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4" r:id="rId1"/>
  </p:sldMasterIdLst>
  <p:notesMasterIdLst>
    <p:notesMasterId r:id="rId15"/>
  </p:notesMasterIdLst>
  <p:handoutMasterIdLst>
    <p:handoutMasterId r:id="rId16"/>
  </p:handoutMasterIdLst>
  <p:sldIdLst>
    <p:sldId id="534" r:id="rId2"/>
    <p:sldId id="1869" r:id="rId3"/>
    <p:sldId id="1871" r:id="rId4"/>
    <p:sldId id="1867" r:id="rId5"/>
    <p:sldId id="1032" r:id="rId6"/>
    <p:sldId id="6789" r:id="rId7"/>
    <p:sldId id="2142532101" r:id="rId8"/>
    <p:sldId id="347" r:id="rId9"/>
    <p:sldId id="6730" r:id="rId10"/>
    <p:sldId id="321" r:id="rId11"/>
    <p:sldId id="6816" r:id="rId12"/>
    <p:sldId id="6817" r:id="rId13"/>
    <p:sldId id="336" r:id="rId14"/>
  </p:sldIdLst>
  <p:sldSz cx="12192000" cy="6858000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A001A"/>
    <a:srgbClr val="660033"/>
    <a:srgbClr val="990033"/>
    <a:srgbClr val="000000"/>
    <a:srgbClr val="A50021"/>
    <a:srgbClr val="800000"/>
    <a:srgbClr val="FF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8" autoAdjust="0"/>
    <p:restoredTop sz="91736" autoAdjust="0"/>
  </p:normalViewPr>
  <p:slideViewPr>
    <p:cSldViewPr snapToGrid="0">
      <p:cViewPr varScale="1">
        <p:scale>
          <a:sx n="50" d="100"/>
          <a:sy n="50" d="100"/>
        </p:scale>
        <p:origin x="134" y="48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4160" y="304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60BC6-1E91-0847-8E84-492C50543930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8987C-251E-6F48-9C3B-E8046E3E7DBB}">
      <dgm:prSet phldrT="[Text]" custT="1"/>
      <dgm:spPr/>
      <dgm:t>
        <a:bodyPr/>
        <a:lstStyle/>
        <a:p>
          <a:r>
            <a:rPr lang="en-US" sz="1200" b="1" dirty="0"/>
            <a:t>Functional Modeling and Analysis</a:t>
          </a:r>
        </a:p>
      </dgm:t>
    </dgm:pt>
    <dgm:pt modelId="{38E2F99D-D770-8946-9E6E-2E84BABC82D8}" type="parTrans" cxnId="{A1C7E410-FCF9-4E47-811F-E5284A2D109A}">
      <dgm:prSet/>
      <dgm:spPr/>
      <dgm:t>
        <a:bodyPr/>
        <a:lstStyle/>
        <a:p>
          <a:endParaRPr lang="en-US" sz="3200"/>
        </a:p>
      </dgm:t>
    </dgm:pt>
    <dgm:pt modelId="{7B4853DC-AD76-3549-918C-EE36DBDA60CE}" type="sibTrans" cxnId="{A1C7E410-FCF9-4E47-811F-E5284A2D109A}">
      <dgm:prSet/>
      <dgm:spPr/>
      <dgm:t>
        <a:bodyPr/>
        <a:lstStyle/>
        <a:p>
          <a:endParaRPr lang="en-US" sz="3200"/>
        </a:p>
      </dgm:t>
    </dgm:pt>
    <dgm:pt modelId="{66D05AE7-B6AB-2240-A0E8-5A89501195AC}">
      <dgm:prSet phldrT="[Text]" custT="1"/>
      <dgm:spPr/>
      <dgm:t>
        <a:bodyPr/>
        <a:lstStyle/>
        <a:p>
          <a:r>
            <a:rPr lang="en-US" sz="1200" b="1" dirty="0"/>
            <a:t>Security Modeling and Analysis</a:t>
          </a:r>
        </a:p>
      </dgm:t>
    </dgm:pt>
    <dgm:pt modelId="{6DCC339F-273D-D740-B5B1-1D8E294BDD31}" type="parTrans" cxnId="{979A253D-6452-6A40-BA54-96DA1A00DCA6}">
      <dgm:prSet/>
      <dgm:spPr/>
      <dgm:t>
        <a:bodyPr/>
        <a:lstStyle/>
        <a:p>
          <a:endParaRPr lang="en-US" sz="3200"/>
        </a:p>
      </dgm:t>
    </dgm:pt>
    <dgm:pt modelId="{3198C7EC-B919-E744-9142-03E674410D0A}" type="sibTrans" cxnId="{979A253D-6452-6A40-BA54-96DA1A00DCA6}">
      <dgm:prSet/>
      <dgm:spPr/>
      <dgm:t>
        <a:bodyPr/>
        <a:lstStyle/>
        <a:p>
          <a:endParaRPr lang="en-US" sz="3200"/>
        </a:p>
      </dgm:t>
    </dgm:pt>
    <dgm:pt modelId="{4ED77311-14F4-674B-9356-F29321084B20}">
      <dgm:prSet phldrT="[Text]" custT="1"/>
      <dgm:spPr/>
      <dgm:t>
        <a:bodyPr/>
        <a:lstStyle/>
        <a:p>
          <a:r>
            <a:rPr lang="en-US" sz="1200" b="1" dirty="0"/>
            <a:t>Safety Modeling and Analysis</a:t>
          </a:r>
        </a:p>
      </dgm:t>
    </dgm:pt>
    <dgm:pt modelId="{8A07EE55-2B21-9A4C-BA42-7B553F1C642D}" type="parTrans" cxnId="{BF312E8B-B1A6-6142-9BEE-03DCA5961CD6}">
      <dgm:prSet/>
      <dgm:spPr/>
      <dgm:t>
        <a:bodyPr/>
        <a:lstStyle/>
        <a:p>
          <a:endParaRPr lang="en-US" sz="3200"/>
        </a:p>
      </dgm:t>
    </dgm:pt>
    <dgm:pt modelId="{8C84F663-0E14-A340-9FD4-00CD0745A7A7}" type="sibTrans" cxnId="{BF312E8B-B1A6-6142-9BEE-03DCA5961CD6}">
      <dgm:prSet/>
      <dgm:spPr/>
      <dgm:t>
        <a:bodyPr/>
        <a:lstStyle/>
        <a:p>
          <a:endParaRPr lang="en-US" sz="3200"/>
        </a:p>
      </dgm:t>
    </dgm:pt>
    <dgm:pt modelId="{3BD74DD2-57B3-894F-8D51-422ED0438193}">
      <dgm:prSet phldrT="[Text]" custT="1"/>
      <dgm:spPr/>
      <dgm:t>
        <a:bodyPr/>
        <a:lstStyle/>
        <a:p>
          <a:r>
            <a:rPr lang="en-US" sz="1200" b="1" dirty="0"/>
            <a:t>Reliability Modeling and Analysis</a:t>
          </a:r>
        </a:p>
      </dgm:t>
    </dgm:pt>
    <dgm:pt modelId="{3D39D60B-9A68-E246-8720-8C2106526669}" type="parTrans" cxnId="{657E6400-BFF2-F446-9E15-BF02D0510BA5}">
      <dgm:prSet/>
      <dgm:spPr/>
      <dgm:t>
        <a:bodyPr/>
        <a:lstStyle/>
        <a:p>
          <a:endParaRPr lang="en-US" sz="3200"/>
        </a:p>
      </dgm:t>
    </dgm:pt>
    <dgm:pt modelId="{66658F56-767B-2F4B-AEDB-ABD6E0353B25}" type="sibTrans" cxnId="{657E6400-BFF2-F446-9E15-BF02D0510BA5}">
      <dgm:prSet/>
      <dgm:spPr/>
      <dgm:t>
        <a:bodyPr/>
        <a:lstStyle/>
        <a:p>
          <a:endParaRPr lang="en-US" sz="3200"/>
        </a:p>
      </dgm:t>
    </dgm:pt>
    <dgm:pt modelId="{47C4432D-10C8-CD46-87A4-49DDFE736DE5}">
      <dgm:prSet phldrT="[Text]" custT="1"/>
      <dgm:spPr/>
      <dgm:t>
        <a:bodyPr/>
        <a:lstStyle/>
        <a:p>
          <a:r>
            <a:rPr lang="en-US" sz="1200" b="1" dirty="0"/>
            <a:t>Performance Modeling and Analysis</a:t>
          </a:r>
        </a:p>
      </dgm:t>
    </dgm:pt>
    <dgm:pt modelId="{6B658A00-E885-154D-BEA3-2724565E8E4C}" type="parTrans" cxnId="{71966184-FD8B-A345-9E7B-EB9F930CBEB1}">
      <dgm:prSet/>
      <dgm:spPr/>
      <dgm:t>
        <a:bodyPr/>
        <a:lstStyle/>
        <a:p>
          <a:endParaRPr lang="en-US" sz="3200"/>
        </a:p>
      </dgm:t>
    </dgm:pt>
    <dgm:pt modelId="{D2BB6D8C-5A90-1543-9C84-F4FED695FF14}" type="sibTrans" cxnId="{71966184-FD8B-A345-9E7B-EB9F930CBEB1}">
      <dgm:prSet/>
      <dgm:spPr/>
      <dgm:t>
        <a:bodyPr/>
        <a:lstStyle/>
        <a:p>
          <a:endParaRPr lang="en-US" sz="3200"/>
        </a:p>
      </dgm:t>
    </dgm:pt>
    <dgm:pt modelId="{9CF677DB-7546-CB4F-A08E-DD3462E52E23}" type="pres">
      <dgm:prSet presAssocID="{F1860BC6-1E91-0847-8E84-492C5054393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A3F9FEE-7405-9248-8022-8F19C40FE29A}" type="pres">
      <dgm:prSet presAssocID="{E7E8987C-251E-6F48-9C3B-E8046E3E7DBB}" presName="Accent1" presStyleCnt="0"/>
      <dgm:spPr/>
    </dgm:pt>
    <dgm:pt modelId="{68AC3662-9793-D04C-A576-2B86260A1EB3}" type="pres">
      <dgm:prSet presAssocID="{E7E8987C-251E-6F48-9C3B-E8046E3E7DBB}" presName="Accent" presStyleLbl="node1" presStyleIdx="0" presStyleCnt="5"/>
      <dgm:spPr/>
    </dgm:pt>
    <dgm:pt modelId="{0BF94A92-9B22-184C-BADD-F9B19524897B}" type="pres">
      <dgm:prSet presAssocID="{E7E8987C-251E-6F48-9C3B-E8046E3E7DBB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FD16C47C-6963-5F49-8934-AD69620C01CB}" type="pres">
      <dgm:prSet presAssocID="{47C4432D-10C8-CD46-87A4-49DDFE736DE5}" presName="Accent2" presStyleCnt="0"/>
      <dgm:spPr/>
    </dgm:pt>
    <dgm:pt modelId="{4C1740D8-D795-244B-8903-41ADD8A231A9}" type="pres">
      <dgm:prSet presAssocID="{47C4432D-10C8-CD46-87A4-49DDFE736DE5}" presName="Accent" presStyleLbl="node1" presStyleIdx="1" presStyleCnt="5"/>
      <dgm:spPr/>
    </dgm:pt>
    <dgm:pt modelId="{718A4B19-70EA-BB43-AC35-AFD1285E6760}" type="pres">
      <dgm:prSet presAssocID="{47C4432D-10C8-CD46-87A4-49DDFE736DE5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04E6BE34-48B8-8F4B-AF46-02F2C71F062B}" type="pres">
      <dgm:prSet presAssocID="{66D05AE7-B6AB-2240-A0E8-5A89501195AC}" presName="Accent3" presStyleCnt="0"/>
      <dgm:spPr/>
    </dgm:pt>
    <dgm:pt modelId="{7DCB0713-EEE4-FF4C-AD25-FEE415F285F7}" type="pres">
      <dgm:prSet presAssocID="{66D05AE7-B6AB-2240-A0E8-5A89501195AC}" presName="Accent" presStyleLbl="node1" presStyleIdx="2" presStyleCnt="5"/>
      <dgm:spPr/>
    </dgm:pt>
    <dgm:pt modelId="{D9427815-F4C0-AB42-B936-0C23A84EE7EF}" type="pres">
      <dgm:prSet presAssocID="{66D05AE7-B6AB-2240-A0E8-5A89501195AC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4DF16BC5-48B3-8942-897D-F6DE765146AE}" type="pres">
      <dgm:prSet presAssocID="{4ED77311-14F4-674B-9356-F29321084B20}" presName="Accent4" presStyleCnt="0"/>
      <dgm:spPr/>
    </dgm:pt>
    <dgm:pt modelId="{339EF401-8B66-2E48-BC25-5383E885839E}" type="pres">
      <dgm:prSet presAssocID="{4ED77311-14F4-674B-9356-F29321084B20}" presName="Accent" presStyleLbl="node1" presStyleIdx="3" presStyleCnt="5"/>
      <dgm:spPr/>
    </dgm:pt>
    <dgm:pt modelId="{865B6606-69A9-C349-9613-170553B5A099}" type="pres">
      <dgm:prSet presAssocID="{4ED77311-14F4-674B-9356-F29321084B20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4BE853C5-3975-6D4A-8BFE-28BAAE42F828}" type="pres">
      <dgm:prSet presAssocID="{3BD74DD2-57B3-894F-8D51-422ED0438193}" presName="Accent5" presStyleCnt="0"/>
      <dgm:spPr/>
    </dgm:pt>
    <dgm:pt modelId="{C657CF3A-0341-364B-834D-D384039230D5}" type="pres">
      <dgm:prSet presAssocID="{3BD74DD2-57B3-894F-8D51-422ED0438193}" presName="Accent" presStyleLbl="node1" presStyleIdx="4" presStyleCnt="5"/>
      <dgm:spPr/>
    </dgm:pt>
    <dgm:pt modelId="{D5EC07A8-0108-224D-A539-A7B39806E59B}" type="pres">
      <dgm:prSet presAssocID="{3BD74DD2-57B3-894F-8D51-422ED0438193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657E6400-BFF2-F446-9E15-BF02D0510BA5}" srcId="{F1860BC6-1E91-0847-8E84-492C50543930}" destId="{3BD74DD2-57B3-894F-8D51-422ED0438193}" srcOrd="4" destOrd="0" parTransId="{3D39D60B-9A68-E246-8720-8C2106526669}" sibTransId="{66658F56-767B-2F4B-AEDB-ABD6E0353B25}"/>
    <dgm:cxn modelId="{A1C7E410-FCF9-4E47-811F-E5284A2D109A}" srcId="{F1860BC6-1E91-0847-8E84-492C50543930}" destId="{E7E8987C-251E-6F48-9C3B-E8046E3E7DBB}" srcOrd="0" destOrd="0" parTransId="{38E2F99D-D770-8946-9E6E-2E84BABC82D8}" sibTransId="{7B4853DC-AD76-3549-918C-EE36DBDA60CE}"/>
    <dgm:cxn modelId="{979A253D-6452-6A40-BA54-96DA1A00DCA6}" srcId="{F1860BC6-1E91-0847-8E84-492C50543930}" destId="{66D05AE7-B6AB-2240-A0E8-5A89501195AC}" srcOrd="2" destOrd="0" parTransId="{6DCC339F-273D-D740-B5B1-1D8E294BDD31}" sibTransId="{3198C7EC-B919-E744-9142-03E674410D0A}"/>
    <dgm:cxn modelId="{47BDB83F-4A5D-0F41-904D-22BFD6AFE586}" type="presOf" srcId="{E7E8987C-251E-6F48-9C3B-E8046E3E7DBB}" destId="{0BF94A92-9B22-184C-BADD-F9B19524897B}" srcOrd="0" destOrd="0" presId="urn:microsoft.com/office/officeart/2009/layout/CircleArrowProcess"/>
    <dgm:cxn modelId="{0C81A544-57E7-6C48-A5FB-78134F079576}" type="presOf" srcId="{F1860BC6-1E91-0847-8E84-492C50543930}" destId="{9CF677DB-7546-CB4F-A08E-DD3462E52E23}" srcOrd="0" destOrd="0" presId="urn:microsoft.com/office/officeart/2009/layout/CircleArrowProcess"/>
    <dgm:cxn modelId="{FE9E8548-40DC-794D-B12F-5F3F1E187CFF}" type="presOf" srcId="{66D05AE7-B6AB-2240-A0E8-5A89501195AC}" destId="{D9427815-F4C0-AB42-B936-0C23A84EE7EF}" srcOrd="0" destOrd="0" presId="urn:microsoft.com/office/officeart/2009/layout/CircleArrowProcess"/>
    <dgm:cxn modelId="{71966184-FD8B-A345-9E7B-EB9F930CBEB1}" srcId="{F1860BC6-1E91-0847-8E84-492C50543930}" destId="{47C4432D-10C8-CD46-87A4-49DDFE736DE5}" srcOrd="1" destOrd="0" parTransId="{6B658A00-E885-154D-BEA3-2724565E8E4C}" sibTransId="{D2BB6D8C-5A90-1543-9C84-F4FED695FF14}"/>
    <dgm:cxn modelId="{BF312E8B-B1A6-6142-9BEE-03DCA5961CD6}" srcId="{F1860BC6-1E91-0847-8E84-492C50543930}" destId="{4ED77311-14F4-674B-9356-F29321084B20}" srcOrd="3" destOrd="0" parTransId="{8A07EE55-2B21-9A4C-BA42-7B553F1C642D}" sibTransId="{8C84F663-0E14-A340-9FD4-00CD0745A7A7}"/>
    <dgm:cxn modelId="{DA3B1994-58A5-494A-876F-5E542465A927}" type="presOf" srcId="{3BD74DD2-57B3-894F-8D51-422ED0438193}" destId="{D5EC07A8-0108-224D-A539-A7B39806E59B}" srcOrd="0" destOrd="0" presId="urn:microsoft.com/office/officeart/2009/layout/CircleArrowProcess"/>
    <dgm:cxn modelId="{8EBE71AA-B240-F84F-9EE9-96A3D493CE38}" type="presOf" srcId="{47C4432D-10C8-CD46-87A4-49DDFE736DE5}" destId="{718A4B19-70EA-BB43-AC35-AFD1285E6760}" srcOrd="0" destOrd="0" presId="urn:microsoft.com/office/officeart/2009/layout/CircleArrowProcess"/>
    <dgm:cxn modelId="{3F1845DF-B27E-D04C-BC37-DAD272507EBC}" type="presOf" srcId="{4ED77311-14F4-674B-9356-F29321084B20}" destId="{865B6606-69A9-C349-9613-170553B5A099}" srcOrd="0" destOrd="0" presId="urn:microsoft.com/office/officeart/2009/layout/CircleArrowProcess"/>
    <dgm:cxn modelId="{BE993D38-0E10-8C43-A42E-173350C30473}" type="presParOf" srcId="{9CF677DB-7546-CB4F-A08E-DD3462E52E23}" destId="{3A3F9FEE-7405-9248-8022-8F19C40FE29A}" srcOrd="0" destOrd="0" presId="urn:microsoft.com/office/officeart/2009/layout/CircleArrowProcess"/>
    <dgm:cxn modelId="{134837CF-C941-4348-9D77-171AF741E36C}" type="presParOf" srcId="{3A3F9FEE-7405-9248-8022-8F19C40FE29A}" destId="{68AC3662-9793-D04C-A576-2B86260A1EB3}" srcOrd="0" destOrd="0" presId="urn:microsoft.com/office/officeart/2009/layout/CircleArrowProcess"/>
    <dgm:cxn modelId="{F2C84D4F-8E52-CA43-9D8B-0AD42871497A}" type="presParOf" srcId="{9CF677DB-7546-CB4F-A08E-DD3462E52E23}" destId="{0BF94A92-9B22-184C-BADD-F9B19524897B}" srcOrd="1" destOrd="0" presId="urn:microsoft.com/office/officeart/2009/layout/CircleArrowProcess"/>
    <dgm:cxn modelId="{B924810C-69D8-A943-9E5A-BD66700D99C5}" type="presParOf" srcId="{9CF677DB-7546-CB4F-A08E-DD3462E52E23}" destId="{FD16C47C-6963-5F49-8934-AD69620C01CB}" srcOrd="2" destOrd="0" presId="urn:microsoft.com/office/officeart/2009/layout/CircleArrowProcess"/>
    <dgm:cxn modelId="{1135DA9A-FA18-E447-B91D-73C291A3FFCC}" type="presParOf" srcId="{FD16C47C-6963-5F49-8934-AD69620C01CB}" destId="{4C1740D8-D795-244B-8903-41ADD8A231A9}" srcOrd="0" destOrd="0" presId="urn:microsoft.com/office/officeart/2009/layout/CircleArrowProcess"/>
    <dgm:cxn modelId="{BB76D74D-C33E-744F-90F5-3739642F865D}" type="presParOf" srcId="{9CF677DB-7546-CB4F-A08E-DD3462E52E23}" destId="{718A4B19-70EA-BB43-AC35-AFD1285E6760}" srcOrd="3" destOrd="0" presId="urn:microsoft.com/office/officeart/2009/layout/CircleArrowProcess"/>
    <dgm:cxn modelId="{F847A039-2018-D747-AAF8-3E095C31E473}" type="presParOf" srcId="{9CF677DB-7546-CB4F-A08E-DD3462E52E23}" destId="{04E6BE34-48B8-8F4B-AF46-02F2C71F062B}" srcOrd="4" destOrd="0" presId="urn:microsoft.com/office/officeart/2009/layout/CircleArrowProcess"/>
    <dgm:cxn modelId="{A378E010-D2B7-8B46-ADB6-B7AFC17DDE44}" type="presParOf" srcId="{04E6BE34-48B8-8F4B-AF46-02F2C71F062B}" destId="{7DCB0713-EEE4-FF4C-AD25-FEE415F285F7}" srcOrd="0" destOrd="0" presId="urn:microsoft.com/office/officeart/2009/layout/CircleArrowProcess"/>
    <dgm:cxn modelId="{5A2B2B9F-994D-9F46-874D-E53B844CA2BA}" type="presParOf" srcId="{9CF677DB-7546-CB4F-A08E-DD3462E52E23}" destId="{D9427815-F4C0-AB42-B936-0C23A84EE7EF}" srcOrd="5" destOrd="0" presId="urn:microsoft.com/office/officeart/2009/layout/CircleArrowProcess"/>
    <dgm:cxn modelId="{E3BD1477-E4B7-DF48-9051-9BEE79D54250}" type="presParOf" srcId="{9CF677DB-7546-CB4F-A08E-DD3462E52E23}" destId="{4DF16BC5-48B3-8942-897D-F6DE765146AE}" srcOrd="6" destOrd="0" presId="urn:microsoft.com/office/officeart/2009/layout/CircleArrowProcess"/>
    <dgm:cxn modelId="{3AD34288-3E6D-DE4E-AEE9-119775706CA8}" type="presParOf" srcId="{4DF16BC5-48B3-8942-897D-F6DE765146AE}" destId="{339EF401-8B66-2E48-BC25-5383E885839E}" srcOrd="0" destOrd="0" presId="urn:microsoft.com/office/officeart/2009/layout/CircleArrowProcess"/>
    <dgm:cxn modelId="{A8187D31-F867-7447-8EB8-C85E46FD8256}" type="presParOf" srcId="{9CF677DB-7546-CB4F-A08E-DD3462E52E23}" destId="{865B6606-69A9-C349-9613-170553B5A099}" srcOrd="7" destOrd="0" presId="urn:microsoft.com/office/officeart/2009/layout/CircleArrowProcess"/>
    <dgm:cxn modelId="{CA2D695F-3154-3D48-9968-921C2898AA0A}" type="presParOf" srcId="{9CF677DB-7546-CB4F-A08E-DD3462E52E23}" destId="{4BE853C5-3975-6D4A-8BFE-28BAAE42F828}" srcOrd="8" destOrd="0" presId="urn:microsoft.com/office/officeart/2009/layout/CircleArrowProcess"/>
    <dgm:cxn modelId="{B827AFB4-D96E-3648-8BB9-B21D3200E1D8}" type="presParOf" srcId="{4BE853C5-3975-6D4A-8BFE-28BAAE42F828}" destId="{C657CF3A-0341-364B-834D-D384039230D5}" srcOrd="0" destOrd="0" presId="urn:microsoft.com/office/officeart/2009/layout/CircleArrowProcess"/>
    <dgm:cxn modelId="{54817828-5CA9-C249-8871-1BD6C428C2B0}" type="presParOf" srcId="{9CF677DB-7546-CB4F-A08E-DD3462E52E23}" destId="{D5EC07A8-0108-224D-A539-A7B39806E59B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C3662-9793-D04C-A576-2B86260A1EB3}">
      <dsp:nvSpPr>
        <dsp:cNvPr id="0" name=""/>
        <dsp:cNvSpPr/>
      </dsp:nvSpPr>
      <dsp:spPr>
        <a:xfrm>
          <a:off x="2696521" y="0"/>
          <a:ext cx="1526107" cy="15261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94A92-9B22-184C-BADD-F9B19524897B}">
      <dsp:nvSpPr>
        <dsp:cNvPr id="0" name=""/>
        <dsp:cNvSpPr/>
      </dsp:nvSpPr>
      <dsp:spPr>
        <a:xfrm>
          <a:off x="3033462" y="552737"/>
          <a:ext cx="851654" cy="42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Functional Modeling and Analysis</a:t>
          </a:r>
        </a:p>
      </dsp:txBody>
      <dsp:txXfrm>
        <a:off x="3033462" y="552737"/>
        <a:ext cx="851654" cy="425637"/>
      </dsp:txXfrm>
    </dsp:sp>
    <dsp:sp modelId="{4C1740D8-D795-244B-8903-41ADD8A231A9}">
      <dsp:nvSpPr>
        <dsp:cNvPr id="0" name=""/>
        <dsp:cNvSpPr/>
      </dsp:nvSpPr>
      <dsp:spPr>
        <a:xfrm>
          <a:off x="2272555" y="876891"/>
          <a:ext cx="1526107" cy="15261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A4B19-70EA-BB43-AC35-AFD1285E6760}">
      <dsp:nvSpPr>
        <dsp:cNvPr id="0" name=""/>
        <dsp:cNvSpPr/>
      </dsp:nvSpPr>
      <dsp:spPr>
        <a:xfrm>
          <a:off x="2607777" y="1431598"/>
          <a:ext cx="851654" cy="42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Performance Modeling and Analysis</a:t>
          </a:r>
        </a:p>
      </dsp:txBody>
      <dsp:txXfrm>
        <a:off x="2607777" y="1431598"/>
        <a:ext cx="851654" cy="425637"/>
      </dsp:txXfrm>
    </dsp:sp>
    <dsp:sp modelId="{7DCB0713-EEE4-FF4C-AD25-FEE415F285F7}">
      <dsp:nvSpPr>
        <dsp:cNvPr id="0" name=""/>
        <dsp:cNvSpPr/>
      </dsp:nvSpPr>
      <dsp:spPr>
        <a:xfrm>
          <a:off x="2696521" y="1757723"/>
          <a:ext cx="1526107" cy="152618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27815-F4C0-AB42-B936-0C23A84EE7EF}">
      <dsp:nvSpPr>
        <dsp:cNvPr id="0" name=""/>
        <dsp:cNvSpPr/>
      </dsp:nvSpPr>
      <dsp:spPr>
        <a:xfrm>
          <a:off x="3033462" y="2309967"/>
          <a:ext cx="851654" cy="42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Security Modeling and Analysis</a:t>
          </a:r>
        </a:p>
      </dsp:txBody>
      <dsp:txXfrm>
        <a:off x="3033462" y="2309967"/>
        <a:ext cx="851654" cy="425637"/>
      </dsp:txXfrm>
    </dsp:sp>
    <dsp:sp modelId="{339EF401-8B66-2E48-BC25-5383E885839E}">
      <dsp:nvSpPr>
        <dsp:cNvPr id="0" name=""/>
        <dsp:cNvSpPr/>
      </dsp:nvSpPr>
      <dsp:spPr>
        <a:xfrm>
          <a:off x="2272555" y="2636092"/>
          <a:ext cx="1526107" cy="15261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B6606-69A9-C349-9613-170553B5A099}">
      <dsp:nvSpPr>
        <dsp:cNvPr id="0" name=""/>
        <dsp:cNvSpPr/>
      </dsp:nvSpPr>
      <dsp:spPr>
        <a:xfrm>
          <a:off x="2607777" y="3188829"/>
          <a:ext cx="851654" cy="42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Safety Modeling and Analysis</a:t>
          </a:r>
        </a:p>
      </dsp:txBody>
      <dsp:txXfrm>
        <a:off x="2607777" y="3188829"/>
        <a:ext cx="851654" cy="425637"/>
      </dsp:txXfrm>
    </dsp:sp>
    <dsp:sp modelId="{C657CF3A-0341-364B-834D-D384039230D5}">
      <dsp:nvSpPr>
        <dsp:cNvPr id="0" name=""/>
        <dsp:cNvSpPr/>
      </dsp:nvSpPr>
      <dsp:spPr>
        <a:xfrm>
          <a:off x="2805018" y="3614466"/>
          <a:ext cx="1311118" cy="13118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C07A8-0108-224D-A539-A7B39806E59B}">
      <dsp:nvSpPr>
        <dsp:cNvPr id="0" name=""/>
        <dsp:cNvSpPr/>
      </dsp:nvSpPr>
      <dsp:spPr>
        <a:xfrm>
          <a:off x="3033462" y="4067691"/>
          <a:ext cx="851654" cy="42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Reliability Modeling and Analysis</a:t>
          </a:r>
        </a:p>
      </dsp:txBody>
      <dsp:txXfrm>
        <a:off x="3033462" y="4067691"/>
        <a:ext cx="851654" cy="425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10C3FC-3EB9-4669-8B60-FD7A45E0719C}" type="datetime1">
              <a:rPr lang="en-US"/>
              <a:pPr>
                <a:defRPr/>
              </a:pPr>
              <a:t>8/7/2023</a:t>
            </a:fld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198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44198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A53CC0-D3DF-4975-B7FD-03B3F6EC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9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8" y="696913"/>
            <a:ext cx="6208712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23639"/>
            <a:ext cx="5485805" cy="41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198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44198"/>
            <a:ext cx="2972098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9" tIns="45329" rIns="90659" bIns="4532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394FF3C-C40F-4118-982F-1D9A8AD0E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6913"/>
            <a:ext cx="6208712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with all of the collaborators</a:t>
            </a:r>
            <a:r>
              <a:rPr lang="en-US" baseline="0" dirty="0"/>
              <a:t> provides an important point about the expanse of the research.</a:t>
            </a:r>
          </a:p>
          <a:p>
            <a:endParaRPr lang="en-US" baseline="0" dirty="0"/>
          </a:p>
          <a:p>
            <a:r>
              <a:rPr lang="en-US" baseline="0" dirty="0"/>
              <a:t>Slide #6 lists all of the researcher that have contributed to this overall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9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reflective of the situation describe by ARDEC SMEs during RT-168. They use some 80 tools, some overlapping in capabilities which are preferred by different tool users. 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Example: Only of Discipline-Specific</a:t>
            </a:r>
            <a:br>
              <a:rPr lang="en-US" sz="1200" dirty="0"/>
            </a:br>
            <a:r>
              <a:rPr lang="en-US" sz="1200" dirty="0"/>
              <a:t>Analysis Workflow – Needs to be Done</a:t>
            </a:r>
            <a:br>
              <a:rPr lang="en-US" sz="1200" dirty="0"/>
            </a:br>
            <a:r>
              <a:rPr lang="en-US" sz="1200" dirty="0"/>
              <a:t>At All Levels of Abstraction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F434-4E7D-4780-A6A6-219A6BBD3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6913"/>
            <a:ext cx="6208712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1845D-0BBA-4FDB-B5C9-5392FA4050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2F434-4E7D-4780-A6A6-219A6BBD3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841378"/>
            <a:ext cx="12192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12192000" cy="1436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6574"/>
            <a:ext cx="10363200" cy="13933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1752"/>
            <a:ext cx="85344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7" descr="SERC 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3419" y="95253"/>
            <a:ext cx="214418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4" y="0"/>
            <a:ext cx="9399179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92" y="928687"/>
            <a:ext cx="11517995" cy="5316537"/>
          </a:xfrm>
        </p:spPr>
        <p:txBody>
          <a:bodyPr/>
          <a:lstStyle>
            <a:lvl1pPr>
              <a:buClr>
                <a:srgbClr val="990033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257" y="1030289"/>
            <a:ext cx="5585883" cy="5316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1102" y="1030289"/>
            <a:ext cx="5585884" cy="5316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4" y="0"/>
            <a:ext cx="9399179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30" y="969067"/>
            <a:ext cx="56412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29" y="1608829"/>
            <a:ext cx="5641215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6936" y="969067"/>
            <a:ext cx="55057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6936" y="1608829"/>
            <a:ext cx="5505747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812" y="0"/>
            <a:ext cx="9307593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8404" y="0"/>
            <a:ext cx="9399179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453493"/>
            <a:ext cx="7267113" cy="578772"/>
          </a:xfrm>
        </p:spPr>
        <p:txBody>
          <a:bodyPr/>
          <a:lstStyle>
            <a:lvl1pPr>
              <a:defRPr sz="2700"/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A8632-FF10-447B-A38E-A1F216D68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5" b="26677"/>
          <a:stretch/>
        </p:blipFill>
        <p:spPr>
          <a:xfrm>
            <a:off x="8252972" y="306413"/>
            <a:ext cx="1483451" cy="684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69E22-ADAB-4B02-BE19-21B3FEF05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34" y="750441"/>
            <a:ext cx="970607" cy="32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7DBC2-A0D7-4595-802D-D56A20ECF1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23" y="176111"/>
            <a:ext cx="1636429" cy="47274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AA09BE-DCAB-4A84-A26C-E921EC91B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3486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NDIA Systems &amp; Mission Engineering Conference</a:t>
            </a:r>
          </a:p>
          <a:p>
            <a:r>
              <a:rPr lang="en-US" dirty="0"/>
              <a:t>October 2019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79552F-AD1A-4E0F-A9FB-22D92BDE2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4377" y="6356354"/>
            <a:ext cx="3267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rgbClr val="93353C"/>
                </a:solidFill>
              </a:defRPr>
            </a:lvl1pPr>
          </a:lstStyle>
          <a:p>
            <a:r>
              <a:rPr lang="en-US" dirty="0"/>
              <a:t>MBSE Benchmarking Survey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785FE2-A1C8-4EDA-B3A0-DE54B88AB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4286-10F2-4E52-9609-2EB77E3B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98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37F5C37-BBA8-A164-A506-A11870B88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599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15-20 July - 2023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E73E83-95CC-AF26-B2FB-7EBBABB2B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599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www.incose.org</a:t>
            </a:r>
            <a:r>
              <a:rPr lang="en-US" dirty="0"/>
              <a:t>/symp2023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07CCF9-DED4-7F60-8C36-EE34081D1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599">
                <a:solidFill>
                  <a:schemeClr val="tx2"/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75258-1CB4-2293-03F6-29725C05F4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17640"/>
            <a:ext cx="10972800" cy="4938711"/>
          </a:xfrm>
        </p:spPr>
        <p:txBody>
          <a:bodyPr>
            <a:normAutofit/>
          </a:bodyPr>
          <a:lstStyle>
            <a:lvl1pPr>
              <a:defRPr sz="3598"/>
            </a:lvl1pPr>
            <a:lvl2pPr>
              <a:defRPr sz="3198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92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2019" y="928687"/>
            <a:ext cx="11374967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27" name="Straight Connector 11"/>
          <p:cNvCxnSpPr>
            <a:cxnSpLocks noChangeShapeType="1"/>
          </p:cNvCxnSpPr>
          <p:nvPr/>
        </p:nvCxnSpPr>
        <p:spPr bwMode="auto">
          <a:xfrm flipV="1">
            <a:off x="0" y="841378"/>
            <a:ext cx="12192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pic>
        <p:nvPicPr>
          <p:cNvPr id="6" name="Picture 7" descr="SERC log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419" y="95253"/>
            <a:ext cx="214418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453219" y="0"/>
            <a:ext cx="9384364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99486" y="6610578"/>
            <a:ext cx="11897783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fld id="{DFB717D9-66E6-49FF-B691-4E0E282BB105}" type="slidenum">
              <a:rPr lang="en-US" sz="1000" smtClean="0">
                <a:latin typeface="Calibri" pitchFamily="34" charset="0"/>
                <a:cs typeface="ＭＳ Ｐゴシック"/>
              </a:rPr>
              <a:pPr algn="r" eaLnBrk="0" hangingPunct="0">
                <a:defRPr/>
              </a:pPr>
              <a:t>‹#›</a:t>
            </a:fld>
            <a:endParaRPr lang="en-US" sz="1000" dirty="0"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0" r:id="rId2"/>
    <p:sldLayoutId id="2147484029" r:id="rId3"/>
    <p:sldLayoutId id="2147484032" r:id="rId4"/>
    <p:sldLayoutId id="2147484027" r:id="rId5"/>
    <p:sldLayoutId id="2147484026" r:id="rId6"/>
    <p:sldLayoutId id="2147484036" r:id="rId7"/>
    <p:sldLayoutId id="2147484037" r:id="rId8"/>
  </p:sldLayoutIdLst>
  <p:transition spd="slow"/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cuarc.org/results-of-the-serc-incose-ndia-mbse-maturity-survey-are-i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msc.com/DEMeasurement.as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583874"/>
            <a:ext cx="7772400" cy="1393373"/>
          </a:xfrm>
        </p:spPr>
        <p:txBody>
          <a:bodyPr/>
          <a:lstStyle/>
          <a:p>
            <a:r>
              <a:rPr lang="en-US" sz="3200" dirty="0"/>
              <a:t>How do we realize the </a:t>
            </a:r>
            <a:r>
              <a:rPr lang="en-US" sz="3200" dirty="0" err="1"/>
              <a:t>RoI</a:t>
            </a:r>
            <a:r>
              <a:rPr lang="en-US" sz="3200" dirty="0"/>
              <a:t> on MBSE?</a:t>
            </a:r>
          </a:p>
        </p:txBody>
      </p:sp>
      <p:pic>
        <p:nvPicPr>
          <p:cNvPr id="5" name="Picture 14" descr="header_logo_lo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3990" y="0"/>
            <a:ext cx="169401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C243A7B-9801-4E43-0A50-DD5919BBF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Tom McDermott, CTO</a:t>
            </a:r>
          </a:p>
          <a:p>
            <a:pPr>
              <a:spcBef>
                <a:spcPts val="800"/>
              </a:spcBef>
            </a:pPr>
            <a:r>
              <a:rPr lang="en-US" sz="3200" dirty="0"/>
              <a:t>Systems Engineering Research Center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CC2D-7F26-DEB1-90FA-1029CC09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Top-cited Benefits from our Survey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8CC6B5-725D-953E-E54A-DD1A4EE40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8686"/>
            <a:ext cx="8419269" cy="453089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A0EF24-01BD-02D0-6599-C6CB5C0F915D}"/>
              </a:ext>
            </a:extLst>
          </p:cNvPr>
          <p:cNvSpPr txBox="1"/>
          <p:nvPr/>
        </p:nvSpPr>
        <p:spPr>
          <a:xfrm>
            <a:off x="848427" y="6021828"/>
            <a:ext cx="10495146" cy="3074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3920"/>
            <a:r>
              <a:rPr lang="en-US" sz="1399" dirty="0">
                <a:solidFill>
                  <a:srgbClr val="363D45"/>
                </a:solidFill>
                <a:latin typeface="Calibri" panose="020F0502020204030204"/>
                <a:hlinkClick r:id="rId3"/>
              </a:rPr>
              <a:t>https://sercuarc.org/results-of-the-serc-incose-ndia-mbse-maturity-survey-are-in/</a:t>
            </a:r>
            <a:endParaRPr lang="en-US" sz="1399" dirty="0">
              <a:solidFill>
                <a:srgbClr val="363D45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C66627-3C7C-4740-6167-C17EC4DD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754" y="1196523"/>
            <a:ext cx="3764493" cy="13522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338C7C-894A-445F-8F5C-6A3EBA348C2C}"/>
              </a:ext>
            </a:extLst>
          </p:cNvPr>
          <p:cNvCxnSpPr/>
          <p:nvPr/>
        </p:nvCxnSpPr>
        <p:spPr>
          <a:xfrm flipV="1">
            <a:off x="3280229" y="3976915"/>
            <a:ext cx="1930400" cy="19581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1CFD00-B98B-C2B2-604B-D70830B6F426}"/>
              </a:ext>
            </a:extLst>
          </p:cNvPr>
          <p:cNvCxnSpPr>
            <a:cxnSpLocks/>
          </p:cNvCxnSpPr>
          <p:nvPr/>
        </p:nvCxnSpPr>
        <p:spPr>
          <a:xfrm flipV="1">
            <a:off x="6096000" y="3976914"/>
            <a:ext cx="1727202" cy="1698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9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4FF72-C8D1-678B-CE13-561849786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3" y="944381"/>
            <a:ext cx="7976274" cy="5141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BF698686-DB15-64C3-FD1A-6B8351EF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0"/>
            <a:ext cx="7050088" cy="827088"/>
          </a:xfrm>
        </p:spPr>
        <p:txBody>
          <a:bodyPr/>
          <a:lstStyle/>
          <a:p>
            <a:r>
              <a:rPr lang="en-US" dirty="0"/>
              <a:t>Organizational Adoption: Survey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C1F796-D59C-44A0-DE53-D05A52519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71084"/>
              </p:ext>
            </p:extLst>
          </p:nvPr>
        </p:nvGraphicFramePr>
        <p:xfrm>
          <a:off x="6096000" y="2144797"/>
          <a:ext cx="5096653" cy="44344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27445">
                  <a:extLst>
                    <a:ext uri="{9D8B030D-6E8A-4147-A177-3AD203B41FA5}">
                      <a16:colId xmlns:a16="http://schemas.microsoft.com/office/drawing/2014/main" val="3208692286"/>
                    </a:ext>
                  </a:extLst>
                </a:gridCol>
                <a:gridCol w="1760719">
                  <a:extLst>
                    <a:ext uri="{9D8B030D-6E8A-4147-A177-3AD203B41FA5}">
                      <a16:colId xmlns:a16="http://schemas.microsoft.com/office/drawing/2014/main" val="1609076346"/>
                    </a:ext>
                  </a:extLst>
                </a:gridCol>
                <a:gridCol w="1808489">
                  <a:extLst>
                    <a:ext uri="{9D8B030D-6E8A-4147-A177-3AD203B41FA5}">
                      <a16:colId xmlns:a16="http://schemas.microsoft.com/office/drawing/2014/main" val="3119572105"/>
                    </a:ext>
                  </a:extLst>
                </a:gridCol>
              </a:tblGrid>
              <a:tr h="530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Organizational design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Organizational Enablers/Barriers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Organizational Change Management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87579"/>
                  </a:ext>
                </a:extLst>
              </a:tr>
              <a:tr h="818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Workforce knowledge / skills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Leadership support  &amp; commitment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DE/MBSE methods /process (maturity)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74539"/>
                  </a:ext>
                </a:extLst>
              </a:tr>
              <a:tr h="794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Integration (tool infrastructure)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Training &amp; roles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Change management process design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21248"/>
                  </a:ext>
                </a:extLst>
              </a:tr>
              <a:tr h="1169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Demonstrated benefits / results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Resources for implementation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Organizational culture (overcoming resistance)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52108"/>
                  </a:ext>
                </a:extLst>
              </a:tr>
              <a:tr h="920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Awareness of benefits / results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Tools: User experience &amp; stakeholder buy-in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People willing to use the DE/MBSE tools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3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89572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4486-4546-8ECF-6842-28952384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Measurement: Survey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6169F6-A7F7-EB45-A93C-1532AF0C5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1" r="11678" b="10573"/>
          <a:stretch/>
        </p:blipFill>
        <p:spPr>
          <a:xfrm>
            <a:off x="1661096" y="1289154"/>
            <a:ext cx="8459236" cy="5267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CA90D-1C97-2660-BEFB-AC0955633A23}"/>
              </a:ext>
            </a:extLst>
          </p:cNvPr>
          <p:cNvSpPr txBox="1"/>
          <p:nvPr/>
        </p:nvSpPr>
        <p:spPr>
          <a:xfrm>
            <a:off x="7034977" y="6249174"/>
            <a:ext cx="3698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3"/>
              </a:rPr>
              <a:t>http://www.psmsc.com/DEMeasurement.asp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50BB8-A105-1794-8372-7A290C3D3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72" y="1948722"/>
            <a:ext cx="4063424" cy="4265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687006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9BD2-4F8C-461D-751C-392CCDB1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this Research into Practice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638E02-1334-2797-4D57-232A2E9672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448" y="1215099"/>
            <a:ext cx="11156952" cy="513972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Focus on the two primary measurable values of DE and MBSE: </a:t>
            </a:r>
          </a:p>
          <a:p>
            <a:pPr lvl="1"/>
            <a:r>
              <a:rPr lang="en-GB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models that provide holistic insight to and CM of the end product </a:t>
            </a:r>
            <a:r>
              <a:rPr lang="en-GB" sz="2399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behavior</a:t>
            </a:r>
            <a:r>
              <a:rPr lang="en-GB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performance</a:t>
            </a:r>
          </a:p>
          <a:p>
            <a:pPr lvl="1"/>
            <a:r>
              <a:rPr lang="en-GB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digital connectivity to data and analysis models that improve the efficiency of the development, management, and support teams</a:t>
            </a:r>
            <a:endParaRPr lang="en-US" sz="2399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Really talented systems modelers are needed to create models that involve and lead the team to make faster and better decisions</a:t>
            </a:r>
          </a:p>
          <a:p>
            <a:r>
              <a:rPr lang="en-US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Really good software/information technology people are needed who transparently improve the team’s efficiency through the digital connectivity</a:t>
            </a:r>
          </a:p>
          <a:p>
            <a:r>
              <a:rPr lang="en-GB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Must measure the data/model lifecycle</a:t>
            </a:r>
          </a:p>
          <a:p>
            <a:r>
              <a:rPr lang="en-GB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Must have understanding of the factors that need to be addressed for successful adoption of the digital and MBSE methods and tools </a:t>
            </a:r>
          </a:p>
          <a:p>
            <a:r>
              <a:rPr lang="en-GB" sz="2399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Must have the organizational leadership and change management support. </a:t>
            </a:r>
          </a:p>
        </p:txBody>
      </p:sp>
    </p:spTree>
    <p:extLst>
      <p:ext uri="{BB962C8B-B14F-4D97-AF65-F5344CB8AC3E}">
        <p14:creationId xmlns:p14="http://schemas.microsoft.com/office/powerpoint/2010/main" val="83003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As-Is Engineering - Document Intensive with Disciplinary Stovepipes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87373" y="2241204"/>
            <a:ext cx="4505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All the Modeling and Analysis is done by different groups within an organization.</a:t>
            </a:r>
          </a:p>
          <a:p>
            <a:endParaRPr lang="en-US" sz="2000" b="1" dirty="0"/>
          </a:p>
          <a:p>
            <a:r>
              <a:rPr lang="en-US" sz="2000" b="1" dirty="0"/>
              <a:t>Chief Engineer/Systems Engineer has to: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800" dirty="0"/>
              <a:t>Communicate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800" dirty="0"/>
              <a:t>Translate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800" dirty="0"/>
              <a:t>Facilitate data flow</a:t>
            </a:r>
          </a:p>
          <a:p>
            <a:endParaRPr lang="en-US" sz="1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4A6940-4EB1-9442-AE4B-F3241AEEE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58349"/>
              </p:ext>
            </p:extLst>
          </p:nvPr>
        </p:nvGraphicFramePr>
        <p:xfrm>
          <a:off x="1371743" y="1699300"/>
          <a:ext cx="6495185" cy="492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AF8A1E-590B-5E49-BDA6-5AD036ACFDED}"/>
              </a:ext>
            </a:extLst>
          </p:cNvPr>
          <p:cNvSpPr txBox="1"/>
          <p:nvPr/>
        </p:nvSpPr>
        <p:spPr>
          <a:xfrm>
            <a:off x="2541427" y="2215491"/>
            <a:ext cx="165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Requirements/Parameters/Constraints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0F5AEC-C3FA-5542-8FFF-14506137E997}"/>
              </a:ext>
            </a:extLst>
          </p:cNvPr>
          <p:cNvSpPr txBox="1"/>
          <p:nvPr/>
        </p:nvSpPr>
        <p:spPr>
          <a:xfrm>
            <a:off x="2449987" y="2663604"/>
            <a:ext cx="165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Requirements/Parameters/</a:t>
            </a:r>
            <a:br>
              <a:rPr lang="en-US" sz="800" dirty="0"/>
            </a:br>
            <a:r>
              <a:rPr lang="en-US" sz="800" dirty="0"/>
              <a:t>Constraints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9E3C16-98BE-A647-8E6C-19DCE88CFBC6}"/>
              </a:ext>
            </a:extLst>
          </p:cNvPr>
          <p:cNvSpPr txBox="1"/>
          <p:nvPr/>
        </p:nvSpPr>
        <p:spPr>
          <a:xfrm>
            <a:off x="5077255" y="3219864"/>
            <a:ext cx="165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Requirements/Parameters/Constraints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A66F0C-6CBA-2A49-8636-DF98CA9195B9}"/>
              </a:ext>
            </a:extLst>
          </p:cNvPr>
          <p:cNvSpPr txBox="1"/>
          <p:nvPr/>
        </p:nvSpPr>
        <p:spPr>
          <a:xfrm>
            <a:off x="2488087" y="4062050"/>
            <a:ext cx="165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Requirements/Parameters/Constraints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8844EE6-AA60-0D4C-89FA-AA53B8EF1A1E}"/>
              </a:ext>
            </a:extLst>
          </p:cNvPr>
          <p:cNvSpPr txBox="1"/>
          <p:nvPr/>
        </p:nvSpPr>
        <p:spPr>
          <a:xfrm>
            <a:off x="5077254" y="4672350"/>
            <a:ext cx="165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Requirements/Parameters/Constraints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A81D6D-7EDB-DB41-96E1-CB9DC9E74455}"/>
              </a:ext>
            </a:extLst>
          </p:cNvPr>
          <p:cNvSpPr txBox="1"/>
          <p:nvPr/>
        </p:nvSpPr>
        <p:spPr>
          <a:xfrm>
            <a:off x="5115354" y="2955843"/>
            <a:ext cx="1655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Design/Insights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0683D62-EAFB-FC40-B429-B6F82EAE7057}"/>
              </a:ext>
            </a:extLst>
          </p:cNvPr>
          <p:cNvSpPr txBox="1"/>
          <p:nvPr/>
        </p:nvSpPr>
        <p:spPr>
          <a:xfrm>
            <a:off x="2541426" y="3620881"/>
            <a:ext cx="1655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Design/Insights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CDA008B-BF45-5B42-9C98-E8BF4601FABB}"/>
              </a:ext>
            </a:extLst>
          </p:cNvPr>
          <p:cNvSpPr txBox="1"/>
          <p:nvPr/>
        </p:nvSpPr>
        <p:spPr>
          <a:xfrm>
            <a:off x="5183934" y="4370527"/>
            <a:ext cx="1655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Design/Insights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2A1A72-91FE-5947-AD73-2CDA7355AB00}"/>
              </a:ext>
            </a:extLst>
          </p:cNvPr>
          <p:cNvSpPr txBox="1"/>
          <p:nvPr/>
        </p:nvSpPr>
        <p:spPr>
          <a:xfrm>
            <a:off x="2541426" y="5168307"/>
            <a:ext cx="1655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Design/Insights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8B88E1F-F4EB-8D41-9AD0-2ABA445FDC25}"/>
              </a:ext>
            </a:extLst>
          </p:cNvPr>
          <p:cNvSpPr txBox="1"/>
          <p:nvPr/>
        </p:nvSpPr>
        <p:spPr>
          <a:xfrm>
            <a:off x="2713405" y="5510416"/>
            <a:ext cx="1655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Design/Insights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13D6DF-24CC-EF48-90FB-4DE0FC04FDBF}"/>
              </a:ext>
            </a:extLst>
          </p:cNvPr>
          <p:cNvCxnSpPr/>
          <p:nvPr/>
        </p:nvCxnSpPr>
        <p:spPr>
          <a:xfrm>
            <a:off x="6787981" y="2055471"/>
            <a:ext cx="0" cy="3914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62F6C5-EE1C-55BA-4A58-9F76C33697AF}"/>
              </a:ext>
            </a:extLst>
          </p:cNvPr>
          <p:cNvSpPr txBox="1"/>
          <p:nvPr/>
        </p:nvSpPr>
        <p:spPr>
          <a:xfrm>
            <a:off x="3245240" y="959777"/>
            <a:ext cx="314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validated need/opportunity/mission shortfall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151A1A49-1779-D8DD-0B0D-2A081DFCE766}"/>
              </a:ext>
            </a:extLst>
          </p:cNvPr>
          <p:cNvSpPr/>
          <p:nvPr/>
        </p:nvSpPr>
        <p:spPr>
          <a:xfrm>
            <a:off x="4707041" y="1482997"/>
            <a:ext cx="185195" cy="21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356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51B3-1A58-ED6D-D0C4-71776587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– Technically &amp; Organizationally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205B9-BF06-0497-7BFF-B93B79CF9D91}"/>
              </a:ext>
            </a:extLst>
          </p:cNvPr>
          <p:cNvGrpSpPr/>
          <p:nvPr/>
        </p:nvGrpSpPr>
        <p:grpSpPr>
          <a:xfrm>
            <a:off x="5960534" y="3273989"/>
            <a:ext cx="4588932" cy="3200401"/>
            <a:chOff x="4436534" y="2480733"/>
            <a:chExt cx="4588932" cy="32004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EA3B87-BE9B-D9D7-333B-BF696E56587C}"/>
                </a:ext>
              </a:extLst>
            </p:cNvPr>
            <p:cNvSpPr/>
            <p:nvPr/>
          </p:nvSpPr>
          <p:spPr>
            <a:xfrm>
              <a:off x="6079065" y="3708400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Vehicle</a:t>
              </a:r>
              <a:br>
                <a:rPr lang="en-US" b="1"/>
              </a:br>
              <a:r>
                <a:rPr lang="en-US" b="1"/>
                <a:t>Design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FF8B8A-673A-4DEC-5D48-3C2F4B5695C2}"/>
                </a:ext>
              </a:extLst>
            </p:cNvPr>
            <p:cNvSpPr/>
            <p:nvPr/>
          </p:nvSpPr>
          <p:spPr>
            <a:xfrm>
              <a:off x="5892800" y="2480733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Geometry </a:t>
              </a:r>
              <a:r>
                <a:rPr lang="en-US" sz="1100" b="1"/>
                <a:t>&amp; </a:t>
              </a:r>
              <a:r>
                <a:rPr lang="en-US" b="1"/>
                <a:t>Packaging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8B04AD-22EA-0E8C-2E50-F5F204E740F6}"/>
                </a:ext>
              </a:extLst>
            </p:cNvPr>
            <p:cNvSpPr/>
            <p:nvPr/>
          </p:nvSpPr>
          <p:spPr>
            <a:xfrm>
              <a:off x="7230533" y="2650066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Airframe &amp; Engine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1F633A-4A29-3C44-E062-C8EA14060DFE}"/>
                </a:ext>
              </a:extLst>
            </p:cNvPr>
            <p:cNvSpPr/>
            <p:nvPr/>
          </p:nvSpPr>
          <p:spPr>
            <a:xfrm>
              <a:off x="4605867" y="2810932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Aero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A17522-A238-08DC-C118-6E6F6CFEAF8F}"/>
                </a:ext>
              </a:extLst>
            </p:cNvPr>
            <p:cNvSpPr/>
            <p:nvPr/>
          </p:nvSpPr>
          <p:spPr>
            <a:xfrm>
              <a:off x="4436534" y="3598333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Sensors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F365B3-4F1D-00E9-F21D-AF0FF451A033}"/>
                </a:ext>
              </a:extLst>
            </p:cNvPr>
            <p:cNvSpPr/>
            <p:nvPr/>
          </p:nvSpPr>
          <p:spPr>
            <a:xfrm>
              <a:off x="4478866" y="4394200"/>
              <a:ext cx="1320801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Propulsion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47A48A-BB9F-6C11-1620-7DA84130A3E1}"/>
                </a:ext>
              </a:extLst>
            </p:cNvPr>
            <p:cNvSpPr/>
            <p:nvPr/>
          </p:nvSpPr>
          <p:spPr>
            <a:xfrm>
              <a:off x="6714066" y="4809066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Structures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C371F36-ECD2-6B28-BA2B-BD2A84014876}"/>
                </a:ext>
              </a:extLst>
            </p:cNvPr>
            <p:cNvSpPr/>
            <p:nvPr/>
          </p:nvSpPr>
          <p:spPr>
            <a:xfrm>
              <a:off x="7713133" y="4157133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“</a:t>
              </a:r>
              <a:r>
                <a:rPr lang="en-US" b="1" err="1"/>
                <a:t>illites</a:t>
              </a:r>
              <a:r>
                <a:rPr lang="en-US" b="1"/>
                <a:t>”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3A1022-9BE5-CBB3-28D2-ACB289C458FC}"/>
                </a:ext>
              </a:extLst>
            </p:cNvPr>
            <p:cNvSpPr/>
            <p:nvPr/>
          </p:nvSpPr>
          <p:spPr>
            <a:xfrm>
              <a:off x="5410200" y="5020734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Comm./</a:t>
              </a:r>
              <a:br>
                <a:rPr lang="en-US" b="1"/>
              </a:br>
              <a:r>
                <a:rPr lang="en-US" b="1"/>
                <a:t>Radar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C289C32-EDE6-FF88-BB78-D9980F68CDE5}"/>
                </a:ext>
              </a:extLst>
            </p:cNvPr>
            <p:cNvSpPr/>
            <p:nvPr/>
          </p:nvSpPr>
          <p:spPr>
            <a:xfrm>
              <a:off x="7763933" y="3386667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/>
                <a:t>Store/</a:t>
              </a:r>
              <a:br>
                <a:rPr lang="en-US" b="1"/>
              </a:br>
              <a:r>
                <a:rPr lang="en-US" b="1"/>
                <a:t>Payloads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66A30F-40C5-A34A-45EB-2D41BA110943}"/>
                </a:ext>
              </a:extLst>
            </p:cNvPr>
            <p:cNvCxnSpPr>
              <a:stCxn id="9" idx="4"/>
              <a:endCxn id="8" idx="0"/>
            </p:cNvCxnSpPr>
            <p:nvPr/>
          </p:nvCxnSpPr>
          <p:spPr>
            <a:xfrm>
              <a:off x="6523567" y="3141133"/>
              <a:ext cx="186265" cy="56726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6A4A8E0-D7E5-44B0-59FA-3351EBE655C2}"/>
                </a:ext>
              </a:extLst>
            </p:cNvPr>
            <p:cNvCxnSpPr>
              <a:stCxn id="11" idx="5"/>
              <a:endCxn id="8" idx="1"/>
            </p:cNvCxnSpPr>
            <p:nvPr/>
          </p:nvCxnSpPr>
          <p:spPr>
            <a:xfrm>
              <a:off x="5682653" y="3374619"/>
              <a:ext cx="581159" cy="430494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1ED686-271C-D952-56C7-1F2A0B0E4077}"/>
                </a:ext>
              </a:extLst>
            </p:cNvPr>
            <p:cNvCxnSpPr>
              <a:stCxn id="12" idx="6"/>
              <a:endCxn id="8" idx="2"/>
            </p:cNvCxnSpPr>
            <p:nvPr/>
          </p:nvCxnSpPr>
          <p:spPr>
            <a:xfrm>
              <a:off x="5698067" y="3928533"/>
              <a:ext cx="380998" cy="11006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CCD9FC2-8F8A-F13F-B85D-31EBCD59B548}"/>
                </a:ext>
              </a:extLst>
            </p:cNvPr>
            <p:cNvCxnSpPr>
              <a:endCxn id="8" idx="3"/>
            </p:cNvCxnSpPr>
            <p:nvPr/>
          </p:nvCxnSpPr>
          <p:spPr>
            <a:xfrm flipV="1">
              <a:off x="5740400" y="4272087"/>
              <a:ext cx="523412" cy="31684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D089CE5-9569-5AC9-6A3D-EAD146E43C84}"/>
                </a:ext>
              </a:extLst>
            </p:cNvPr>
            <p:cNvCxnSpPr/>
            <p:nvPr/>
          </p:nvCxnSpPr>
          <p:spPr>
            <a:xfrm flipH="1" flipV="1">
              <a:off x="6993467" y="4351868"/>
              <a:ext cx="203200" cy="440265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12A0265-80B8-0C48-E0C0-2C024B9B7EF1}"/>
                </a:ext>
              </a:extLst>
            </p:cNvPr>
            <p:cNvCxnSpPr>
              <a:stCxn id="15" idx="2"/>
            </p:cNvCxnSpPr>
            <p:nvPr/>
          </p:nvCxnSpPr>
          <p:spPr>
            <a:xfrm flipH="1" flipV="1">
              <a:off x="7247468" y="4199469"/>
              <a:ext cx="465665" cy="287864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8B5D26A-F801-0EE0-4C2B-71EBFA57DAD1}"/>
                </a:ext>
              </a:extLst>
            </p:cNvPr>
            <p:cNvCxnSpPr/>
            <p:nvPr/>
          </p:nvCxnSpPr>
          <p:spPr>
            <a:xfrm flipV="1">
              <a:off x="6239933" y="4360334"/>
              <a:ext cx="355600" cy="64346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AD9C178-9C57-5A75-1D99-587E9699051F}"/>
                </a:ext>
              </a:extLst>
            </p:cNvPr>
            <p:cNvCxnSpPr>
              <a:stCxn id="17" idx="2"/>
            </p:cNvCxnSpPr>
            <p:nvPr/>
          </p:nvCxnSpPr>
          <p:spPr>
            <a:xfrm flipH="1">
              <a:off x="7272866" y="3716867"/>
              <a:ext cx="491067" cy="18626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2E3A998-DE51-38E0-AE3F-82E7A501E819}"/>
                </a:ext>
              </a:extLst>
            </p:cNvPr>
            <p:cNvCxnSpPr>
              <a:stCxn id="10" idx="3"/>
            </p:cNvCxnSpPr>
            <p:nvPr/>
          </p:nvCxnSpPr>
          <p:spPr>
            <a:xfrm flipH="1">
              <a:off x="7035800" y="3213753"/>
              <a:ext cx="379480" cy="52004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7E10DA8-D2DA-97DE-EC1D-237F4388C69C}"/>
              </a:ext>
            </a:extLst>
          </p:cNvPr>
          <p:cNvSpPr txBox="1"/>
          <p:nvPr/>
        </p:nvSpPr>
        <p:spPr>
          <a:xfrm>
            <a:off x="498222" y="960021"/>
            <a:ext cx="518868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100s to 1000s of development team members;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Across multiple organizations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Each discipline has its own tribal language;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Cultures vary across organizations; disciplines and domains;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Each discipline has its own set of tools that they use and trust;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Analysis and decision making in each domain/disciplines can impact the effort in other domains.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C85CD7E-7AA1-40C1-363D-124AA67F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734" y="1401920"/>
            <a:ext cx="4495919" cy="16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30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Opportunities to Refactor and Improve </a:t>
            </a:r>
            <a:br>
              <a:rPr lang="en-US" sz="2400" dirty="0"/>
            </a:br>
            <a:r>
              <a:rPr lang="en-US" sz="2400" dirty="0"/>
              <a:t>the As-Is Analysis &amp; Design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062886"/>
            <a:ext cx="11619869" cy="5664943"/>
          </a:xfrm>
        </p:spPr>
        <p:txBody>
          <a:bodyPr/>
          <a:lstStyle/>
          <a:p>
            <a:pPr lvl="1"/>
            <a:r>
              <a:rPr lang="en-US" sz="2200" b="1" dirty="0"/>
              <a:t>Homegrown/Empirical/Parametric Tools </a:t>
            </a:r>
            <a:r>
              <a:rPr lang="en-US" sz="2200" dirty="0"/>
              <a:t>– used over time and trusted by the difference disciplinary and domain communities</a:t>
            </a:r>
          </a:p>
          <a:p>
            <a:pPr lvl="1"/>
            <a:r>
              <a:rPr lang="en-US" sz="2200" b="1" dirty="0"/>
              <a:t>Lack of Tool Interoperability </a:t>
            </a:r>
            <a:r>
              <a:rPr lang="en-US" sz="2200" dirty="0"/>
              <a:t>– these tools have varying ontologies and lexicon and units, and require experienced SMEs for operation</a:t>
            </a:r>
          </a:p>
          <a:p>
            <a:pPr lvl="1"/>
            <a:r>
              <a:rPr lang="en-US" sz="2200" b="1" dirty="0"/>
              <a:t>Tool Methodologies </a:t>
            </a:r>
            <a:r>
              <a:rPr lang="en-US" sz="2200" dirty="0"/>
              <a:t>– these tools often have varying assumptions and inconsistent and asynchronous model/tool updates</a:t>
            </a:r>
          </a:p>
          <a:p>
            <a:pPr lvl="1"/>
            <a:r>
              <a:rPr lang="en-US" sz="2200" b="1" dirty="0"/>
              <a:t>Tool Input and Output Coordination </a:t>
            </a:r>
            <a:r>
              <a:rPr lang="en-US" sz="2200" dirty="0"/>
              <a:t>– given the lack of interoperability between tools, coordinating an end to end analysis is disjoint, time consuming and labor intensive</a:t>
            </a:r>
          </a:p>
          <a:p>
            <a:pPr lvl="1"/>
            <a:r>
              <a:rPr lang="en-US" sz="2200" b="1" dirty="0"/>
              <a:t>Tool-related Human Factors </a:t>
            </a:r>
            <a:r>
              <a:rPr lang="en-US" sz="2200" dirty="0"/>
              <a:t>– given that these tools are often home grown and developed/evolved over time, with minimal documentation, significant investment of time necessary for developing SMEs – hard for non-SMEs to 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88319-7D1D-454C-B9E3-2D1A410B134F}"/>
              </a:ext>
            </a:extLst>
          </p:cNvPr>
          <p:cNvSpPr txBox="1"/>
          <p:nvPr/>
        </p:nvSpPr>
        <p:spPr>
          <a:xfrm>
            <a:off x="1004341" y="5432402"/>
            <a:ext cx="10183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This is an aspect of design – synthesis, analysis, and decision making that adds to design delays, design rework – issues that Systems Engineers have to personally and manually address in the current context.</a:t>
            </a:r>
          </a:p>
        </p:txBody>
      </p:sp>
    </p:spTree>
    <p:extLst>
      <p:ext uri="{BB962C8B-B14F-4D97-AF65-F5344CB8AC3E}">
        <p14:creationId xmlns:p14="http://schemas.microsoft.com/office/powerpoint/2010/main" val="200608600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905933"/>
            <a:ext cx="4927600" cy="3150852"/>
          </a:xfrm>
          <a:prstGeom prst="rect">
            <a:avLst/>
          </a:prstGeom>
        </p:spPr>
      </p:pic>
      <p:sp>
        <p:nvSpPr>
          <p:cNvPr id="27" name="Cloud 26"/>
          <p:cNvSpPr/>
          <p:nvPr/>
        </p:nvSpPr>
        <p:spPr>
          <a:xfrm>
            <a:off x="5528736" y="2951483"/>
            <a:ext cx="5139267" cy="3767667"/>
          </a:xfrm>
          <a:prstGeom prst="cloud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1">
                <a:lumMod val="8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to Better Integrate Multiple Levels of System Models/Designs with Discipline-Specific Designs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18201" y="3191936"/>
            <a:ext cx="4588932" cy="3200401"/>
            <a:chOff x="4436534" y="2480733"/>
            <a:chExt cx="4588932" cy="3200401"/>
          </a:xfrm>
        </p:grpSpPr>
        <p:sp>
          <p:nvSpPr>
            <p:cNvPr id="7" name="Oval 6"/>
            <p:cNvSpPr/>
            <p:nvPr/>
          </p:nvSpPr>
          <p:spPr>
            <a:xfrm>
              <a:off x="6079065" y="3708400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Vehicle</a:t>
              </a:r>
              <a:br>
                <a:rPr lang="en-US"/>
              </a:br>
              <a:r>
                <a:rPr lang="en-US"/>
                <a:t>Design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892800" y="2480733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Geometry </a:t>
              </a:r>
              <a:r>
                <a:rPr lang="en-US" sz="1100"/>
                <a:t>&amp; </a:t>
              </a:r>
              <a:r>
                <a:rPr lang="en-US"/>
                <a:t>Packaging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230533" y="2650066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Airframe &amp; Engine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605867" y="2810932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Aero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36534" y="3598333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Sensors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78866" y="4394200"/>
              <a:ext cx="1320801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Propulsion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714066" y="4809066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Structures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713133" y="4157133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“</a:t>
              </a:r>
              <a:r>
                <a:rPr lang="en-US" err="1"/>
                <a:t>illites</a:t>
              </a:r>
              <a:r>
                <a:rPr lang="en-US"/>
                <a:t>”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410200" y="5020734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Comm./</a:t>
              </a:r>
              <a:br>
                <a:rPr lang="en-US"/>
              </a:br>
              <a:r>
                <a:rPr lang="en-US"/>
                <a:t>Radar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763933" y="3386667"/>
              <a:ext cx="1261533" cy="660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/>
                <a:t>Store/</a:t>
              </a:r>
              <a:br>
                <a:rPr lang="en-US"/>
              </a:br>
              <a:r>
                <a:rPr lang="en-US"/>
                <a:t>Payloads</a:t>
              </a:r>
            </a:p>
          </p:txBody>
        </p:sp>
        <p:cxnSp>
          <p:nvCxnSpPr>
            <p:cNvPr id="17" name="Straight Arrow Connector 16"/>
            <p:cNvCxnSpPr>
              <a:stCxn id="8" idx="4"/>
              <a:endCxn id="7" idx="0"/>
            </p:cNvCxnSpPr>
            <p:nvPr/>
          </p:nvCxnSpPr>
          <p:spPr>
            <a:xfrm>
              <a:off x="6523567" y="3141133"/>
              <a:ext cx="186265" cy="56726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5"/>
              <a:endCxn id="7" idx="1"/>
            </p:cNvCxnSpPr>
            <p:nvPr/>
          </p:nvCxnSpPr>
          <p:spPr>
            <a:xfrm>
              <a:off x="5682653" y="3374619"/>
              <a:ext cx="581159" cy="430494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6"/>
              <a:endCxn id="7" idx="2"/>
            </p:cNvCxnSpPr>
            <p:nvPr/>
          </p:nvCxnSpPr>
          <p:spPr>
            <a:xfrm>
              <a:off x="5698067" y="3928533"/>
              <a:ext cx="380998" cy="11006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7" idx="3"/>
            </p:cNvCxnSpPr>
            <p:nvPr/>
          </p:nvCxnSpPr>
          <p:spPr>
            <a:xfrm flipV="1">
              <a:off x="5740400" y="4272087"/>
              <a:ext cx="523412" cy="31684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6993467" y="4351868"/>
              <a:ext cx="203200" cy="440265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2"/>
            </p:cNvCxnSpPr>
            <p:nvPr/>
          </p:nvCxnSpPr>
          <p:spPr>
            <a:xfrm flipH="1" flipV="1">
              <a:off x="7247468" y="4199469"/>
              <a:ext cx="465665" cy="287864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239933" y="4360334"/>
              <a:ext cx="355600" cy="64346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6" idx="2"/>
            </p:cNvCxnSpPr>
            <p:nvPr/>
          </p:nvCxnSpPr>
          <p:spPr>
            <a:xfrm flipH="1">
              <a:off x="7272866" y="3716867"/>
              <a:ext cx="491067" cy="186266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3"/>
            </p:cNvCxnSpPr>
            <p:nvPr/>
          </p:nvCxnSpPr>
          <p:spPr>
            <a:xfrm flipH="1">
              <a:off x="7035800" y="3213753"/>
              <a:ext cx="379480" cy="52004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486328" y="1298163"/>
            <a:ext cx="4055533" cy="16312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pPr algn="ctr"/>
            <a:r>
              <a:rPr lang="en-US" sz="2000" b="1" dirty="0"/>
              <a:t>Architectural, System and</a:t>
            </a:r>
            <a:br>
              <a:rPr lang="en-US" sz="2000" b="1" dirty="0"/>
            </a:br>
            <a:r>
              <a:rPr lang="en-US" sz="2000" b="1" dirty="0"/>
              <a:t>Component Models Define Cross-Domain Relationships but Integration of Detailed Behaviors is limited or challenging</a:t>
            </a:r>
          </a:p>
        </p:txBody>
      </p:sp>
      <p:sp>
        <p:nvSpPr>
          <p:cNvPr id="29" name="Left-Up Arrow 28"/>
          <p:cNvSpPr/>
          <p:nvPr/>
        </p:nvSpPr>
        <p:spPr>
          <a:xfrm rot="5400000">
            <a:off x="3232406" y="3295400"/>
            <a:ext cx="1671659" cy="2954867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dirty="0"/>
              <a:t>manage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4804" y="558800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Iterative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799B2-3E9E-6903-88F4-A6701F0FC214}"/>
              </a:ext>
            </a:extLst>
          </p:cNvPr>
          <p:cNvSpPr txBox="1"/>
          <p:nvPr/>
        </p:nvSpPr>
        <p:spPr>
          <a:xfrm>
            <a:off x="2844803" y="5047778"/>
            <a:ext cx="2472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Arial"/>
              </a:rPr>
              <a:t>communicate</a:t>
            </a:r>
          </a:p>
        </p:txBody>
      </p:sp>
    </p:spTree>
    <p:extLst>
      <p:ext uri="{BB962C8B-B14F-4D97-AF65-F5344CB8AC3E}">
        <p14:creationId xmlns:p14="http://schemas.microsoft.com/office/powerpoint/2010/main" val="192383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DA675-7FB7-CF1F-2AF0-A9E12B3CE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912939"/>
            <a:ext cx="6370002" cy="5945061"/>
          </a:xfrm>
        </p:spPr>
        <p:txBody>
          <a:bodyPr>
            <a:normAutofit/>
          </a:bodyPr>
          <a:lstStyle/>
          <a:p>
            <a:pPr>
              <a:tabLst>
                <a:tab pos="557213" algn="l"/>
              </a:tabLst>
            </a:pPr>
            <a:r>
              <a:rPr lang="en-US" dirty="0"/>
              <a:t>Digital Engineering refactors the </a:t>
            </a:r>
            <a:br>
              <a:rPr lang="en-US" dirty="0"/>
            </a:br>
            <a:r>
              <a:rPr lang="en-US" dirty="0"/>
              <a:t>Learn-&gt; Build-&gt;Measure </a:t>
            </a:r>
            <a:br>
              <a:rPr lang="en-US" dirty="0"/>
            </a:br>
            <a:r>
              <a:rPr lang="en-US" dirty="0"/>
              <a:t>(or Define-&gt;Realize-&gt; Deploy &amp; Use) </a:t>
            </a:r>
            <a:br>
              <a:rPr lang="en-US" dirty="0"/>
            </a:br>
            <a:r>
              <a:rPr lang="en-US" dirty="0"/>
              <a:t>stages of a development program in a circular process to represent it as:</a:t>
            </a:r>
          </a:p>
          <a:p>
            <a:pPr>
              <a:tabLst>
                <a:tab pos="557213" algn="l"/>
              </a:tabLst>
            </a:pPr>
            <a:endParaRPr lang="en-US" dirty="0"/>
          </a:p>
          <a:p>
            <a:pPr>
              <a:tabLst>
                <a:tab pos="557213" algn="l"/>
              </a:tabLst>
            </a:pPr>
            <a:endParaRPr lang="en-US" dirty="0"/>
          </a:p>
          <a:p>
            <a:pPr marL="347663" indent="0">
              <a:buNone/>
              <a:tabLst>
                <a:tab pos="557213" algn="l"/>
              </a:tabLst>
            </a:pPr>
            <a:endParaRPr lang="en-US" dirty="0"/>
          </a:p>
          <a:p>
            <a:pPr marL="347663" indent="0">
              <a:buNone/>
              <a:tabLst>
                <a:tab pos="557213" algn="l"/>
              </a:tabLst>
            </a:pPr>
            <a:br>
              <a:rPr lang="en-US" dirty="0"/>
            </a:br>
            <a:r>
              <a:rPr lang="en-US" dirty="0"/>
              <a:t>1) data transformations at the core</a:t>
            </a:r>
            <a:br>
              <a:rPr lang="en-US" dirty="0"/>
            </a:br>
            <a:r>
              <a:rPr lang="en-US" dirty="0"/>
              <a:t>2) layered across disciplines &amp; tasks</a:t>
            </a:r>
            <a:br>
              <a:rPr lang="en-US" dirty="0"/>
            </a:br>
            <a:r>
              <a:rPr lang="en-US" dirty="0"/>
              <a:t>3) continuous processes that could </a:t>
            </a:r>
            <a:br>
              <a:rPr lang="en-US" dirty="0"/>
            </a:br>
            <a:r>
              <a:rPr lang="en-US" dirty="0"/>
              <a:t>      be entered from any point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7205FA-1EF1-5FCF-DAE7-52F7672D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Mental Model of Systems Engineering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22021-95EC-BD7D-4E12-1B07D5131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16" y="1565848"/>
            <a:ext cx="8723086" cy="4929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81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Bent 7">
            <a:extLst>
              <a:ext uri="{FF2B5EF4-FFF2-40B4-BE49-F238E27FC236}">
                <a16:creationId xmlns:a16="http://schemas.microsoft.com/office/drawing/2014/main" id="{9E7141A3-CF6B-A29B-CAF8-DA83041681E2}"/>
              </a:ext>
            </a:extLst>
          </p:cNvPr>
          <p:cNvSpPr/>
          <p:nvPr/>
        </p:nvSpPr>
        <p:spPr>
          <a:xfrm flipH="1" flipV="1">
            <a:off x="11464984" y="941439"/>
            <a:ext cx="400627" cy="2209142"/>
          </a:xfrm>
          <a:prstGeom prst="bentArrow">
            <a:avLst>
              <a:gd name="adj1" fmla="val 50000"/>
              <a:gd name="adj2" fmla="val 25000"/>
              <a:gd name="adj3" fmla="val 25000"/>
              <a:gd name="adj4" fmla="val 4375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8448C8-A14E-42A4-B0C2-6781C899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687" y="52247"/>
            <a:ext cx="7736114" cy="82708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Digital Engineering Infrastructure: Reference Architecture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9E7230-651D-4EBC-EBEF-0E52FB620219}"/>
              </a:ext>
            </a:extLst>
          </p:cNvPr>
          <p:cNvGrpSpPr/>
          <p:nvPr/>
        </p:nvGrpSpPr>
        <p:grpSpPr>
          <a:xfrm>
            <a:off x="461180" y="1194619"/>
            <a:ext cx="11113282" cy="5540289"/>
            <a:chOff x="1546208" y="1045925"/>
            <a:chExt cx="9613289" cy="555625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78DB0F5-CB71-BE3B-07B6-97EC6D03DDB2}"/>
                </a:ext>
              </a:extLst>
            </p:cNvPr>
            <p:cNvSpPr/>
            <p:nvPr/>
          </p:nvSpPr>
          <p:spPr>
            <a:xfrm>
              <a:off x="1546208" y="1045925"/>
              <a:ext cx="9613288" cy="5556251"/>
            </a:xfrm>
            <a:prstGeom prst="rect">
              <a:avLst/>
            </a:prstGeom>
            <a:gradFill rotWithShape="1">
              <a:gsLst>
                <a:gs pos="0">
                  <a:srgbClr val="123F6D">
                    <a:shade val="51000"/>
                    <a:satMod val="130000"/>
                  </a:srgbClr>
                </a:gs>
                <a:gs pos="80000">
                  <a:srgbClr val="123F6D">
                    <a:shade val="93000"/>
                    <a:satMod val="130000"/>
                  </a:srgbClr>
                </a:gs>
                <a:gs pos="100000">
                  <a:srgbClr val="123F6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23F6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b" anchorCtr="1"/>
            <a:lstStyle/>
            <a:p>
              <a:pPr algn="ctr" defTabSz="914377"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Calibri"/>
                  <a:cs typeface="Arial"/>
                </a:rPr>
                <a:t>Cost Models and Simulation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EBB301-9081-51CC-7455-C8CA6277483A}"/>
                </a:ext>
              </a:extLst>
            </p:cNvPr>
            <p:cNvSpPr/>
            <p:nvPr/>
          </p:nvSpPr>
          <p:spPr>
            <a:xfrm>
              <a:off x="1706881" y="2261643"/>
              <a:ext cx="8944615" cy="466244"/>
            </a:xfrm>
            <a:prstGeom prst="rect">
              <a:avLst/>
            </a:prstGeom>
            <a:solidFill>
              <a:srgbClr val="FFF29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914377"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/>
                  <a:cs typeface="Arial"/>
                </a:rPr>
                <a:t>Engagement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6517909-3A0F-7766-0E57-8801612085B6}"/>
                </a:ext>
              </a:extLst>
            </p:cNvPr>
            <p:cNvSpPr/>
            <p:nvPr/>
          </p:nvSpPr>
          <p:spPr>
            <a:xfrm>
              <a:off x="1706882" y="1681471"/>
              <a:ext cx="8944615" cy="466244"/>
            </a:xfrm>
            <a:prstGeom prst="rect">
              <a:avLst/>
            </a:prstGeom>
            <a:solidFill>
              <a:srgbClr val="FFF29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914377"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/>
                  <a:cs typeface="Arial"/>
                </a:rPr>
                <a:t>Mission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7F5DBA1-5498-B2B8-868B-F1DCD6363A41}"/>
                </a:ext>
              </a:extLst>
            </p:cNvPr>
            <p:cNvSpPr/>
            <p:nvPr/>
          </p:nvSpPr>
          <p:spPr>
            <a:xfrm>
              <a:off x="1706881" y="1101299"/>
              <a:ext cx="8944615" cy="466244"/>
            </a:xfrm>
            <a:prstGeom prst="rect">
              <a:avLst/>
            </a:prstGeom>
            <a:solidFill>
              <a:srgbClr val="FFF29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914377"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/>
                  <a:cs typeface="Arial"/>
                </a:rPr>
                <a:t>Campaign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4CFE2CA-9845-F59C-D955-FE806AE24D47}"/>
                </a:ext>
              </a:extLst>
            </p:cNvPr>
            <p:cNvSpPr/>
            <p:nvPr/>
          </p:nvSpPr>
          <p:spPr>
            <a:xfrm>
              <a:off x="1706882" y="2841814"/>
              <a:ext cx="8944614" cy="3322407"/>
            </a:xfrm>
            <a:prstGeom prst="rect">
              <a:avLst/>
            </a:prstGeom>
            <a:solidFill>
              <a:srgbClr val="FFF29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914377"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/>
                  <a:cs typeface="Arial"/>
                </a:rPr>
                <a:t>Systems </a:t>
              </a:r>
              <a:br>
                <a:rPr lang="en-US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r>
                <a:rPr lang="en-US" sz="1600" kern="0" dirty="0">
                  <a:solidFill>
                    <a:prstClr val="black"/>
                  </a:solidFill>
                  <a:latin typeface="Calibri"/>
                  <a:cs typeface="Arial"/>
                </a:rPr>
                <a:t>Engineering </a:t>
              </a:r>
            </a:p>
            <a:p>
              <a:pPr defTabSz="914377"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alibri"/>
                  <a:cs typeface="Arial"/>
                </a:rPr>
                <a:t>and Design</a:t>
              </a:r>
            </a:p>
          </p:txBody>
        </p:sp>
        <p:sp>
          <p:nvSpPr>
            <p:cNvPr id="78" name="Rechteck: abgerundete Ecken 60">
              <a:extLst>
                <a:ext uri="{FF2B5EF4-FFF2-40B4-BE49-F238E27FC236}">
                  <a16:creationId xmlns:a16="http://schemas.microsoft.com/office/drawing/2014/main" id="{6468BCD7-DFF2-3090-226B-B3BFE17687A0}"/>
                </a:ext>
              </a:extLst>
            </p:cNvPr>
            <p:cNvSpPr/>
            <p:nvPr/>
          </p:nvSpPr>
          <p:spPr>
            <a:xfrm>
              <a:off x="2872078" y="1058544"/>
              <a:ext cx="962021" cy="5105675"/>
            </a:xfrm>
            <a:prstGeom prst="roundRect">
              <a:avLst>
                <a:gd name="adj" fmla="val 6182"/>
              </a:avLst>
            </a:prstGeom>
            <a:solidFill>
              <a:srgbClr val="FFFFFF">
                <a:lumMod val="20000"/>
                <a:lumOff val="80000"/>
              </a:srgbClr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576" tIns="36000" rIns="36000" bIns="36000" rtlCol="0" anchor="t" anchorCtr="1"/>
            <a:lstStyle/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r>
                <a:rPr lang="de-DE" sz="1600" kern="0" dirty="0" err="1">
                  <a:solidFill>
                    <a:prstClr val="black"/>
                  </a:solidFill>
                  <a:latin typeface="Calibri"/>
                  <a:cs typeface="Arial"/>
                </a:rPr>
                <a:t>Advanced</a:t>
              </a:r>
              <a: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  <a:t> Data </a:t>
              </a:r>
            </a:p>
            <a:p>
              <a:pPr algn="ctr" defTabSz="914377">
                <a:defRPr/>
              </a:pPr>
              <a:r>
                <a:rPr lang="de-DE" sz="1600" kern="0" dirty="0" err="1">
                  <a:solidFill>
                    <a:prstClr val="black"/>
                  </a:solidFill>
                  <a:latin typeface="Calibri"/>
                  <a:cs typeface="Arial"/>
                </a:rPr>
                <a:t>Exploitation</a:t>
              </a:r>
              <a: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  <a:t> &amp;</a:t>
              </a: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  <a:t>Analysis </a:t>
              </a:r>
            </a:p>
            <a:p>
              <a:pPr algn="ctr" defTabSz="914377">
                <a:defRPr/>
              </a:pPr>
              <a:endParaRPr lang="de-DE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  <a:p>
              <a:pPr algn="ctr" defTabSz="914377">
                <a:defRPr/>
              </a:pPr>
              <a: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  <a:t>(AI, Data Analytics, </a:t>
              </a:r>
              <a:r>
                <a:rPr lang="de-DE" sz="1600" kern="0" dirty="0" err="1">
                  <a:solidFill>
                    <a:prstClr val="black"/>
                  </a:solidFill>
                  <a:latin typeface="Calibri"/>
                  <a:cs typeface="Arial"/>
                </a:rPr>
                <a:t>Machine</a:t>
              </a:r>
              <a: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  <a:t> </a:t>
              </a:r>
            </a:p>
            <a:p>
              <a:pPr algn="ctr" defTabSz="914377">
                <a:defRPr/>
              </a:pPr>
              <a: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  <a:t>Learning, MDAO…)</a:t>
              </a: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br>
                <a:rPr lang="de-DE" sz="1600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endParaRPr lang="de-DE" sz="1600" kern="0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5A036F-D40E-26F2-2D47-26E8A48BA02D}"/>
                </a:ext>
              </a:extLst>
            </p:cNvPr>
            <p:cNvSpPr/>
            <p:nvPr/>
          </p:nvSpPr>
          <p:spPr>
            <a:xfrm rot="5400000">
              <a:off x="8599850" y="4199576"/>
              <a:ext cx="3463589" cy="508000"/>
            </a:xfrm>
            <a:prstGeom prst="rect">
              <a:avLst/>
            </a:prstGeom>
            <a:gradFill rotWithShape="1">
              <a:gsLst>
                <a:gs pos="0">
                  <a:srgbClr val="123F6D">
                    <a:shade val="51000"/>
                    <a:satMod val="130000"/>
                  </a:srgbClr>
                </a:gs>
                <a:gs pos="80000">
                  <a:srgbClr val="123F6D">
                    <a:shade val="93000"/>
                    <a:satMod val="130000"/>
                  </a:srgbClr>
                </a:gs>
                <a:gs pos="100000">
                  <a:srgbClr val="123F6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23F6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Calibri"/>
                  <a:cs typeface="Arial"/>
                </a:rPr>
                <a:t>Product Lifecycle Models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99C95FD-8746-9F74-3016-FED52027169C}"/>
                </a:ext>
              </a:extLst>
            </p:cNvPr>
            <p:cNvSpPr/>
            <p:nvPr/>
          </p:nvSpPr>
          <p:spPr>
            <a:xfrm rot="5400000">
              <a:off x="6047217" y="3351112"/>
              <a:ext cx="5118368" cy="508000"/>
            </a:xfrm>
            <a:prstGeom prst="rect">
              <a:avLst/>
            </a:prstGeom>
            <a:gradFill rotWithShape="1">
              <a:gsLst>
                <a:gs pos="0">
                  <a:srgbClr val="123F6D">
                    <a:shade val="51000"/>
                    <a:satMod val="130000"/>
                  </a:srgbClr>
                </a:gs>
                <a:gs pos="80000">
                  <a:srgbClr val="123F6D">
                    <a:shade val="93000"/>
                    <a:satMod val="130000"/>
                  </a:srgbClr>
                </a:gs>
                <a:gs pos="100000">
                  <a:srgbClr val="123F6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23F6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Calibri"/>
                  <a:cs typeface="Arial"/>
                </a:rPr>
                <a:t>Knowledge Management Resources </a:t>
              </a:r>
              <a:br>
                <a:rPr lang="en-US" sz="1400" b="1" kern="0" dirty="0">
                  <a:solidFill>
                    <a:srgbClr val="FFFFFF"/>
                  </a:solidFill>
                  <a:latin typeface="Calibri"/>
                  <a:cs typeface="Arial"/>
                </a:rPr>
              </a:br>
              <a:r>
                <a:rPr lang="en-US" sz="1400" b="1" kern="0" dirty="0">
                  <a:solidFill>
                    <a:srgbClr val="FFFFFF"/>
                  </a:solidFill>
                  <a:latin typeface="Calibri"/>
                  <a:cs typeface="Arial"/>
                </a:rPr>
                <a:t>(method, process, </a:t>
              </a:r>
              <a:r>
                <a:rPr lang="en-US" sz="1600" b="1" kern="0" dirty="0">
                  <a:solidFill>
                    <a:srgbClr val="FFFFFF"/>
                  </a:solidFill>
                  <a:latin typeface="Calibri"/>
                  <a:cs typeface="Arial"/>
                </a:rPr>
                <a:t>reference</a:t>
              </a:r>
              <a:r>
                <a:rPr lang="en-US" sz="1400" b="1" kern="0" dirty="0">
                  <a:solidFill>
                    <a:srgbClr val="FFFFFF"/>
                  </a:solidFill>
                  <a:latin typeface="Calibri"/>
                  <a:cs typeface="Arial"/>
                </a:rPr>
                <a:t> models, CM, etc.)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1695EA1-F06E-8809-D42F-00AAE159BBD1}"/>
                </a:ext>
              </a:extLst>
            </p:cNvPr>
            <p:cNvSpPr/>
            <p:nvPr/>
          </p:nvSpPr>
          <p:spPr>
            <a:xfrm rot="5400000">
              <a:off x="7198611" y="3351113"/>
              <a:ext cx="5118372" cy="508000"/>
            </a:xfrm>
            <a:prstGeom prst="rect">
              <a:avLst/>
            </a:prstGeom>
            <a:gradFill rotWithShape="1">
              <a:gsLst>
                <a:gs pos="0">
                  <a:srgbClr val="123F6D">
                    <a:shade val="51000"/>
                    <a:satMod val="130000"/>
                  </a:srgbClr>
                </a:gs>
                <a:gs pos="80000">
                  <a:srgbClr val="123F6D">
                    <a:shade val="93000"/>
                    <a:satMod val="130000"/>
                  </a:srgbClr>
                </a:gs>
                <a:gs pos="100000">
                  <a:srgbClr val="123F6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23F6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Calibri"/>
                  <a:cs typeface="Arial"/>
                </a:rPr>
                <a:t>Manufacturing Models and Simulation</a:t>
              </a:r>
            </a:p>
          </p:txBody>
        </p:sp>
        <p:sp>
          <p:nvSpPr>
            <p:cNvPr id="90" name="Rounded Rectangle 2">
              <a:extLst>
                <a:ext uri="{FF2B5EF4-FFF2-40B4-BE49-F238E27FC236}">
                  <a16:creationId xmlns:a16="http://schemas.microsoft.com/office/drawing/2014/main" id="{8536DB91-B519-C7D3-180D-66DD8D48F937}"/>
                </a:ext>
              </a:extLst>
            </p:cNvPr>
            <p:cNvSpPr/>
            <p:nvPr/>
          </p:nvSpPr>
          <p:spPr bwMode="auto">
            <a:xfrm>
              <a:off x="3994772" y="2468119"/>
              <a:ext cx="1850801" cy="1443802"/>
            </a:xfrm>
            <a:prstGeom prst="roundRect">
              <a:avLst/>
            </a:prstGeom>
            <a:solidFill>
              <a:srgbClr val="123F6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System Models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(Req’s, I/F’s,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Behavior, Structure, Dynamic)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Descriptive/Analytic</a:t>
              </a:r>
            </a:p>
          </p:txBody>
        </p:sp>
        <p:sp>
          <p:nvSpPr>
            <p:cNvPr id="91" name="Rounded Rectangle 20">
              <a:extLst>
                <a:ext uri="{FF2B5EF4-FFF2-40B4-BE49-F238E27FC236}">
                  <a16:creationId xmlns:a16="http://schemas.microsoft.com/office/drawing/2014/main" id="{1F2BD4A9-FB0A-BA7E-3FB5-D061EE02D299}"/>
                </a:ext>
              </a:extLst>
            </p:cNvPr>
            <p:cNvSpPr/>
            <p:nvPr/>
          </p:nvSpPr>
          <p:spPr bwMode="auto">
            <a:xfrm>
              <a:off x="3994771" y="1250326"/>
              <a:ext cx="1850801" cy="1094819"/>
            </a:xfrm>
            <a:prstGeom prst="roundRect">
              <a:avLst/>
            </a:prstGeom>
            <a:solidFill>
              <a:srgbClr val="123F6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Mission Models &amp; Simulation &amp;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Concept of Operations</a:t>
              </a:r>
            </a:p>
          </p:txBody>
        </p:sp>
        <p:sp>
          <p:nvSpPr>
            <p:cNvPr id="92" name="Rounded Rectangle 21">
              <a:extLst>
                <a:ext uri="{FF2B5EF4-FFF2-40B4-BE49-F238E27FC236}">
                  <a16:creationId xmlns:a16="http://schemas.microsoft.com/office/drawing/2014/main" id="{297477A1-715E-24B4-FD18-EE247744454F}"/>
                </a:ext>
              </a:extLst>
            </p:cNvPr>
            <p:cNvSpPr/>
            <p:nvPr/>
          </p:nvSpPr>
          <p:spPr bwMode="auto">
            <a:xfrm>
              <a:off x="3985345" y="3995216"/>
              <a:ext cx="1850801" cy="1162004"/>
            </a:xfrm>
            <a:prstGeom prst="roundRect">
              <a:avLst/>
            </a:prstGeom>
            <a:solidFill>
              <a:srgbClr val="123F6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Component Models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(Discipline-specific) for both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Analytical &amp; Design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endParaRPr lang="en-US" sz="1600" kern="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3" name="Rounded Rectangle 24">
              <a:extLst>
                <a:ext uri="{FF2B5EF4-FFF2-40B4-BE49-F238E27FC236}">
                  <a16:creationId xmlns:a16="http://schemas.microsoft.com/office/drawing/2014/main" id="{E5576987-8A38-33B2-F695-3FFC0FA43F78}"/>
                </a:ext>
              </a:extLst>
            </p:cNvPr>
            <p:cNvSpPr/>
            <p:nvPr/>
          </p:nvSpPr>
          <p:spPr bwMode="auto">
            <a:xfrm>
              <a:off x="6782941" y="1250326"/>
              <a:ext cx="1537784" cy="1094819"/>
            </a:xfrm>
            <a:prstGeom prst="roundRect">
              <a:avLst/>
            </a:prstGeom>
            <a:solidFill>
              <a:srgbClr val="123F6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Capability-Based T&amp;E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(Live, Virtual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Constructive)</a:t>
              </a:r>
            </a:p>
          </p:txBody>
        </p:sp>
        <p:sp>
          <p:nvSpPr>
            <p:cNvPr id="94" name="Rounded Rectangle 25">
              <a:extLst>
                <a:ext uri="{FF2B5EF4-FFF2-40B4-BE49-F238E27FC236}">
                  <a16:creationId xmlns:a16="http://schemas.microsoft.com/office/drawing/2014/main" id="{316183B7-D6E1-449A-C6D1-0297F93B6FC5}"/>
                </a:ext>
              </a:extLst>
            </p:cNvPr>
            <p:cNvSpPr/>
            <p:nvPr/>
          </p:nvSpPr>
          <p:spPr bwMode="auto">
            <a:xfrm>
              <a:off x="6753273" y="2468118"/>
              <a:ext cx="1537784" cy="1915515"/>
            </a:xfrm>
            <a:prstGeom prst="roundRect">
              <a:avLst/>
            </a:prstGeom>
            <a:solidFill>
              <a:srgbClr val="123F6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System V&amp;V Models,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(Performance, HSI, Safety, R&amp;M, Logistics,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Security, Risk, etc.)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endParaRPr lang="en-US" sz="1600" kern="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5" name="Rechteck: abgerundete Ecken 60">
              <a:extLst>
                <a:ext uri="{FF2B5EF4-FFF2-40B4-BE49-F238E27FC236}">
                  <a16:creationId xmlns:a16="http://schemas.microsoft.com/office/drawing/2014/main" id="{B268922D-24BD-FE14-8E4B-7D0F45FAD01E}"/>
                </a:ext>
              </a:extLst>
            </p:cNvPr>
            <p:cNvSpPr/>
            <p:nvPr/>
          </p:nvSpPr>
          <p:spPr>
            <a:xfrm rot="5400000">
              <a:off x="3754469" y="3227531"/>
              <a:ext cx="5106739" cy="743529"/>
            </a:xfrm>
            <a:prstGeom prst="roundRect">
              <a:avLst>
                <a:gd name="adj" fmla="val 6182"/>
              </a:avLst>
            </a:prstGeom>
            <a:solidFill>
              <a:schemeClr val="accent5">
                <a:lumMod val="20000"/>
                <a:lumOff val="80000"/>
                <a:alpha val="80000"/>
              </a:schemeClr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576" tIns="36000" rIns="36000" bIns="36000" rtlCol="0" anchor="ctr" anchorCtr="1"/>
            <a:lstStyle/>
            <a:p>
              <a:pPr algn="ctr" defTabSz="914377">
                <a:defRPr/>
              </a:pPr>
              <a:r>
                <a:rPr lang="de-DE" sz="1800" b="1" kern="0" dirty="0" err="1">
                  <a:solidFill>
                    <a:prstClr val="black"/>
                  </a:solidFill>
                  <a:latin typeface="Calibri"/>
                  <a:cs typeface="Arial"/>
                </a:rPr>
                <a:t>Semantically</a:t>
              </a:r>
              <a:r>
                <a:rPr lang="de-DE" sz="1800" b="1" kern="0" dirty="0">
                  <a:solidFill>
                    <a:prstClr val="black"/>
                  </a:solidFill>
                  <a:latin typeface="Calibri"/>
                  <a:cs typeface="Arial"/>
                </a:rPr>
                <a:t> Rich Interface Exchange </a:t>
              </a:r>
              <a:br>
                <a:rPr lang="de-DE" sz="1800" b="1" kern="0" dirty="0">
                  <a:solidFill>
                    <a:prstClr val="black"/>
                  </a:solidFill>
                  <a:latin typeface="Calibri"/>
                  <a:cs typeface="Arial"/>
                </a:rPr>
              </a:br>
              <a:r>
                <a:rPr lang="de-DE" sz="1800" b="1" kern="0" dirty="0" err="1">
                  <a:solidFill>
                    <a:prstClr val="black"/>
                  </a:solidFill>
                  <a:latin typeface="Calibri"/>
                  <a:cs typeface="Arial"/>
                </a:rPr>
                <a:t>to</a:t>
              </a:r>
              <a:r>
                <a:rPr lang="de-DE" sz="1800" b="1" kern="0" dirty="0">
                  <a:solidFill>
                    <a:prstClr val="black"/>
                  </a:solidFill>
                  <a:latin typeface="Calibri"/>
                  <a:cs typeface="Arial"/>
                </a:rPr>
                <a:t> </a:t>
              </a:r>
              <a:r>
                <a:rPr lang="de-DE" sz="1800" b="1" kern="0" dirty="0" err="1">
                  <a:solidFill>
                    <a:prstClr val="black"/>
                  </a:solidFill>
                  <a:latin typeface="Calibri"/>
                  <a:cs typeface="Arial"/>
                </a:rPr>
                <a:t>Authoritative</a:t>
              </a:r>
              <a:r>
                <a:rPr lang="de-DE" sz="1800" b="1" kern="0" dirty="0">
                  <a:solidFill>
                    <a:prstClr val="black"/>
                  </a:solidFill>
                  <a:latin typeface="Calibri"/>
                  <a:cs typeface="Arial"/>
                </a:rPr>
                <a:t> Source </a:t>
              </a:r>
            </a:p>
          </p:txBody>
        </p:sp>
        <p:sp>
          <p:nvSpPr>
            <p:cNvPr id="96" name="Rounded Rectangle 27">
              <a:extLst>
                <a:ext uri="{FF2B5EF4-FFF2-40B4-BE49-F238E27FC236}">
                  <a16:creationId xmlns:a16="http://schemas.microsoft.com/office/drawing/2014/main" id="{8692B38B-691C-2DD2-6ACC-FCBEF2539CEE}"/>
                </a:ext>
              </a:extLst>
            </p:cNvPr>
            <p:cNvSpPr/>
            <p:nvPr/>
          </p:nvSpPr>
          <p:spPr bwMode="auto">
            <a:xfrm>
              <a:off x="3995546" y="5240515"/>
              <a:ext cx="1840600" cy="858637"/>
            </a:xfrm>
            <a:prstGeom prst="roundRect">
              <a:avLst/>
            </a:prstGeom>
            <a:solidFill>
              <a:srgbClr val="123F6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Multi-physics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(CFD, FEA,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6DOF)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5909A0F-0631-2059-3277-F9B5A63325D1}"/>
                </a:ext>
              </a:extLst>
            </p:cNvPr>
            <p:cNvSpPr/>
            <p:nvPr/>
          </p:nvSpPr>
          <p:spPr>
            <a:xfrm rot="5400000">
              <a:off x="8346311" y="3351114"/>
              <a:ext cx="5118371" cy="508000"/>
            </a:xfrm>
            <a:prstGeom prst="rect">
              <a:avLst/>
            </a:prstGeom>
            <a:gradFill rotWithShape="1">
              <a:gsLst>
                <a:gs pos="0">
                  <a:srgbClr val="123F6D">
                    <a:shade val="51000"/>
                    <a:satMod val="130000"/>
                  </a:srgbClr>
                </a:gs>
                <a:gs pos="80000">
                  <a:srgbClr val="123F6D">
                    <a:shade val="93000"/>
                    <a:satMod val="130000"/>
                  </a:srgbClr>
                </a:gs>
                <a:gs pos="100000">
                  <a:srgbClr val="123F6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23F6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Calibri"/>
                  <a:cs typeface="Arial"/>
                </a:rPr>
                <a:t>Operations, Sustainment, and Training Models</a:t>
              </a:r>
            </a:p>
          </p:txBody>
        </p:sp>
        <p:sp>
          <p:nvSpPr>
            <p:cNvPr id="98" name="Rounded Rectangle 22">
              <a:extLst>
                <a:ext uri="{FF2B5EF4-FFF2-40B4-BE49-F238E27FC236}">
                  <a16:creationId xmlns:a16="http://schemas.microsoft.com/office/drawing/2014/main" id="{2C69E28E-08D6-D3AD-B991-25E926CDA5C7}"/>
                </a:ext>
              </a:extLst>
            </p:cNvPr>
            <p:cNvSpPr/>
            <p:nvPr/>
          </p:nvSpPr>
          <p:spPr bwMode="auto">
            <a:xfrm>
              <a:off x="6758012" y="4501618"/>
              <a:ext cx="1537784" cy="1597534"/>
            </a:xfrm>
            <a:prstGeom prst="roundRect">
              <a:avLst/>
            </a:prstGeom>
            <a:solidFill>
              <a:srgbClr val="123F6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Component V&amp;V Models,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(Performance, Materials, R&amp;M,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+mn-lt"/>
                </a:rPr>
                <a:t>Environment, etc.)</a:t>
              </a:r>
              <a:br>
                <a:rPr lang="en-US" sz="1600" kern="0" dirty="0">
                  <a:solidFill>
                    <a:srgbClr val="FFFFFF"/>
                  </a:solidFill>
                  <a:latin typeface="+mn-lt"/>
                </a:rPr>
              </a:br>
              <a:endParaRPr lang="en-US" sz="1600" kern="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Rechteck: abgerundete Ecken 60">
              <a:extLst>
                <a:ext uri="{FF2B5EF4-FFF2-40B4-BE49-F238E27FC236}">
                  <a16:creationId xmlns:a16="http://schemas.microsoft.com/office/drawing/2014/main" id="{1DB0A9D8-421E-ACD5-AABB-1A83EDA72245}"/>
                </a:ext>
              </a:extLst>
            </p:cNvPr>
            <p:cNvSpPr/>
            <p:nvPr/>
          </p:nvSpPr>
          <p:spPr>
            <a:xfrm rot="5400000">
              <a:off x="6628953" y="3363488"/>
              <a:ext cx="5106739" cy="507999"/>
            </a:xfrm>
            <a:prstGeom prst="roundRect">
              <a:avLst>
                <a:gd name="adj" fmla="val 6182"/>
              </a:avLst>
            </a:prstGeom>
            <a:solidFill>
              <a:srgbClr val="ACCBF9">
                <a:alpha val="80000"/>
              </a:srgbClr>
            </a:solidFill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576" tIns="36000" rIns="36000" bIns="36000" rtlCol="0" anchor="ctr" anchorCtr="1"/>
            <a:lstStyle/>
            <a:p>
              <a:pPr algn="ctr" defTabSz="914377">
                <a:defRPr/>
              </a:pPr>
              <a:r>
                <a:rPr lang="de-DE" sz="1800" b="1" kern="0" dirty="0">
                  <a:solidFill>
                    <a:prstClr val="black"/>
                  </a:solidFill>
                  <a:latin typeface="Calibri"/>
                  <a:cs typeface="Arial"/>
                </a:rPr>
                <a:t>Virtual Products: Digital Threads &amp; Twins</a:t>
              </a:r>
            </a:p>
          </p:txBody>
        </p:sp>
      </p:grpSp>
      <p:sp>
        <p:nvSpPr>
          <p:cNvPr id="7" name="Arrow: Bent 6">
            <a:extLst>
              <a:ext uri="{FF2B5EF4-FFF2-40B4-BE49-F238E27FC236}">
                <a16:creationId xmlns:a16="http://schemas.microsoft.com/office/drawing/2014/main" id="{440D4749-8BF3-9627-7D8B-44A50B749895}"/>
              </a:ext>
            </a:extLst>
          </p:cNvPr>
          <p:cNvSpPr/>
          <p:nvPr/>
        </p:nvSpPr>
        <p:spPr>
          <a:xfrm flipV="1">
            <a:off x="55932" y="892153"/>
            <a:ext cx="404354" cy="2258428"/>
          </a:xfrm>
          <a:prstGeom prst="bentArrow">
            <a:avLst>
              <a:gd name="adj1" fmla="val 50000"/>
              <a:gd name="adj2" fmla="val 25000"/>
              <a:gd name="adj3" fmla="val 25000"/>
              <a:gd name="adj4" fmla="val 4375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D118B4CD-5919-40C8-9630-F8FD9DD68EE5}"/>
              </a:ext>
            </a:extLst>
          </p:cNvPr>
          <p:cNvSpPr/>
          <p:nvPr/>
        </p:nvSpPr>
        <p:spPr>
          <a:xfrm rot="5400000" flipV="1">
            <a:off x="5776676" y="-4828589"/>
            <a:ext cx="368194" cy="11809680"/>
          </a:xfrm>
          <a:prstGeom prst="bentArrow">
            <a:avLst>
              <a:gd name="adj1" fmla="val 50000"/>
              <a:gd name="adj2" fmla="val 25000"/>
              <a:gd name="adj3" fmla="val 25000"/>
              <a:gd name="adj4" fmla="val 33182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9254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B4C43-28A1-4832-8B13-25723F21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RoI</a:t>
            </a:r>
            <a:r>
              <a:rPr lang="en-US" dirty="0"/>
              <a:t>: Aiding the Human Decision Processes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CA400-42D1-4EF8-8C77-A5FD39135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6" y="1163348"/>
            <a:ext cx="10161084" cy="448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A0732-8BFF-9A68-0994-8F7B414C8AB9}"/>
              </a:ext>
            </a:extLst>
          </p:cNvPr>
          <p:cNvSpPr txBox="1"/>
          <p:nvPr/>
        </p:nvSpPr>
        <p:spPr>
          <a:xfrm>
            <a:off x="1004340" y="5179888"/>
            <a:ext cx="978857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</a:rPr>
              <a:t>Digital Artifact - </a:t>
            </a:r>
            <a:r>
              <a:rPr lang="en-US" sz="1800" dirty="0">
                <a:latin typeface="Times New Roman" panose="02020603050405020304" pitchFamily="18" charset="0"/>
              </a:rPr>
              <a:t>An artifact produced within, or generated from, the engineering ecosystem.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These artifacts are generated 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through transformation of data and models into views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order to visualize, communicate, and deliver data, information, and knowledge to stakeholders</a:t>
            </a:r>
            <a:r>
              <a:rPr lang="en-US" sz="1800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AA1D9-AD11-F1B0-6537-ED84A5ACA680}"/>
              </a:ext>
            </a:extLst>
          </p:cNvPr>
          <p:cNvSpPr txBox="1"/>
          <p:nvPr/>
        </p:nvSpPr>
        <p:spPr>
          <a:xfrm>
            <a:off x="7031434" y="989051"/>
            <a:ext cx="3531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3">
                    <a:lumMod val="50000"/>
                  </a:schemeClr>
                </a:solidFill>
              </a:rPr>
              <a:t>Today this is a “Bunch of soda straws”</a:t>
            </a:r>
          </a:p>
          <a:p>
            <a:pPr algn="ctr"/>
            <a:r>
              <a:rPr lang="en-US" sz="1500" dirty="0">
                <a:solidFill>
                  <a:schemeClr val="accent3">
                    <a:lumMod val="50000"/>
                  </a:schemeClr>
                </a:solidFill>
              </a:rPr>
              <a:t>We aspire to a fully integrated workflow</a:t>
            </a:r>
          </a:p>
        </p:txBody>
      </p:sp>
    </p:spTree>
    <p:extLst>
      <p:ext uri="{BB962C8B-B14F-4D97-AF65-F5344CB8AC3E}">
        <p14:creationId xmlns:p14="http://schemas.microsoft.com/office/powerpoint/2010/main" val="361465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B4C43-28A1-4832-8B13-25723F21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and Value of Digital Engineering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CA400-42D1-4EF8-8C77-A5FD39135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8"/>
          <a:stretch/>
        </p:blipFill>
        <p:spPr>
          <a:xfrm>
            <a:off x="1629088" y="1794956"/>
            <a:ext cx="8933824" cy="344473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C54E7C0-1883-05B8-641B-E8B0343B00CB}"/>
              </a:ext>
            </a:extLst>
          </p:cNvPr>
          <p:cNvSpPr/>
          <p:nvPr/>
        </p:nvSpPr>
        <p:spPr>
          <a:xfrm>
            <a:off x="1945815" y="5307085"/>
            <a:ext cx="8404606" cy="596257"/>
          </a:xfrm>
          <a:prstGeom prst="rightArrow">
            <a:avLst/>
          </a:prstGeom>
          <a:gradFill rotWithShape="1">
            <a:gsLst>
              <a:gs pos="0">
                <a:srgbClr val="84B2F6">
                  <a:tint val="83000"/>
                  <a:satMod val="100000"/>
                  <a:lumMod val="100000"/>
                </a:srgbClr>
              </a:gs>
              <a:gs pos="100000">
                <a:srgbClr val="84B2F6">
                  <a:tint val="61000"/>
                  <a:satMod val="150000"/>
                  <a:lum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84B2F6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w Cen MT" panose="020B0602020104020603"/>
                <a:ea typeface="+mn-ea"/>
                <a:cs typeface="+mn-cs"/>
              </a:rPr>
              <a:t>A process that is more seamless and efficient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E7DC8543-04E4-862B-4705-3466DA89FD6D}"/>
              </a:ext>
            </a:extLst>
          </p:cNvPr>
          <p:cNvSpPr/>
          <p:nvPr/>
        </p:nvSpPr>
        <p:spPr>
          <a:xfrm>
            <a:off x="2053653" y="1198699"/>
            <a:ext cx="8184630" cy="596257"/>
          </a:xfrm>
          <a:prstGeom prst="leftRightArrow">
            <a:avLst/>
          </a:prstGeom>
          <a:gradFill rotWithShape="1">
            <a:gsLst>
              <a:gs pos="0">
                <a:srgbClr val="84B2F6">
                  <a:tint val="83000"/>
                  <a:satMod val="100000"/>
                  <a:lumMod val="100000"/>
                </a:srgbClr>
              </a:gs>
              <a:gs pos="100000">
                <a:srgbClr val="84B2F6">
                  <a:tint val="61000"/>
                  <a:satMod val="150000"/>
                  <a:lum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84B2F6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w Cen MT" panose="020B0602020104020603"/>
                <a:ea typeface="+mn-ea"/>
                <a:cs typeface="+mn-cs"/>
              </a:rPr>
              <a:t>Improved interoperability &amp; connectivity of data and models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A49477F-72C9-61DF-394B-7F24E571F976}"/>
              </a:ext>
            </a:extLst>
          </p:cNvPr>
          <p:cNvSpPr/>
          <p:nvPr/>
        </p:nvSpPr>
        <p:spPr>
          <a:xfrm flipH="1">
            <a:off x="6351207" y="4213461"/>
            <a:ext cx="5231737" cy="596257"/>
          </a:xfrm>
          <a:prstGeom prst="rightArrow">
            <a:avLst/>
          </a:prstGeom>
          <a:gradFill rotWithShape="1">
            <a:gsLst>
              <a:gs pos="0">
                <a:srgbClr val="84B2F6">
                  <a:tint val="83000"/>
                  <a:satMod val="100000"/>
                  <a:lumMod val="100000"/>
                </a:srgbClr>
              </a:gs>
              <a:gs pos="100000">
                <a:srgbClr val="84B2F6">
                  <a:tint val="61000"/>
                  <a:satMod val="150000"/>
                  <a:lum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84B2F6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w Cen MT" panose="020B0602020104020603"/>
                <a:ea typeface="+mn-ea"/>
                <a:cs typeface="+mn-cs"/>
              </a:rPr>
              <a:t>Easier to drill down: decision to data</a:t>
            </a:r>
          </a:p>
        </p:txBody>
      </p:sp>
    </p:spTree>
    <p:extLst>
      <p:ext uri="{BB962C8B-B14F-4D97-AF65-F5344CB8AC3E}">
        <p14:creationId xmlns:p14="http://schemas.microsoft.com/office/powerpoint/2010/main" val="36978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ERC PowerPoint Template updated 1019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82562</TotalTime>
  <Words>1149</Words>
  <Application>Microsoft Office PowerPoint</Application>
  <PresentationFormat>Widescreen</PresentationFormat>
  <Paragraphs>152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Americana BT</vt:lpstr>
      <vt:lpstr>Arial</vt:lpstr>
      <vt:lpstr>Calibri</vt:lpstr>
      <vt:lpstr>Courier New</vt:lpstr>
      <vt:lpstr>Times New Roman</vt:lpstr>
      <vt:lpstr>Tw Cen MT</vt:lpstr>
      <vt:lpstr>Wingdings</vt:lpstr>
      <vt:lpstr>SERC PowerPoint Template updated 101911</vt:lpstr>
      <vt:lpstr>How do we realize the RoI on MBSE?</vt:lpstr>
      <vt:lpstr>As-Is Engineering - Document Intensive with Disciplinary Stovepipes</vt:lpstr>
      <vt:lpstr>Complex – Technically &amp; Organizationally</vt:lpstr>
      <vt:lpstr>Opportunities to Refactor and Improve  the As-Is Analysis &amp; Design Process</vt:lpstr>
      <vt:lpstr>Need to Better Integrate Multiple Levels of System Models/Designs with Discipline-Specific Designs</vt:lpstr>
      <vt:lpstr>Revised Mental Model of Systems Engineering</vt:lpstr>
      <vt:lpstr>Digital Engineering Infrastructure: Reference Architecture</vt:lpstr>
      <vt:lpstr>The RoI: Aiding the Human Decision Processes</vt:lpstr>
      <vt:lpstr>The Purpose and Value of Digital Engineering</vt:lpstr>
      <vt:lpstr>Top-cited Benefits from our Survey</vt:lpstr>
      <vt:lpstr>Organizational Adoption: Survey Results</vt:lpstr>
      <vt:lpstr>Measurement: Survey Results</vt:lpstr>
      <vt:lpstr>Putting this Research into Practice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 Acquisition Decision-Making Process for the FAA NextGen Systems of Systems</dc:title>
  <dc:subject>FAA Project presented to NDIA</dc:subject>
  <dc:creator>Mark Blackburn, PhD</dc:creator>
  <cp:keywords/>
  <dc:description/>
  <cp:lastModifiedBy>Thomas Allen McDermott Jr</cp:lastModifiedBy>
  <cp:revision>1752</cp:revision>
  <cp:lastPrinted>2017-07-09T19:05:43Z</cp:lastPrinted>
  <dcterms:created xsi:type="dcterms:W3CDTF">2011-10-21T17:23:34Z</dcterms:created>
  <dcterms:modified xsi:type="dcterms:W3CDTF">2023-08-07T13:58:29Z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3fd474-4f3c-44ed-88fb-5cc4bd2471bf_Enabled">
    <vt:lpwstr>true</vt:lpwstr>
  </property>
  <property fmtid="{D5CDD505-2E9C-101B-9397-08002B2CF9AE}" pid="3" name="MSIP_Label_a73fd474-4f3c-44ed-88fb-5cc4bd2471bf_SetDate">
    <vt:lpwstr>2023-01-22T18:48:03Z</vt:lpwstr>
  </property>
  <property fmtid="{D5CDD505-2E9C-101B-9397-08002B2CF9AE}" pid="4" name="MSIP_Label_a73fd474-4f3c-44ed-88fb-5cc4bd2471bf_Method">
    <vt:lpwstr>Standard</vt:lpwstr>
  </property>
  <property fmtid="{D5CDD505-2E9C-101B-9397-08002B2CF9AE}" pid="5" name="MSIP_Label_a73fd474-4f3c-44ed-88fb-5cc4bd2471bf_Name">
    <vt:lpwstr>defa4170-0d19-0005-0004-bc88714345d2</vt:lpwstr>
  </property>
  <property fmtid="{D5CDD505-2E9C-101B-9397-08002B2CF9AE}" pid="6" name="MSIP_Label_a73fd474-4f3c-44ed-88fb-5cc4bd2471bf_SiteId">
    <vt:lpwstr>8d1a69ec-03b5-4345-ae21-dad112f5fb4f</vt:lpwstr>
  </property>
  <property fmtid="{D5CDD505-2E9C-101B-9397-08002B2CF9AE}" pid="7" name="MSIP_Label_a73fd474-4f3c-44ed-88fb-5cc4bd2471bf_ActionId">
    <vt:lpwstr>f6b076ed-0904-4692-99ff-7461333b74c6</vt:lpwstr>
  </property>
  <property fmtid="{D5CDD505-2E9C-101B-9397-08002B2CF9AE}" pid="8" name="MSIP_Label_a73fd474-4f3c-44ed-88fb-5cc4bd2471bf_ContentBits">
    <vt:lpwstr>0</vt:lpwstr>
  </property>
</Properties>
</file>