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9" r:id="rId1"/>
    <p:sldMasterId id="2147483650" r:id="rId2"/>
  </p:sldMasterIdLst>
  <p:notesMasterIdLst>
    <p:notesMasterId r:id="rId23"/>
  </p:notesMasterIdLst>
  <p:sldIdLst>
    <p:sldId id="285" r:id="rId3"/>
    <p:sldId id="314" r:id="rId4"/>
    <p:sldId id="325" r:id="rId5"/>
    <p:sldId id="300" r:id="rId6"/>
    <p:sldId id="316" r:id="rId7"/>
    <p:sldId id="321" r:id="rId8"/>
    <p:sldId id="317" r:id="rId9"/>
    <p:sldId id="273" r:id="rId10"/>
    <p:sldId id="306" r:id="rId11"/>
    <p:sldId id="324" r:id="rId12"/>
    <p:sldId id="292" r:id="rId13"/>
    <p:sldId id="312" r:id="rId14"/>
    <p:sldId id="297" r:id="rId15"/>
    <p:sldId id="322" r:id="rId16"/>
    <p:sldId id="304" r:id="rId17"/>
    <p:sldId id="293" r:id="rId18"/>
    <p:sldId id="305" r:id="rId19"/>
    <p:sldId id="323" r:id="rId20"/>
    <p:sldId id="313" r:id="rId21"/>
    <p:sldId id="303"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5"/>
    <a:srgbClr val="FFC72C"/>
    <a:srgbClr val="FF8200"/>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4830"/>
  </p:normalViewPr>
  <p:slideViewPr>
    <p:cSldViewPr>
      <p:cViewPr varScale="1">
        <p:scale>
          <a:sx n="121" d="100"/>
          <a:sy n="121" d="100"/>
        </p:scale>
        <p:origin x="896" y="176"/>
      </p:cViewPr>
      <p:guideLst>
        <p:guide orient="horz" pos="2160"/>
        <p:guide pos="2880"/>
      </p:guideLst>
    </p:cSldViewPr>
  </p:slideViewPr>
  <p:notesTextViewPr>
    <p:cViewPr>
      <p:scale>
        <a:sx n="1" d="1"/>
        <a:sy n="1" d="1"/>
      </p:scale>
      <p:origin x="0" y="0"/>
    </p:cViewPr>
  </p:notesTextViewPr>
  <p:notesViewPr>
    <p:cSldViewPr>
      <p:cViewPr varScale="1">
        <p:scale>
          <a:sx n="92" d="100"/>
          <a:sy n="92" d="100"/>
        </p:scale>
        <p:origin x="348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A5B3F-EBBF-461F-9FFF-FFE1263E74DD}" type="doc">
      <dgm:prSet loTypeId="urn:microsoft.com/office/officeart/2005/8/layout/hChevron3" loCatId="process" qsTypeId="urn:microsoft.com/office/officeart/2005/8/quickstyle/simple1" qsCatId="simple" csTypeId="urn:microsoft.com/office/officeart/2005/8/colors/accent1_2" csCatId="accent1" phldr="1"/>
      <dgm:spPr/>
    </dgm:pt>
    <dgm:pt modelId="{2D1D89CB-D4FC-42C5-A55F-705C0CD19F10}">
      <dgm:prSet phldrT="[Text]" custT="1"/>
      <dgm:spPr>
        <a:solidFill>
          <a:srgbClr val="003554"/>
        </a:solidFill>
      </dgm:spPr>
      <dgm:t>
        <a:bodyPr/>
        <a:lstStyle/>
        <a:p>
          <a:r>
            <a:rPr lang="en-US" sz="1450" dirty="0">
              <a:solidFill>
                <a:schemeClr val="bg1"/>
              </a:solidFill>
            </a:rPr>
            <a:t>What do you want to do and where do you want to go?</a:t>
          </a:r>
        </a:p>
      </dgm:t>
    </dgm:pt>
    <dgm:pt modelId="{E6E3AC6C-EBE1-4173-9E5F-CFED89203095}" type="parTrans" cxnId="{3649B259-BB3B-413F-B83E-908BEAF8C12C}">
      <dgm:prSet/>
      <dgm:spPr/>
      <dgm:t>
        <a:bodyPr/>
        <a:lstStyle/>
        <a:p>
          <a:endParaRPr lang="en-US"/>
        </a:p>
      </dgm:t>
    </dgm:pt>
    <dgm:pt modelId="{6C4DBA47-CD72-4B4F-9168-C2AA045D8ED6}" type="sibTrans" cxnId="{3649B259-BB3B-413F-B83E-908BEAF8C12C}">
      <dgm:prSet/>
      <dgm:spPr/>
      <dgm:t>
        <a:bodyPr/>
        <a:lstStyle/>
        <a:p>
          <a:endParaRPr lang="en-US"/>
        </a:p>
      </dgm:t>
    </dgm:pt>
    <dgm:pt modelId="{45407CD6-348B-4B21-8F4D-E42E745D3237}">
      <dgm:prSet phldrT="[Text]" custT="1"/>
      <dgm:spPr>
        <a:solidFill>
          <a:srgbClr val="003554"/>
        </a:solidFill>
      </dgm:spPr>
      <dgm:t>
        <a:bodyPr/>
        <a:lstStyle/>
        <a:p>
          <a:r>
            <a:rPr lang="en-US" sz="1200" dirty="0">
              <a:solidFill>
                <a:schemeClr val="bg1"/>
              </a:solidFill>
            </a:rPr>
            <a:t>Identify 1 award, contact host institution, refine project, and notify Unit Head and Provost’s Office</a:t>
          </a:r>
        </a:p>
      </dgm:t>
    </dgm:pt>
    <dgm:pt modelId="{9DCD014A-07BA-45C8-98CE-55D2043302EF}" type="parTrans" cxnId="{15A2B0E5-621C-4227-9850-08C21E029888}">
      <dgm:prSet/>
      <dgm:spPr/>
      <dgm:t>
        <a:bodyPr/>
        <a:lstStyle/>
        <a:p>
          <a:endParaRPr lang="en-US"/>
        </a:p>
      </dgm:t>
    </dgm:pt>
    <dgm:pt modelId="{8229FE61-6EF5-4579-8E0F-E4B4069C3478}" type="sibTrans" cxnId="{15A2B0E5-621C-4227-9850-08C21E029888}">
      <dgm:prSet/>
      <dgm:spPr/>
      <dgm:t>
        <a:bodyPr/>
        <a:lstStyle/>
        <a:p>
          <a:endParaRPr lang="en-US"/>
        </a:p>
      </dgm:t>
    </dgm:pt>
    <dgm:pt modelId="{87F1D39E-730B-4408-A59A-949D57FBB33E}">
      <dgm:prSet phldrT="[Text]" custT="1"/>
      <dgm:spPr>
        <a:solidFill>
          <a:srgbClr val="003554"/>
        </a:solidFill>
      </dgm:spPr>
      <dgm:t>
        <a:bodyPr/>
        <a:lstStyle/>
        <a:p>
          <a:r>
            <a:rPr lang="en-US" sz="1400" dirty="0">
              <a:solidFill>
                <a:schemeClr val="bg1"/>
              </a:solidFill>
            </a:rPr>
            <a:t>Apply</a:t>
          </a:r>
        </a:p>
      </dgm:t>
    </dgm:pt>
    <dgm:pt modelId="{C7516379-AC0B-4E2D-8EC2-A0553E22FC36}" type="parTrans" cxnId="{284353F7-1A79-49C1-B014-DC7694BEF4D7}">
      <dgm:prSet/>
      <dgm:spPr/>
      <dgm:t>
        <a:bodyPr/>
        <a:lstStyle/>
        <a:p>
          <a:endParaRPr lang="en-US"/>
        </a:p>
      </dgm:t>
    </dgm:pt>
    <dgm:pt modelId="{F4100E77-CAF3-453E-91A7-DD43E572EB35}" type="sibTrans" cxnId="{284353F7-1A79-49C1-B014-DC7694BEF4D7}">
      <dgm:prSet/>
      <dgm:spPr/>
      <dgm:t>
        <a:bodyPr/>
        <a:lstStyle/>
        <a:p>
          <a:endParaRPr lang="en-US"/>
        </a:p>
      </dgm:t>
    </dgm:pt>
    <dgm:pt modelId="{0C41CAE2-68F0-4877-842C-88EFC312F808}">
      <dgm:prSet phldrT="[Text]" custT="1"/>
      <dgm:spPr>
        <a:solidFill>
          <a:srgbClr val="003554"/>
        </a:solidFill>
      </dgm:spPr>
      <dgm:t>
        <a:bodyPr/>
        <a:lstStyle/>
        <a:p>
          <a:r>
            <a:rPr lang="en-US" sz="1400" dirty="0">
              <a:solidFill>
                <a:schemeClr val="bg1"/>
              </a:solidFill>
            </a:rPr>
            <a:t>Peer Review and Selection</a:t>
          </a:r>
        </a:p>
      </dgm:t>
    </dgm:pt>
    <dgm:pt modelId="{273662F4-5CF1-414A-89F2-5BEFBC89D4EC}" type="parTrans" cxnId="{D9E07836-0B1E-41E4-8407-7038257A6C62}">
      <dgm:prSet/>
      <dgm:spPr/>
      <dgm:t>
        <a:bodyPr/>
        <a:lstStyle/>
        <a:p>
          <a:endParaRPr lang="en-US"/>
        </a:p>
      </dgm:t>
    </dgm:pt>
    <dgm:pt modelId="{83190C7A-6D63-48C5-BB82-EC883243DAB3}" type="sibTrans" cxnId="{D9E07836-0B1E-41E4-8407-7038257A6C62}">
      <dgm:prSet/>
      <dgm:spPr/>
      <dgm:t>
        <a:bodyPr/>
        <a:lstStyle/>
        <a:p>
          <a:endParaRPr lang="en-US"/>
        </a:p>
      </dgm:t>
    </dgm:pt>
    <dgm:pt modelId="{01B9414F-37ED-4664-8DE8-B7595C446054}">
      <dgm:prSet phldrT="[Text]" custT="1"/>
      <dgm:spPr>
        <a:solidFill>
          <a:srgbClr val="003554"/>
        </a:solidFill>
      </dgm:spPr>
      <dgm:t>
        <a:bodyPr/>
        <a:lstStyle/>
        <a:p>
          <a:endParaRPr lang="en-US" sz="2200" dirty="0">
            <a:solidFill>
              <a:schemeClr val="bg1"/>
            </a:solidFill>
          </a:endParaRPr>
        </a:p>
      </dgm:t>
    </dgm:pt>
    <dgm:pt modelId="{7E27DECB-2489-4BA5-8B91-3F2482944A96}" type="parTrans" cxnId="{58485246-FEF7-41BF-B60C-E05BC641AEE9}">
      <dgm:prSet/>
      <dgm:spPr/>
      <dgm:t>
        <a:bodyPr/>
        <a:lstStyle/>
        <a:p>
          <a:endParaRPr lang="en-US"/>
        </a:p>
      </dgm:t>
    </dgm:pt>
    <dgm:pt modelId="{C800F6B8-D468-41A3-B7FD-332B6D5DAD39}" type="sibTrans" cxnId="{58485246-FEF7-41BF-B60C-E05BC641AEE9}">
      <dgm:prSet/>
      <dgm:spPr/>
      <dgm:t>
        <a:bodyPr/>
        <a:lstStyle/>
        <a:p>
          <a:endParaRPr lang="en-US"/>
        </a:p>
      </dgm:t>
    </dgm:pt>
    <dgm:pt modelId="{A0D2EB64-7EBB-4DEB-9932-F02A087C5641}" type="pres">
      <dgm:prSet presAssocID="{90DA5B3F-EBBF-461F-9FFF-FFE1263E74DD}" presName="Name0" presStyleCnt="0">
        <dgm:presLayoutVars>
          <dgm:dir/>
          <dgm:resizeHandles val="exact"/>
        </dgm:presLayoutVars>
      </dgm:prSet>
      <dgm:spPr/>
    </dgm:pt>
    <dgm:pt modelId="{66431BFD-5CCC-4F17-84B9-91361897714C}" type="pres">
      <dgm:prSet presAssocID="{2D1D89CB-D4FC-42C5-A55F-705C0CD19F10}" presName="parTxOnly" presStyleLbl="node1" presStyleIdx="0" presStyleCnt="5">
        <dgm:presLayoutVars>
          <dgm:bulletEnabled val="1"/>
        </dgm:presLayoutVars>
      </dgm:prSet>
      <dgm:spPr/>
    </dgm:pt>
    <dgm:pt modelId="{CF98C61F-4E3B-4FB7-B34A-88F5A4271735}" type="pres">
      <dgm:prSet presAssocID="{6C4DBA47-CD72-4B4F-9168-C2AA045D8ED6}" presName="parSpace" presStyleCnt="0"/>
      <dgm:spPr/>
    </dgm:pt>
    <dgm:pt modelId="{625652A5-61A7-41D3-855F-1C7FDED49007}" type="pres">
      <dgm:prSet presAssocID="{45407CD6-348B-4B21-8F4D-E42E745D3237}" presName="parTxOnly" presStyleLbl="node1" presStyleIdx="1" presStyleCnt="5">
        <dgm:presLayoutVars>
          <dgm:bulletEnabled val="1"/>
        </dgm:presLayoutVars>
      </dgm:prSet>
      <dgm:spPr/>
    </dgm:pt>
    <dgm:pt modelId="{18E90157-76F2-42FA-8CB1-EA74972DE96D}" type="pres">
      <dgm:prSet presAssocID="{8229FE61-6EF5-4579-8E0F-E4B4069C3478}" presName="parSpace" presStyleCnt="0"/>
      <dgm:spPr/>
    </dgm:pt>
    <dgm:pt modelId="{4262CDDE-4DD1-4040-9BFD-13BA143C6115}" type="pres">
      <dgm:prSet presAssocID="{87F1D39E-730B-4408-A59A-949D57FBB33E}" presName="parTxOnly" presStyleLbl="node1" presStyleIdx="2" presStyleCnt="5" custScaleX="75438">
        <dgm:presLayoutVars>
          <dgm:bulletEnabled val="1"/>
        </dgm:presLayoutVars>
      </dgm:prSet>
      <dgm:spPr/>
    </dgm:pt>
    <dgm:pt modelId="{B6F59E61-720D-49CA-98B6-2041ACA08E5B}" type="pres">
      <dgm:prSet presAssocID="{F4100E77-CAF3-453E-91A7-DD43E572EB35}" presName="parSpace" presStyleCnt="0"/>
      <dgm:spPr/>
    </dgm:pt>
    <dgm:pt modelId="{BA7905DA-63D1-43A6-AA4E-1072665D49C3}" type="pres">
      <dgm:prSet presAssocID="{0C41CAE2-68F0-4877-842C-88EFC312F808}" presName="parTxOnly" presStyleLbl="node1" presStyleIdx="3" presStyleCnt="5">
        <dgm:presLayoutVars>
          <dgm:bulletEnabled val="1"/>
        </dgm:presLayoutVars>
      </dgm:prSet>
      <dgm:spPr/>
    </dgm:pt>
    <dgm:pt modelId="{AB7B8FB3-C8F2-4C72-9CEE-F153B1171FEA}" type="pres">
      <dgm:prSet presAssocID="{83190C7A-6D63-48C5-BB82-EC883243DAB3}" presName="parSpace" presStyleCnt="0"/>
      <dgm:spPr/>
    </dgm:pt>
    <dgm:pt modelId="{952A886D-F399-474C-8FF6-25E09A7FE245}" type="pres">
      <dgm:prSet presAssocID="{01B9414F-37ED-4664-8DE8-B7595C446054}" presName="parTxOnly" presStyleLbl="node1" presStyleIdx="4" presStyleCnt="5" custScaleX="62545">
        <dgm:presLayoutVars>
          <dgm:bulletEnabled val="1"/>
        </dgm:presLayoutVars>
      </dgm:prSet>
      <dgm:spPr/>
    </dgm:pt>
  </dgm:ptLst>
  <dgm:cxnLst>
    <dgm:cxn modelId="{A4986800-E40E-3047-ABE7-6FC0DCFD0DF7}" type="presOf" srcId="{2D1D89CB-D4FC-42C5-A55F-705C0CD19F10}" destId="{66431BFD-5CCC-4F17-84B9-91361897714C}" srcOrd="0" destOrd="0" presId="urn:microsoft.com/office/officeart/2005/8/layout/hChevron3"/>
    <dgm:cxn modelId="{D9E07836-0B1E-41E4-8407-7038257A6C62}" srcId="{90DA5B3F-EBBF-461F-9FFF-FFE1263E74DD}" destId="{0C41CAE2-68F0-4877-842C-88EFC312F808}" srcOrd="3" destOrd="0" parTransId="{273662F4-5CF1-414A-89F2-5BEFBC89D4EC}" sibTransId="{83190C7A-6D63-48C5-BB82-EC883243DAB3}"/>
    <dgm:cxn modelId="{58485246-FEF7-41BF-B60C-E05BC641AEE9}" srcId="{90DA5B3F-EBBF-461F-9FFF-FFE1263E74DD}" destId="{01B9414F-37ED-4664-8DE8-B7595C446054}" srcOrd="4" destOrd="0" parTransId="{7E27DECB-2489-4BA5-8B91-3F2482944A96}" sibTransId="{C800F6B8-D468-41A3-B7FD-332B6D5DAD39}"/>
    <dgm:cxn modelId="{C3C4054F-BF39-2C45-AD49-F28CC17E15C1}" type="presOf" srcId="{0C41CAE2-68F0-4877-842C-88EFC312F808}" destId="{BA7905DA-63D1-43A6-AA4E-1072665D49C3}" srcOrd="0" destOrd="0" presId="urn:microsoft.com/office/officeart/2005/8/layout/hChevron3"/>
    <dgm:cxn modelId="{413A0153-EA0B-3644-B1EE-085721A9AC2B}" type="presOf" srcId="{87F1D39E-730B-4408-A59A-949D57FBB33E}" destId="{4262CDDE-4DD1-4040-9BFD-13BA143C6115}" srcOrd="0" destOrd="0" presId="urn:microsoft.com/office/officeart/2005/8/layout/hChevron3"/>
    <dgm:cxn modelId="{3649B259-BB3B-413F-B83E-908BEAF8C12C}" srcId="{90DA5B3F-EBBF-461F-9FFF-FFE1263E74DD}" destId="{2D1D89CB-D4FC-42C5-A55F-705C0CD19F10}" srcOrd="0" destOrd="0" parTransId="{E6E3AC6C-EBE1-4173-9E5F-CFED89203095}" sibTransId="{6C4DBA47-CD72-4B4F-9168-C2AA045D8ED6}"/>
    <dgm:cxn modelId="{26518F76-B2E6-2349-A006-E38F9CEDFB1D}" type="presOf" srcId="{45407CD6-348B-4B21-8F4D-E42E745D3237}" destId="{625652A5-61A7-41D3-855F-1C7FDED49007}" srcOrd="0" destOrd="0" presId="urn:microsoft.com/office/officeart/2005/8/layout/hChevron3"/>
    <dgm:cxn modelId="{87C2C68F-8E1A-B048-8B00-43BA4B454536}" type="presOf" srcId="{01B9414F-37ED-4664-8DE8-B7595C446054}" destId="{952A886D-F399-474C-8FF6-25E09A7FE245}" srcOrd="0" destOrd="0" presId="urn:microsoft.com/office/officeart/2005/8/layout/hChevron3"/>
    <dgm:cxn modelId="{A01E16B4-E71B-544D-AAE2-9A5BB9705707}" type="presOf" srcId="{90DA5B3F-EBBF-461F-9FFF-FFE1263E74DD}" destId="{A0D2EB64-7EBB-4DEB-9932-F02A087C5641}" srcOrd="0" destOrd="0" presId="urn:microsoft.com/office/officeart/2005/8/layout/hChevron3"/>
    <dgm:cxn modelId="{15A2B0E5-621C-4227-9850-08C21E029888}" srcId="{90DA5B3F-EBBF-461F-9FFF-FFE1263E74DD}" destId="{45407CD6-348B-4B21-8F4D-E42E745D3237}" srcOrd="1" destOrd="0" parTransId="{9DCD014A-07BA-45C8-98CE-55D2043302EF}" sibTransId="{8229FE61-6EF5-4579-8E0F-E4B4069C3478}"/>
    <dgm:cxn modelId="{284353F7-1A79-49C1-B014-DC7694BEF4D7}" srcId="{90DA5B3F-EBBF-461F-9FFF-FFE1263E74DD}" destId="{87F1D39E-730B-4408-A59A-949D57FBB33E}" srcOrd="2" destOrd="0" parTransId="{C7516379-AC0B-4E2D-8EC2-A0553E22FC36}" sibTransId="{F4100E77-CAF3-453E-91A7-DD43E572EB35}"/>
    <dgm:cxn modelId="{692320E7-8A80-CC44-AEE4-C9848850BAE0}" type="presParOf" srcId="{A0D2EB64-7EBB-4DEB-9932-F02A087C5641}" destId="{66431BFD-5CCC-4F17-84B9-91361897714C}" srcOrd="0" destOrd="0" presId="urn:microsoft.com/office/officeart/2005/8/layout/hChevron3"/>
    <dgm:cxn modelId="{5BAEE5B0-E045-FE48-ACAB-ED4B2D3A1479}" type="presParOf" srcId="{A0D2EB64-7EBB-4DEB-9932-F02A087C5641}" destId="{CF98C61F-4E3B-4FB7-B34A-88F5A4271735}" srcOrd="1" destOrd="0" presId="urn:microsoft.com/office/officeart/2005/8/layout/hChevron3"/>
    <dgm:cxn modelId="{032403CE-D829-924C-B5ED-AB31B86AD613}" type="presParOf" srcId="{A0D2EB64-7EBB-4DEB-9932-F02A087C5641}" destId="{625652A5-61A7-41D3-855F-1C7FDED49007}" srcOrd="2" destOrd="0" presId="urn:microsoft.com/office/officeart/2005/8/layout/hChevron3"/>
    <dgm:cxn modelId="{717835B9-674F-114A-84C9-8AF566D9C4F4}" type="presParOf" srcId="{A0D2EB64-7EBB-4DEB-9932-F02A087C5641}" destId="{18E90157-76F2-42FA-8CB1-EA74972DE96D}" srcOrd="3" destOrd="0" presId="urn:microsoft.com/office/officeart/2005/8/layout/hChevron3"/>
    <dgm:cxn modelId="{DE59C477-B4CB-2944-A462-7DC477E99125}" type="presParOf" srcId="{A0D2EB64-7EBB-4DEB-9932-F02A087C5641}" destId="{4262CDDE-4DD1-4040-9BFD-13BA143C6115}" srcOrd="4" destOrd="0" presId="urn:microsoft.com/office/officeart/2005/8/layout/hChevron3"/>
    <dgm:cxn modelId="{73079D14-A96C-CB4E-B4EE-6D3E93E07B61}" type="presParOf" srcId="{A0D2EB64-7EBB-4DEB-9932-F02A087C5641}" destId="{B6F59E61-720D-49CA-98B6-2041ACA08E5B}" srcOrd="5" destOrd="0" presId="urn:microsoft.com/office/officeart/2005/8/layout/hChevron3"/>
    <dgm:cxn modelId="{377A78C8-F146-C544-86AC-FC8DE1E37CC4}" type="presParOf" srcId="{A0D2EB64-7EBB-4DEB-9932-F02A087C5641}" destId="{BA7905DA-63D1-43A6-AA4E-1072665D49C3}" srcOrd="6" destOrd="0" presId="urn:microsoft.com/office/officeart/2005/8/layout/hChevron3"/>
    <dgm:cxn modelId="{B88ED502-AB0C-544E-B5E9-98C22AF5B90D}" type="presParOf" srcId="{A0D2EB64-7EBB-4DEB-9932-F02A087C5641}" destId="{AB7B8FB3-C8F2-4C72-9CEE-F153B1171FEA}" srcOrd="7" destOrd="0" presId="urn:microsoft.com/office/officeart/2005/8/layout/hChevron3"/>
    <dgm:cxn modelId="{7574F309-14AC-9E42-9880-7B292C146F0A}" type="presParOf" srcId="{A0D2EB64-7EBB-4DEB-9932-F02A087C5641}" destId="{952A886D-F399-474C-8FF6-25E09A7FE245}"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DFED15-E850-F645-B585-020A7F70EE6D}" type="doc">
      <dgm:prSet loTypeId="urn:microsoft.com/office/officeart/2005/8/layout/hProcess9" loCatId="process" qsTypeId="urn:microsoft.com/office/officeart/2005/8/quickstyle/simple4" qsCatId="simple" csTypeId="urn:microsoft.com/office/officeart/2005/8/colors/accent1_2" csCatId="accent1" phldr="1"/>
      <dgm:spPr/>
    </dgm:pt>
    <dgm:pt modelId="{5D09EDCB-A5C9-0144-B0D2-90FAF42A70DB}">
      <dgm:prSet phldrT="[Text]"/>
      <dgm:spPr/>
      <dgm:t>
        <a:bodyPr/>
        <a:lstStyle/>
        <a:p>
          <a:r>
            <a:rPr lang="en-US" dirty="0"/>
            <a:t>2 years prior</a:t>
          </a:r>
        </a:p>
        <a:p>
          <a:r>
            <a:rPr lang="en-US" dirty="0"/>
            <a:t>Fall 2023</a:t>
          </a:r>
        </a:p>
      </dgm:t>
    </dgm:pt>
    <dgm:pt modelId="{47665A8A-8528-AC41-B894-A08858B736C2}" type="parTrans" cxnId="{8BEB0D94-1990-9844-B7E6-D7D7A2004AF6}">
      <dgm:prSet/>
      <dgm:spPr/>
      <dgm:t>
        <a:bodyPr/>
        <a:lstStyle/>
        <a:p>
          <a:endParaRPr lang="en-US"/>
        </a:p>
      </dgm:t>
    </dgm:pt>
    <dgm:pt modelId="{5C8C3313-FC75-9648-821C-995220C2A18F}" type="sibTrans" cxnId="{8BEB0D94-1990-9844-B7E6-D7D7A2004AF6}">
      <dgm:prSet/>
      <dgm:spPr/>
      <dgm:t>
        <a:bodyPr/>
        <a:lstStyle/>
        <a:p>
          <a:endParaRPr lang="en-US"/>
        </a:p>
      </dgm:t>
    </dgm:pt>
    <dgm:pt modelId="{CACC2285-DB99-5C4C-8787-E438A5CA2CB1}">
      <dgm:prSet phldrT="[Text]"/>
      <dgm:spPr/>
      <dgm:t>
        <a:bodyPr/>
        <a:lstStyle/>
        <a:p>
          <a:r>
            <a:rPr lang="en-US" dirty="0"/>
            <a:t>2 years prior</a:t>
          </a:r>
        </a:p>
        <a:p>
          <a:r>
            <a:rPr lang="en-US" dirty="0"/>
            <a:t>Spring 2024</a:t>
          </a:r>
        </a:p>
      </dgm:t>
    </dgm:pt>
    <dgm:pt modelId="{54DC93C5-B84B-5142-A6FF-1E034741D773}" type="parTrans" cxnId="{F46FAFB9-CD1A-2242-9D5D-8CA8FB60A785}">
      <dgm:prSet/>
      <dgm:spPr/>
      <dgm:t>
        <a:bodyPr/>
        <a:lstStyle/>
        <a:p>
          <a:endParaRPr lang="en-US"/>
        </a:p>
      </dgm:t>
    </dgm:pt>
    <dgm:pt modelId="{6D2473EA-CDFA-8940-B091-BB0F25C9EEEB}" type="sibTrans" cxnId="{F46FAFB9-CD1A-2242-9D5D-8CA8FB60A785}">
      <dgm:prSet/>
      <dgm:spPr/>
      <dgm:t>
        <a:bodyPr/>
        <a:lstStyle/>
        <a:p>
          <a:endParaRPr lang="en-US"/>
        </a:p>
      </dgm:t>
    </dgm:pt>
    <dgm:pt modelId="{D3419D70-032A-5549-B09C-0EFC2B886252}">
      <dgm:prSet phldrT="[Text]"/>
      <dgm:spPr/>
      <dgm:t>
        <a:bodyPr/>
        <a:lstStyle/>
        <a:p>
          <a:r>
            <a:rPr lang="en-US" dirty="0"/>
            <a:t>1 year prior</a:t>
          </a:r>
        </a:p>
        <a:p>
          <a:r>
            <a:rPr lang="en-US" dirty="0">
              <a:solidFill>
                <a:srgbClr val="FFFF00"/>
              </a:solidFill>
            </a:rPr>
            <a:t>Sept. 15, 2024</a:t>
          </a:r>
        </a:p>
      </dgm:t>
    </dgm:pt>
    <dgm:pt modelId="{C7C99860-5D4F-B449-BC66-06BB4B235275}" type="parTrans" cxnId="{B159E2C1-FAA3-E448-B48D-CD1F69DD8957}">
      <dgm:prSet/>
      <dgm:spPr/>
      <dgm:t>
        <a:bodyPr/>
        <a:lstStyle/>
        <a:p>
          <a:endParaRPr lang="en-US"/>
        </a:p>
      </dgm:t>
    </dgm:pt>
    <dgm:pt modelId="{8AA529C8-8FB1-ED43-87EF-BE1EE6C0B9E6}" type="sibTrans" cxnId="{B159E2C1-FAA3-E448-B48D-CD1F69DD8957}">
      <dgm:prSet/>
      <dgm:spPr/>
      <dgm:t>
        <a:bodyPr/>
        <a:lstStyle/>
        <a:p>
          <a:endParaRPr lang="en-US"/>
        </a:p>
      </dgm:t>
    </dgm:pt>
    <dgm:pt modelId="{A57D18D2-5D90-C241-B228-44093CB69AAE}">
      <dgm:prSet phldrT="[Text]"/>
      <dgm:spPr/>
      <dgm:t>
        <a:bodyPr/>
        <a:lstStyle/>
        <a:p>
          <a:r>
            <a:rPr lang="en-US" dirty="0"/>
            <a:t>1 year prior</a:t>
          </a:r>
        </a:p>
        <a:p>
          <a:r>
            <a:rPr lang="en-US" dirty="0"/>
            <a:t>Fall 2024 / Spring 2025</a:t>
          </a:r>
        </a:p>
      </dgm:t>
    </dgm:pt>
    <dgm:pt modelId="{2B544878-C0DC-4B43-8C97-32F6EAD4BC62}" type="parTrans" cxnId="{29993A56-3579-E643-81AB-4259204D4041}">
      <dgm:prSet/>
      <dgm:spPr/>
      <dgm:t>
        <a:bodyPr/>
        <a:lstStyle/>
        <a:p>
          <a:endParaRPr lang="en-US"/>
        </a:p>
      </dgm:t>
    </dgm:pt>
    <dgm:pt modelId="{E99CD0AF-3A0E-5849-8405-F1C5E94778B5}" type="sibTrans" cxnId="{29993A56-3579-E643-81AB-4259204D4041}">
      <dgm:prSet/>
      <dgm:spPr/>
      <dgm:t>
        <a:bodyPr/>
        <a:lstStyle/>
        <a:p>
          <a:endParaRPr lang="en-US"/>
        </a:p>
      </dgm:t>
    </dgm:pt>
    <dgm:pt modelId="{56803DA1-9B8C-124D-9863-81087CB5BFCE}">
      <dgm:prSet phldrT="[Text]"/>
      <dgm:spPr/>
      <dgm:t>
        <a:bodyPr/>
        <a:lstStyle/>
        <a:p>
          <a:r>
            <a:rPr lang="en-US" dirty="0"/>
            <a:t>AY of Grant</a:t>
          </a:r>
        </a:p>
        <a:p>
          <a:r>
            <a:rPr lang="en-US" dirty="0"/>
            <a:t>2025-2026</a:t>
          </a:r>
        </a:p>
      </dgm:t>
    </dgm:pt>
    <dgm:pt modelId="{744698A3-16AE-2C4B-827B-7B3ABAE0B5E7}" type="parTrans" cxnId="{0F007892-67D5-BD4B-8E06-22E205C03693}">
      <dgm:prSet/>
      <dgm:spPr/>
      <dgm:t>
        <a:bodyPr/>
        <a:lstStyle/>
        <a:p>
          <a:endParaRPr lang="en-US"/>
        </a:p>
      </dgm:t>
    </dgm:pt>
    <dgm:pt modelId="{7A0A0BD3-FEDD-EA48-9DB4-22141E990457}" type="sibTrans" cxnId="{0F007892-67D5-BD4B-8E06-22E205C03693}">
      <dgm:prSet/>
      <dgm:spPr/>
      <dgm:t>
        <a:bodyPr/>
        <a:lstStyle/>
        <a:p>
          <a:endParaRPr lang="en-US"/>
        </a:p>
      </dgm:t>
    </dgm:pt>
    <dgm:pt modelId="{18131C70-E1E7-9140-ACFC-F78FB65ED6E6}" type="pres">
      <dgm:prSet presAssocID="{72DFED15-E850-F645-B585-020A7F70EE6D}" presName="CompostProcess" presStyleCnt="0">
        <dgm:presLayoutVars>
          <dgm:dir/>
          <dgm:resizeHandles val="exact"/>
        </dgm:presLayoutVars>
      </dgm:prSet>
      <dgm:spPr/>
    </dgm:pt>
    <dgm:pt modelId="{8C6F8FBE-C4D5-DB4B-A158-B23CD5478AC1}" type="pres">
      <dgm:prSet presAssocID="{72DFED15-E850-F645-B585-020A7F70EE6D}" presName="arrow" presStyleLbl="bgShp" presStyleIdx="0" presStyleCnt="1" custScaleX="117647"/>
      <dgm:spPr/>
    </dgm:pt>
    <dgm:pt modelId="{4911B39D-A93A-AB44-9729-397E18A455A3}" type="pres">
      <dgm:prSet presAssocID="{72DFED15-E850-F645-B585-020A7F70EE6D}" presName="linearProcess" presStyleCnt="0"/>
      <dgm:spPr/>
    </dgm:pt>
    <dgm:pt modelId="{86EE5520-A7E5-2841-9E72-1C2A5B08CB40}" type="pres">
      <dgm:prSet presAssocID="{5D09EDCB-A5C9-0144-B0D2-90FAF42A70DB}" presName="textNode" presStyleLbl="node1" presStyleIdx="0" presStyleCnt="5">
        <dgm:presLayoutVars>
          <dgm:bulletEnabled val="1"/>
        </dgm:presLayoutVars>
      </dgm:prSet>
      <dgm:spPr/>
    </dgm:pt>
    <dgm:pt modelId="{2843E453-EFFB-C542-BA71-389A5DB69EC0}" type="pres">
      <dgm:prSet presAssocID="{5C8C3313-FC75-9648-821C-995220C2A18F}" presName="sibTrans" presStyleCnt="0"/>
      <dgm:spPr/>
    </dgm:pt>
    <dgm:pt modelId="{EBA3EDBE-EC90-D041-AE8F-7ECF8BAA5B83}" type="pres">
      <dgm:prSet presAssocID="{CACC2285-DB99-5C4C-8787-E438A5CA2CB1}" presName="textNode" presStyleLbl="node1" presStyleIdx="1" presStyleCnt="5">
        <dgm:presLayoutVars>
          <dgm:bulletEnabled val="1"/>
        </dgm:presLayoutVars>
      </dgm:prSet>
      <dgm:spPr/>
    </dgm:pt>
    <dgm:pt modelId="{CA97A530-4D93-B844-BD9E-67544AE3A990}" type="pres">
      <dgm:prSet presAssocID="{6D2473EA-CDFA-8940-B091-BB0F25C9EEEB}" presName="sibTrans" presStyleCnt="0"/>
      <dgm:spPr/>
    </dgm:pt>
    <dgm:pt modelId="{92E45FB8-151F-674D-B95D-A10777572185}" type="pres">
      <dgm:prSet presAssocID="{D3419D70-032A-5549-B09C-0EFC2B886252}" presName="textNode" presStyleLbl="node1" presStyleIdx="2" presStyleCnt="5" custScaleX="66483">
        <dgm:presLayoutVars>
          <dgm:bulletEnabled val="1"/>
        </dgm:presLayoutVars>
      </dgm:prSet>
      <dgm:spPr/>
    </dgm:pt>
    <dgm:pt modelId="{464E5641-D600-BE4F-AA1F-5633B2817C0A}" type="pres">
      <dgm:prSet presAssocID="{8AA529C8-8FB1-ED43-87EF-BE1EE6C0B9E6}" presName="sibTrans" presStyleCnt="0"/>
      <dgm:spPr/>
    </dgm:pt>
    <dgm:pt modelId="{EE10023E-E3C6-314A-A368-C700B05B5F15}" type="pres">
      <dgm:prSet presAssocID="{A57D18D2-5D90-C241-B228-44093CB69AAE}" presName="textNode" presStyleLbl="node1" presStyleIdx="3" presStyleCnt="5">
        <dgm:presLayoutVars>
          <dgm:bulletEnabled val="1"/>
        </dgm:presLayoutVars>
      </dgm:prSet>
      <dgm:spPr/>
    </dgm:pt>
    <dgm:pt modelId="{BCDB391E-35C6-1848-9BF9-E143EE12DAD4}" type="pres">
      <dgm:prSet presAssocID="{E99CD0AF-3A0E-5849-8405-F1C5E94778B5}" presName="sibTrans" presStyleCnt="0"/>
      <dgm:spPr/>
    </dgm:pt>
    <dgm:pt modelId="{AC845C2E-D243-F042-846F-1EE5965EAE1D}" type="pres">
      <dgm:prSet presAssocID="{56803DA1-9B8C-124D-9863-81087CB5BFCE}" presName="textNode" presStyleLbl="node1" presStyleIdx="4" presStyleCnt="5" custScaleX="55129">
        <dgm:presLayoutVars>
          <dgm:bulletEnabled val="1"/>
        </dgm:presLayoutVars>
      </dgm:prSet>
      <dgm:spPr/>
    </dgm:pt>
  </dgm:ptLst>
  <dgm:cxnLst>
    <dgm:cxn modelId="{8CFBB70D-C3E2-DD4B-80B2-664BE2106C03}" type="presOf" srcId="{56803DA1-9B8C-124D-9863-81087CB5BFCE}" destId="{AC845C2E-D243-F042-846F-1EE5965EAE1D}" srcOrd="0" destOrd="0" presId="urn:microsoft.com/office/officeart/2005/8/layout/hProcess9"/>
    <dgm:cxn modelId="{29993A56-3579-E643-81AB-4259204D4041}" srcId="{72DFED15-E850-F645-B585-020A7F70EE6D}" destId="{A57D18D2-5D90-C241-B228-44093CB69AAE}" srcOrd="3" destOrd="0" parTransId="{2B544878-C0DC-4B43-8C97-32F6EAD4BC62}" sibTransId="{E99CD0AF-3A0E-5849-8405-F1C5E94778B5}"/>
    <dgm:cxn modelId="{44C57667-B245-934D-8ED8-2C871AA16511}" type="presOf" srcId="{5D09EDCB-A5C9-0144-B0D2-90FAF42A70DB}" destId="{86EE5520-A7E5-2841-9E72-1C2A5B08CB40}" srcOrd="0" destOrd="0" presId="urn:microsoft.com/office/officeart/2005/8/layout/hProcess9"/>
    <dgm:cxn modelId="{0F007892-67D5-BD4B-8E06-22E205C03693}" srcId="{72DFED15-E850-F645-B585-020A7F70EE6D}" destId="{56803DA1-9B8C-124D-9863-81087CB5BFCE}" srcOrd="4" destOrd="0" parTransId="{744698A3-16AE-2C4B-827B-7B3ABAE0B5E7}" sibTransId="{7A0A0BD3-FEDD-EA48-9DB4-22141E990457}"/>
    <dgm:cxn modelId="{8BEB0D94-1990-9844-B7E6-D7D7A2004AF6}" srcId="{72DFED15-E850-F645-B585-020A7F70EE6D}" destId="{5D09EDCB-A5C9-0144-B0D2-90FAF42A70DB}" srcOrd="0" destOrd="0" parTransId="{47665A8A-8528-AC41-B894-A08858B736C2}" sibTransId="{5C8C3313-FC75-9648-821C-995220C2A18F}"/>
    <dgm:cxn modelId="{F46FAFB9-CD1A-2242-9D5D-8CA8FB60A785}" srcId="{72DFED15-E850-F645-B585-020A7F70EE6D}" destId="{CACC2285-DB99-5C4C-8787-E438A5CA2CB1}" srcOrd="1" destOrd="0" parTransId="{54DC93C5-B84B-5142-A6FF-1E034741D773}" sibTransId="{6D2473EA-CDFA-8940-B091-BB0F25C9EEEB}"/>
    <dgm:cxn modelId="{B159E2C1-FAA3-E448-B48D-CD1F69DD8957}" srcId="{72DFED15-E850-F645-B585-020A7F70EE6D}" destId="{D3419D70-032A-5549-B09C-0EFC2B886252}" srcOrd="2" destOrd="0" parTransId="{C7C99860-5D4F-B449-BC66-06BB4B235275}" sibTransId="{8AA529C8-8FB1-ED43-87EF-BE1EE6C0B9E6}"/>
    <dgm:cxn modelId="{A5783DDD-05DD-9540-B3DB-3A71995FE25F}" type="presOf" srcId="{CACC2285-DB99-5C4C-8787-E438A5CA2CB1}" destId="{EBA3EDBE-EC90-D041-AE8F-7ECF8BAA5B83}" srcOrd="0" destOrd="0" presId="urn:microsoft.com/office/officeart/2005/8/layout/hProcess9"/>
    <dgm:cxn modelId="{E02E85E2-DABC-7841-9D24-F97069E78A3B}" type="presOf" srcId="{72DFED15-E850-F645-B585-020A7F70EE6D}" destId="{18131C70-E1E7-9140-ACFC-F78FB65ED6E6}" srcOrd="0" destOrd="0" presId="urn:microsoft.com/office/officeart/2005/8/layout/hProcess9"/>
    <dgm:cxn modelId="{8B0EA6F2-92F3-9040-9EAB-9A5C92DD61B4}" type="presOf" srcId="{D3419D70-032A-5549-B09C-0EFC2B886252}" destId="{92E45FB8-151F-674D-B95D-A10777572185}" srcOrd="0" destOrd="0" presId="urn:microsoft.com/office/officeart/2005/8/layout/hProcess9"/>
    <dgm:cxn modelId="{95B81FF5-82F5-914A-ACD1-E17A56576933}" type="presOf" srcId="{A57D18D2-5D90-C241-B228-44093CB69AAE}" destId="{EE10023E-E3C6-314A-A368-C700B05B5F15}" srcOrd="0" destOrd="0" presId="urn:microsoft.com/office/officeart/2005/8/layout/hProcess9"/>
    <dgm:cxn modelId="{A909A0A5-E2B3-3140-A4A4-56C269F31E0D}" type="presParOf" srcId="{18131C70-E1E7-9140-ACFC-F78FB65ED6E6}" destId="{8C6F8FBE-C4D5-DB4B-A158-B23CD5478AC1}" srcOrd="0" destOrd="0" presId="urn:microsoft.com/office/officeart/2005/8/layout/hProcess9"/>
    <dgm:cxn modelId="{E97C92C3-EDBE-E643-B5A8-C46C6386680A}" type="presParOf" srcId="{18131C70-E1E7-9140-ACFC-F78FB65ED6E6}" destId="{4911B39D-A93A-AB44-9729-397E18A455A3}" srcOrd="1" destOrd="0" presId="urn:microsoft.com/office/officeart/2005/8/layout/hProcess9"/>
    <dgm:cxn modelId="{C12BF720-A527-AD4E-B28E-201C4002FA1E}" type="presParOf" srcId="{4911B39D-A93A-AB44-9729-397E18A455A3}" destId="{86EE5520-A7E5-2841-9E72-1C2A5B08CB40}" srcOrd="0" destOrd="0" presId="urn:microsoft.com/office/officeart/2005/8/layout/hProcess9"/>
    <dgm:cxn modelId="{924C676F-1A5A-0143-BEC0-745EA17C0389}" type="presParOf" srcId="{4911B39D-A93A-AB44-9729-397E18A455A3}" destId="{2843E453-EFFB-C542-BA71-389A5DB69EC0}" srcOrd="1" destOrd="0" presId="urn:microsoft.com/office/officeart/2005/8/layout/hProcess9"/>
    <dgm:cxn modelId="{FF89ED55-0118-3D45-A2A8-A99083574067}" type="presParOf" srcId="{4911B39D-A93A-AB44-9729-397E18A455A3}" destId="{EBA3EDBE-EC90-D041-AE8F-7ECF8BAA5B83}" srcOrd="2" destOrd="0" presId="urn:microsoft.com/office/officeart/2005/8/layout/hProcess9"/>
    <dgm:cxn modelId="{CF5E084C-314F-F740-A670-2A285FDD5B74}" type="presParOf" srcId="{4911B39D-A93A-AB44-9729-397E18A455A3}" destId="{CA97A530-4D93-B844-BD9E-67544AE3A990}" srcOrd="3" destOrd="0" presId="urn:microsoft.com/office/officeart/2005/8/layout/hProcess9"/>
    <dgm:cxn modelId="{B2746116-05A4-3D40-A994-A6521D4A2984}" type="presParOf" srcId="{4911B39D-A93A-AB44-9729-397E18A455A3}" destId="{92E45FB8-151F-674D-B95D-A10777572185}" srcOrd="4" destOrd="0" presId="urn:microsoft.com/office/officeart/2005/8/layout/hProcess9"/>
    <dgm:cxn modelId="{BF97C3A9-027F-BC44-BCE5-3E02B35A59F3}" type="presParOf" srcId="{4911B39D-A93A-AB44-9729-397E18A455A3}" destId="{464E5641-D600-BE4F-AA1F-5633B2817C0A}" srcOrd="5" destOrd="0" presId="urn:microsoft.com/office/officeart/2005/8/layout/hProcess9"/>
    <dgm:cxn modelId="{9FA53F24-5C13-8248-88F7-B9E5AEBDF87C}" type="presParOf" srcId="{4911B39D-A93A-AB44-9729-397E18A455A3}" destId="{EE10023E-E3C6-314A-A368-C700B05B5F15}" srcOrd="6" destOrd="0" presId="urn:microsoft.com/office/officeart/2005/8/layout/hProcess9"/>
    <dgm:cxn modelId="{C882D3AA-22EE-E441-9FFD-BC2AA745DB98}" type="presParOf" srcId="{4911B39D-A93A-AB44-9729-397E18A455A3}" destId="{BCDB391E-35C6-1848-9BF9-E143EE12DAD4}" srcOrd="7" destOrd="0" presId="urn:microsoft.com/office/officeart/2005/8/layout/hProcess9"/>
    <dgm:cxn modelId="{0283BAA7-1512-8144-8FF2-D275BD19A319}" type="presParOf" srcId="{4911B39D-A93A-AB44-9729-397E18A455A3}" destId="{AC845C2E-D243-F042-846F-1EE5965EAE1D}" srcOrd="8"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31BFD-5CCC-4F17-84B9-91361897714C}">
      <dsp:nvSpPr>
        <dsp:cNvPr id="0" name=""/>
        <dsp:cNvSpPr/>
      </dsp:nvSpPr>
      <dsp:spPr>
        <a:xfrm>
          <a:off x="740" y="316885"/>
          <a:ext cx="2511325" cy="1004530"/>
        </a:xfrm>
        <a:prstGeom prst="homePlate">
          <a:avLst/>
        </a:prstGeom>
        <a:solidFill>
          <a:srgbClr val="0035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44525">
            <a:lnSpc>
              <a:spcPct val="90000"/>
            </a:lnSpc>
            <a:spcBef>
              <a:spcPct val="0"/>
            </a:spcBef>
            <a:spcAft>
              <a:spcPct val="35000"/>
            </a:spcAft>
            <a:buNone/>
          </a:pPr>
          <a:r>
            <a:rPr lang="en-US" sz="1450" kern="1200" dirty="0">
              <a:solidFill>
                <a:schemeClr val="bg1"/>
              </a:solidFill>
            </a:rPr>
            <a:t>What do you want to do and where do you want to go?</a:t>
          </a:r>
        </a:p>
      </dsp:txBody>
      <dsp:txXfrm>
        <a:off x="740" y="316885"/>
        <a:ext cx="2260193" cy="1004530"/>
      </dsp:txXfrm>
    </dsp:sp>
    <dsp:sp modelId="{625652A5-61A7-41D3-855F-1C7FDED49007}">
      <dsp:nvSpPr>
        <dsp:cNvPr id="0" name=""/>
        <dsp:cNvSpPr/>
      </dsp:nvSpPr>
      <dsp:spPr>
        <a:xfrm>
          <a:off x="2009800" y="316885"/>
          <a:ext cx="2511325" cy="1004530"/>
        </a:xfrm>
        <a:prstGeom prst="chevron">
          <a:avLst/>
        </a:prstGeom>
        <a:solidFill>
          <a:srgbClr val="0035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Identify 1 award, contact host institution, refine project, and notify Unit Head and Provost’s Office</a:t>
          </a:r>
        </a:p>
      </dsp:txBody>
      <dsp:txXfrm>
        <a:off x="2512065" y="316885"/>
        <a:ext cx="1506795" cy="1004530"/>
      </dsp:txXfrm>
    </dsp:sp>
    <dsp:sp modelId="{4262CDDE-4DD1-4040-9BFD-13BA143C6115}">
      <dsp:nvSpPr>
        <dsp:cNvPr id="0" name=""/>
        <dsp:cNvSpPr/>
      </dsp:nvSpPr>
      <dsp:spPr>
        <a:xfrm>
          <a:off x="4018861" y="316885"/>
          <a:ext cx="1894493" cy="1004530"/>
        </a:xfrm>
        <a:prstGeom prst="chevron">
          <a:avLst/>
        </a:prstGeom>
        <a:solidFill>
          <a:srgbClr val="0035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Apply</a:t>
          </a:r>
        </a:p>
      </dsp:txBody>
      <dsp:txXfrm>
        <a:off x="4521126" y="316885"/>
        <a:ext cx="889963" cy="1004530"/>
      </dsp:txXfrm>
    </dsp:sp>
    <dsp:sp modelId="{BA7905DA-63D1-43A6-AA4E-1072665D49C3}">
      <dsp:nvSpPr>
        <dsp:cNvPr id="0" name=""/>
        <dsp:cNvSpPr/>
      </dsp:nvSpPr>
      <dsp:spPr>
        <a:xfrm>
          <a:off x="5411090" y="316885"/>
          <a:ext cx="2511325" cy="1004530"/>
        </a:xfrm>
        <a:prstGeom prst="chevron">
          <a:avLst/>
        </a:prstGeom>
        <a:solidFill>
          <a:srgbClr val="0035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Peer Review and Selection</a:t>
          </a:r>
        </a:p>
      </dsp:txBody>
      <dsp:txXfrm>
        <a:off x="5913355" y="316885"/>
        <a:ext cx="1506795" cy="1004530"/>
      </dsp:txXfrm>
    </dsp:sp>
    <dsp:sp modelId="{952A886D-F399-474C-8FF6-25E09A7FE245}">
      <dsp:nvSpPr>
        <dsp:cNvPr id="0" name=""/>
        <dsp:cNvSpPr/>
      </dsp:nvSpPr>
      <dsp:spPr>
        <a:xfrm>
          <a:off x="7420150" y="316885"/>
          <a:ext cx="1570708" cy="1004530"/>
        </a:xfrm>
        <a:prstGeom prst="chevron">
          <a:avLst/>
        </a:prstGeom>
        <a:solidFill>
          <a:srgbClr val="0035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endParaRPr lang="en-US" sz="2200" kern="1200" dirty="0">
            <a:solidFill>
              <a:schemeClr val="bg1"/>
            </a:solidFill>
          </a:endParaRPr>
        </a:p>
      </dsp:txBody>
      <dsp:txXfrm>
        <a:off x="7922415" y="316885"/>
        <a:ext cx="566178" cy="1004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F8FBE-C4D5-DB4B-A158-B23CD5478AC1}">
      <dsp:nvSpPr>
        <dsp:cNvPr id="0" name=""/>
        <dsp:cNvSpPr/>
      </dsp:nvSpPr>
      <dsp:spPr>
        <a:xfrm>
          <a:off x="2" y="0"/>
          <a:ext cx="8709451" cy="149059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6EE5520-A7E5-2841-9E72-1C2A5B08CB40}">
      <dsp:nvSpPr>
        <dsp:cNvPr id="0" name=""/>
        <dsp:cNvSpPr/>
      </dsp:nvSpPr>
      <dsp:spPr>
        <a:xfrm>
          <a:off x="393242" y="447177"/>
          <a:ext cx="1733056" cy="59623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2 years prior</a:t>
          </a:r>
        </a:p>
        <a:p>
          <a:pPr marL="0" lvl="0" indent="0" algn="ctr" defTabSz="577850">
            <a:lnSpc>
              <a:spcPct val="90000"/>
            </a:lnSpc>
            <a:spcBef>
              <a:spcPct val="0"/>
            </a:spcBef>
            <a:spcAft>
              <a:spcPct val="35000"/>
            </a:spcAft>
            <a:buNone/>
          </a:pPr>
          <a:r>
            <a:rPr lang="en-US" sz="1300" kern="1200" dirty="0"/>
            <a:t>Fall 2023</a:t>
          </a:r>
        </a:p>
      </dsp:txBody>
      <dsp:txXfrm>
        <a:off x="422348" y="476283"/>
        <a:ext cx="1674844" cy="538024"/>
      </dsp:txXfrm>
    </dsp:sp>
    <dsp:sp modelId="{EBA3EDBE-EC90-D041-AE8F-7ECF8BAA5B83}">
      <dsp:nvSpPr>
        <dsp:cNvPr id="0" name=""/>
        <dsp:cNvSpPr/>
      </dsp:nvSpPr>
      <dsp:spPr>
        <a:xfrm>
          <a:off x="2280348" y="447177"/>
          <a:ext cx="1733056" cy="59623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2 years prior</a:t>
          </a:r>
        </a:p>
        <a:p>
          <a:pPr marL="0" lvl="0" indent="0" algn="ctr" defTabSz="577850">
            <a:lnSpc>
              <a:spcPct val="90000"/>
            </a:lnSpc>
            <a:spcBef>
              <a:spcPct val="0"/>
            </a:spcBef>
            <a:spcAft>
              <a:spcPct val="35000"/>
            </a:spcAft>
            <a:buNone/>
          </a:pPr>
          <a:r>
            <a:rPr lang="en-US" sz="1300" kern="1200" dirty="0"/>
            <a:t>Spring 2024</a:t>
          </a:r>
        </a:p>
      </dsp:txBody>
      <dsp:txXfrm>
        <a:off x="2309454" y="476283"/>
        <a:ext cx="1674844" cy="538024"/>
      </dsp:txXfrm>
    </dsp:sp>
    <dsp:sp modelId="{92E45FB8-151F-674D-B95D-A10777572185}">
      <dsp:nvSpPr>
        <dsp:cNvPr id="0" name=""/>
        <dsp:cNvSpPr/>
      </dsp:nvSpPr>
      <dsp:spPr>
        <a:xfrm>
          <a:off x="4167453" y="447177"/>
          <a:ext cx="1152187" cy="59623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1 year prior</a:t>
          </a:r>
        </a:p>
        <a:p>
          <a:pPr marL="0" lvl="0" indent="0" algn="ctr" defTabSz="577850">
            <a:lnSpc>
              <a:spcPct val="90000"/>
            </a:lnSpc>
            <a:spcBef>
              <a:spcPct val="0"/>
            </a:spcBef>
            <a:spcAft>
              <a:spcPct val="35000"/>
            </a:spcAft>
            <a:buNone/>
          </a:pPr>
          <a:r>
            <a:rPr lang="en-US" sz="1300" kern="1200" dirty="0">
              <a:solidFill>
                <a:srgbClr val="FFFF00"/>
              </a:solidFill>
            </a:rPr>
            <a:t>Sept. 15, 2024</a:t>
          </a:r>
        </a:p>
      </dsp:txBody>
      <dsp:txXfrm>
        <a:off x="4196559" y="476283"/>
        <a:ext cx="1093975" cy="538024"/>
      </dsp:txXfrm>
    </dsp:sp>
    <dsp:sp modelId="{EE10023E-E3C6-314A-A368-C700B05B5F15}">
      <dsp:nvSpPr>
        <dsp:cNvPr id="0" name=""/>
        <dsp:cNvSpPr/>
      </dsp:nvSpPr>
      <dsp:spPr>
        <a:xfrm>
          <a:off x="5473691" y="447177"/>
          <a:ext cx="1733056" cy="59623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1 year prior</a:t>
          </a:r>
        </a:p>
        <a:p>
          <a:pPr marL="0" lvl="0" indent="0" algn="ctr" defTabSz="577850">
            <a:lnSpc>
              <a:spcPct val="90000"/>
            </a:lnSpc>
            <a:spcBef>
              <a:spcPct val="0"/>
            </a:spcBef>
            <a:spcAft>
              <a:spcPct val="35000"/>
            </a:spcAft>
            <a:buNone/>
          </a:pPr>
          <a:r>
            <a:rPr lang="en-US" sz="1300" kern="1200" dirty="0"/>
            <a:t>Fall 2024 / Spring 2025</a:t>
          </a:r>
        </a:p>
      </dsp:txBody>
      <dsp:txXfrm>
        <a:off x="5502797" y="476283"/>
        <a:ext cx="1674844" cy="538024"/>
      </dsp:txXfrm>
    </dsp:sp>
    <dsp:sp modelId="{AC845C2E-D243-F042-846F-1EE5965EAE1D}">
      <dsp:nvSpPr>
        <dsp:cNvPr id="0" name=""/>
        <dsp:cNvSpPr/>
      </dsp:nvSpPr>
      <dsp:spPr>
        <a:xfrm>
          <a:off x="7360796" y="447177"/>
          <a:ext cx="955416" cy="59623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AY of Grant</a:t>
          </a:r>
        </a:p>
        <a:p>
          <a:pPr marL="0" lvl="0" indent="0" algn="ctr" defTabSz="577850">
            <a:lnSpc>
              <a:spcPct val="90000"/>
            </a:lnSpc>
            <a:spcBef>
              <a:spcPct val="0"/>
            </a:spcBef>
            <a:spcAft>
              <a:spcPct val="35000"/>
            </a:spcAft>
            <a:buNone/>
          </a:pPr>
          <a:r>
            <a:rPr lang="en-US" sz="1300" kern="1200" dirty="0"/>
            <a:t>2025-2026</a:t>
          </a:r>
        </a:p>
      </dsp:txBody>
      <dsp:txXfrm>
        <a:off x="7389902" y="476283"/>
        <a:ext cx="897204" cy="53802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CC59B842-6F37-4668-B2EF-D6D1ECF45063}"/>
              </a:ext>
            </a:extLst>
          </p:cNvPr>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a:extLst>
              <a:ext uri="{FF2B5EF4-FFF2-40B4-BE49-F238E27FC236}">
                <a16:creationId xmlns:a16="http://schemas.microsoft.com/office/drawing/2014/main" id="{4835BCC7-E27B-4DD6-8A65-7D9D7C40EB36}"/>
              </a:ext>
            </a:extLst>
          </p:cNvPr>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sym typeface="Calibri" panose="020F0502020204030204" pitchFamily="34" charset="0"/>
              </a:rPr>
              <a:t>Click to edit Master text styles</a:t>
            </a:r>
          </a:p>
          <a:p>
            <a:pPr lvl="1"/>
            <a:r>
              <a:rPr lang="en-US" altLang="en-US" noProof="0">
                <a:sym typeface="Calibri" panose="020F0502020204030204" pitchFamily="34" charset="0"/>
              </a:rPr>
              <a:t>Second level</a:t>
            </a:r>
          </a:p>
          <a:p>
            <a:pPr lvl="2"/>
            <a:r>
              <a:rPr lang="en-US" altLang="en-US" noProof="0">
                <a:sym typeface="Calibri" panose="020F0502020204030204" pitchFamily="34" charset="0"/>
              </a:rPr>
              <a:t>Third level</a:t>
            </a:r>
          </a:p>
          <a:p>
            <a:pPr lvl="3"/>
            <a:r>
              <a:rPr lang="en-US" altLang="en-US" noProof="0">
                <a:sym typeface="Calibri" panose="020F0502020204030204" pitchFamily="34" charset="0"/>
              </a:rPr>
              <a:t>Fourth level</a:t>
            </a:r>
          </a:p>
          <a:p>
            <a:pPr lvl="4"/>
            <a:r>
              <a:rPr lang="en-US" altLang="en-US" noProof="0">
                <a:sym typeface="Calibri" panose="020F0502020204030204" pitchFamily="34" charset="0"/>
              </a:rPr>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indent="228600"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indent="457200"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indent="685800"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indent="914400"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1367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E34E3-F46C-4803-AB7D-24DECFC4B89E}"/>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186925-4FF1-4876-8604-7F75CE8BA53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5">
            <a:extLst>
              <a:ext uri="{FF2B5EF4-FFF2-40B4-BE49-F238E27FC236}">
                <a16:creationId xmlns:a16="http://schemas.microsoft.com/office/drawing/2014/main" id="{B12678D3-9F7A-4AAF-AC5E-2041255308C8}"/>
              </a:ext>
            </a:extLst>
          </p:cNvPr>
          <p:cNvSpPr>
            <a:spLocks noGrp="1"/>
          </p:cNvSpPr>
          <p:nvPr>
            <p:ph type="sldNum" sz="quarter" idx="10"/>
          </p:nvPr>
        </p:nvSpPr>
        <p:spPr>
          <a:ln/>
        </p:spPr>
        <p:txBody>
          <a:bodyPr/>
          <a:lstStyle>
            <a:lvl1pPr>
              <a:defRPr/>
            </a:lvl1pPr>
          </a:lstStyle>
          <a:p>
            <a:pPr>
              <a:defRPr/>
            </a:pPr>
            <a:fld id="{A5781EF8-12B4-40A0-869D-9E74BF777D38}" type="slidenum">
              <a:rPr lang="en-US" altLang="en-US"/>
              <a:pPr>
                <a:defRPr/>
              </a:pPr>
              <a:t>‹#›</a:t>
            </a:fld>
            <a:endParaRPr lang="en-US" altLang="en-US" dirty="0"/>
          </a:p>
        </p:txBody>
      </p:sp>
    </p:spTree>
    <p:extLst>
      <p:ext uri="{BB962C8B-B14F-4D97-AF65-F5344CB8AC3E}">
        <p14:creationId xmlns:p14="http://schemas.microsoft.com/office/powerpoint/2010/main" val="47551459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5F922-3048-402E-8340-A5179F2D972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008743-81F9-429D-8E63-2D5BB5370FBF}"/>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0B68669-70A8-4232-9AF7-65EEA098B841}"/>
              </a:ext>
            </a:extLst>
          </p:cNvPr>
          <p:cNvSpPr>
            <a:spLocks noGrp="1"/>
          </p:cNvSpPr>
          <p:nvPr>
            <p:ph type="sldNum" sz="quarter" idx="10"/>
          </p:nvPr>
        </p:nvSpPr>
        <p:spPr>
          <a:ln/>
        </p:spPr>
        <p:txBody>
          <a:bodyPr/>
          <a:lstStyle>
            <a:lvl1pPr>
              <a:defRPr/>
            </a:lvl1pPr>
          </a:lstStyle>
          <a:p>
            <a:pPr>
              <a:defRPr/>
            </a:pPr>
            <a:fld id="{4C81C6C9-A522-4685-9BFA-85232D329AF3}" type="slidenum">
              <a:rPr lang="en-US" altLang="en-US"/>
              <a:pPr>
                <a:defRPr/>
              </a:pPr>
              <a:t>‹#›</a:t>
            </a:fld>
            <a:endParaRPr lang="en-US" altLang="en-US" dirty="0"/>
          </a:p>
        </p:txBody>
      </p:sp>
    </p:spTree>
    <p:extLst>
      <p:ext uri="{BB962C8B-B14F-4D97-AF65-F5344CB8AC3E}">
        <p14:creationId xmlns:p14="http://schemas.microsoft.com/office/powerpoint/2010/main" val="78959941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920668-D432-4C00-A4A0-7DDB7249251C}"/>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260635-79F6-4E42-9052-FC495077BA74}"/>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9A4963F-49CE-4EB6-967B-7C84B345ED51}"/>
              </a:ext>
            </a:extLst>
          </p:cNvPr>
          <p:cNvSpPr>
            <a:spLocks noGrp="1"/>
          </p:cNvSpPr>
          <p:nvPr>
            <p:ph type="sldNum" sz="quarter" idx="10"/>
          </p:nvPr>
        </p:nvSpPr>
        <p:spPr>
          <a:ln/>
        </p:spPr>
        <p:txBody>
          <a:bodyPr/>
          <a:lstStyle>
            <a:lvl1pPr>
              <a:defRPr/>
            </a:lvl1pPr>
          </a:lstStyle>
          <a:p>
            <a:pPr>
              <a:defRPr/>
            </a:pPr>
            <a:fld id="{146E8ED6-DEC4-46E2-A7F8-E010C5201A10}" type="slidenum">
              <a:rPr lang="en-US" altLang="en-US"/>
              <a:pPr>
                <a:defRPr/>
              </a:pPr>
              <a:t>‹#›</a:t>
            </a:fld>
            <a:endParaRPr lang="en-US" altLang="en-US" dirty="0"/>
          </a:p>
        </p:txBody>
      </p:sp>
    </p:spTree>
    <p:extLst>
      <p:ext uri="{BB962C8B-B14F-4D97-AF65-F5344CB8AC3E}">
        <p14:creationId xmlns:p14="http://schemas.microsoft.com/office/powerpoint/2010/main" val="403207506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78943-21A8-4881-A562-0D051668F474}"/>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F43034-CA23-4241-9F80-F1198A51D1F2}"/>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7DA922CF-C809-4E80-A0ED-AAE0E4895C3A}"/>
              </a:ext>
            </a:extLst>
          </p:cNvPr>
          <p:cNvSpPr>
            <a:spLocks noGrp="1"/>
          </p:cNvSpPr>
          <p:nvPr>
            <p:ph type="sldNum" sz="quarter" idx="10"/>
          </p:nvPr>
        </p:nvSpPr>
        <p:spPr>
          <a:ln/>
        </p:spPr>
        <p:txBody>
          <a:bodyPr/>
          <a:lstStyle>
            <a:lvl1pPr>
              <a:defRPr/>
            </a:lvl1pPr>
          </a:lstStyle>
          <a:p>
            <a:pPr>
              <a:defRPr/>
            </a:pPr>
            <a:fld id="{349F9E7F-BCBB-4050-BC9B-321A56627E8A}" type="slidenum">
              <a:rPr lang="en-US" altLang="en-US"/>
              <a:pPr>
                <a:defRPr/>
              </a:pPr>
              <a:t>‹#›</a:t>
            </a:fld>
            <a:endParaRPr lang="en-US" altLang="en-US" dirty="0"/>
          </a:p>
        </p:txBody>
      </p:sp>
    </p:spTree>
    <p:extLst>
      <p:ext uri="{BB962C8B-B14F-4D97-AF65-F5344CB8AC3E}">
        <p14:creationId xmlns:p14="http://schemas.microsoft.com/office/powerpoint/2010/main" val="340041596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B8676-1DDD-457E-AC25-5140FAC65820}"/>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9968C87-0106-4B1C-AAE0-D0CCEBA2FCC7}"/>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90F8CB-1C8E-42D0-9FA7-126D9B5821E4}"/>
              </a:ext>
            </a:extLst>
          </p:cNvPr>
          <p:cNvSpPr>
            <a:spLocks noGrp="1"/>
          </p:cNvSpPr>
          <p:nvPr>
            <p:ph type="sldNum" sz="quarter" idx="10"/>
          </p:nvPr>
        </p:nvSpPr>
        <p:spPr>
          <a:ln/>
        </p:spPr>
        <p:txBody>
          <a:bodyPr/>
          <a:lstStyle>
            <a:lvl1pPr>
              <a:defRPr/>
            </a:lvl1pPr>
          </a:lstStyle>
          <a:p>
            <a:pPr>
              <a:defRPr/>
            </a:pPr>
            <a:fld id="{491302D4-498C-47DF-BFE7-F1F3576126C2}" type="slidenum">
              <a:rPr lang="en-US" altLang="en-US"/>
              <a:pPr>
                <a:defRPr/>
              </a:pPr>
              <a:t>‹#›</a:t>
            </a:fld>
            <a:endParaRPr lang="en-US" altLang="en-US" dirty="0"/>
          </a:p>
        </p:txBody>
      </p:sp>
    </p:spTree>
    <p:extLst>
      <p:ext uri="{BB962C8B-B14F-4D97-AF65-F5344CB8AC3E}">
        <p14:creationId xmlns:p14="http://schemas.microsoft.com/office/powerpoint/2010/main" val="204606787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E699-6568-4A22-9D79-10EC60E82310}"/>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BDFC70-EDF9-4FA8-BEF8-1C5D3B9B5F92}"/>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C01CE8AA-766B-4027-B157-9FAE3E38EF0E}"/>
              </a:ext>
            </a:extLst>
          </p:cNvPr>
          <p:cNvSpPr>
            <a:spLocks noGrp="1"/>
          </p:cNvSpPr>
          <p:nvPr>
            <p:ph type="sldNum" sz="quarter" idx="10"/>
          </p:nvPr>
        </p:nvSpPr>
        <p:spPr>
          <a:ln/>
        </p:spPr>
        <p:txBody>
          <a:bodyPr/>
          <a:lstStyle>
            <a:lvl1pPr>
              <a:defRPr/>
            </a:lvl1pPr>
          </a:lstStyle>
          <a:p>
            <a:pPr>
              <a:defRPr/>
            </a:pPr>
            <a:fld id="{C1E7D1E4-3FAC-44B6-8ABE-4DEAB2AE2AE1}" type="slidenum">
              <a:rPr lang="en-US" altLang="en-US"/>
              <a:pPr>
                <a:defRPr/>
              </a:pPr>
              <a:t>‹#›</a:t>
            </a:fld>
            <a:endParaRPr lang="en-US" altLang="en-US" dirty="0"/>
          </a:p>
        </p:txBody>
      </p:sp>
    </p:spTree>
    <p:extLst>
      <p:ext uri="{BB962C8B-B14F-4D97-AF65-F5344CB8AC3E}">
        <p14:creationId xmlns:p14="http://schemas.microsoft.com/office/powerpoint/2010/main" val="3427871226"/>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E0B52-A4E9-4719-82D0-AB6DC61C090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E14172B-8187-49AC-93BC-AA635F36A3C1}"/>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73FA45-344A-4840-AD0F-8EC95FDDB254}"/>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F3D6B60-92E7-497C-A680-03EBAF1688D8}"/>
              </a:ext>
            </a:extLst>
          </p:cNvPr>
          <p:cNvSpPr>
            <a:spLocks noGrp="1"/>
          </p:cNvSpPr>
          <p:nvPr>
            <p:ph type="sldNum" sz="quarter" idx="10"/>
          </p:nvPr>
        </p:nvSpPr>
        <p:spPr>
          <a:ln/>
        </p:spPr>
        <p:txBody>
          <a:bodyPr/>
          <a:lstStyle>
            <a:lvl1pPr>
              <a:defRPr/>
            </a:lvl1pPr>
          </a:lstStyle>
          <a:p>
            <a:pPr>
              <a:defRPr/>
            </a:pPr>
            <a:fld id="{1602EE12-4494-4C16-8F38-7CC46EC1EC7A}" type="slidenum">
              <a:rPr lang="en-US" altLang="en-US"/>
              <a:pPr>
                <a:defRPr/>
              </a:pPr>
              <a:t>‹#›</a:t>
            </a:fld>
            <a:endParaRPr lang="en-US" altLang="en-US" dirty="0"/>
          </a:p>
        </p:txBody>
      </p:sp>
    </p:spTree>
    <p:extLst>
      <p:ext uri="{BB962C8B-B14F-4D97-AF65-F5344CB8AC3E}">
        <p14:creationId xmlns:p14="http://schemas.microsoft.com/office/powerpoint/2010/main" val="247793794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15F6-7B4C-4057-92AC-106B25D6E10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DB6CFBF-B862-45B1-9088-A426E7E2B2E7}"/>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30AC531-A515-49FF-8A5D-5D05AF2D7843}"/>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A48F0D-C29E-48DD-AA6F-C90611921D1C}"/>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1AEA07-5940-429A-92C0-8ACC0DD0619B}"/>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1A15011-B784-414B-8DE8-D012B6224205}"/>
              </a:ext>
            </a:extLst>
          </p:cNvPr>
          <p:cNvSpPr>
            <a:spLocks noGrp="1"/>
          </p:cNvSpPr>
          <p:nvPr>
            <p:ph type="sldNum" sz="quarter" idx="10"/>
          </p:nvPr>
        </p:nvSpPr>
        <p:spPr>
          <a:ln/>
        </p:spPr>
        <p:txBody>
          <a:bodyPr/>
          <a:lstStyle>
            <a:lvl1pPr>
              <a:defRPr/>
            </a:lvl1pPr>
          </a:lstStyle>
          <a:p>
            <a:pPr>
              <a:defRPr/>
            </a:pPr>
            <a:fld id="{5E3204E5-EE29-4968-85B4-2B36CE0CD28D}" type="slidenum">
              <a:rPr lang="en-US" altLang="en-US"/>
              <a:pPr>
                <a:defRPr/>
              </a:pPr>
              <a:t>‹#›</a:t>
            </a:fld>
            <a:endParaRPr lang="en-US" altLang="en-US" dirty="0"/>
          </a:p>
        </p:txBody>
      </p:sp>
    </p:spTree>
    <p:extLst>
      <p:ext uri="{BB962C8B-B14F-4D97-AF65-F5344CB8AC3E}">
        <p14:creationId xmlns:p14="http://schemas.microsoft.com/office/powerpoint/2010/main" val="229128707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003F-D5EB-4768-B609-92C02EC6C8B4}"/>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6B19ACC4-05E0-4B86-AF50-37758FBFA168}"/>
              </a:ext>
            </a:extLst>
          </p:cNvPr>
          <p:cNvSpPr>
            <a:spLocks noGrp="1"/>
          </p:cNvSpPr>
          <p:nvPr>
            <p:ph type="sldNum" sz="quarter" idx="10"/>
          </p:nvPr>
        </p:nvSpPr>
        <p:spPr>
          <a:ln/>
        </p:spPr>
        <p:txBody>
          <a:bodyPr/>
          <a:lstStyle>
            <a:lvl1pPr>
              <a:defRPr/>
            </a:lvl1pPr>
          </a:lstStyle>
          <a:p>
            <a:pPr>
              <a:defRPr/>
            </a:pPr>
            <a:fld id="{17E2F83D-81E6-4E30-9569-8F787BB90C51}" type="slidenum">
              <a:rPr lang="en-US" altLang="en-US"/>
              <a:pPr>
                <a:defRPr/>
              </a:pPr>
              <a:t>‹#›</a:t>
            </a:fld>
            <a:endParaRPr lang="en-US" altLang="en-US" dirty="0"/>
          </a:p>
        </p:txBody>
      </p:sp>
    </p:spTree>
    <p:extLst>
      <p:ext uri="{BB962C8B-B14F-4D97-AF65-F5344CB8AC3E}">
        <p14:creationId xmlns:p14="http://schemas.microsoft.com/office/powerpoint/2010/main" val="152583977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42BBA56-2BBA-4E9C-A55A-FAA19660B0AE}"/>
              </a:ext>
            </a:extLst>
          </p:cNvPr>
          <p:cNvSpPr>
            <a:spLocks noGrp="1"/>
          </p:cNvSpPr>
          <p:nvPr>
            <p:ph type="sldNum" sz="quarter" idx="10"/>
          </p:nvPr>
        </p:nvSpPr>
        <p:spPr>
          <a:ln/>
        </p:spPr>
        <p:txBody>
          <a:bodyPr/>
          <a:lstStyle>
            <a:lvl1pPr>
              <a:defRPr/>
            </a:lvl1pPr>
          </a:lstStyle>
          <a:p>
            <a:pPr>
              <a:defRPr/>
            </a:pPr>
            <a:fld id="{DEFBACE7-CC91-4CA1-A070-D52770A418F6}" type="slidenum">
              <a:rPr lang="en-US" altLang="en-US"/>
              <a:pPr>
                <a:defRPr/>
              </a:pPr>
              <a:t>‹#›</a:t>
            </a:fld>
            <a:endParaRPr lang="en-US" altLang="en-US" dirty="0"/>
          </a:p>
        </p:txBody>
      </p:sp>
    </p:spTree>
    <p:extLst>
      <p:ext uri="{BB962C8B-B14F-4D97-AF65-F5344CB8AC3E}">
        <p14:creationId xmlns:p14="http://schemas.microsoft.com/office/powerpoint/2010/main" val="356711694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E60DA-C67D-4C2C-B942-48DB3DB0704D}"/>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9D64EF-A36B-4BD6-87C0-1CCEA0C7F321}"/>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7D731A-FED8-434E-93FB-AB4B7F8CE39B}"/>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14BE729-C309-4E30-8324-5B441DE991A0}"/>
              </a:ext>
            </a:extLst>
          </p:cNvPr>
          <p:cNvSpPr>
            <a:spLocks noGrp="1"/>
          </p:cNvSpPr>
          <p:nvPr>
            <p:ph type="sldNum" sz="quarter" idx="10"/>
          </p:nvPr>
        </p:nvSpPr>
        <p:spPr>
          <a:ln/>
        </p:spPr>
        <p:txBody>
          <a:bodyPr/>
          <a:lstStyle>
            <a:lvl1pPr>
              <a:defRPr/>
            </a:lvl1pPr>
          </a:lstStyle>
          <a:p>
            <a:pPr>
              <a:defRPr/>
            </a:pPr>
            <a:fld id="{3FABED53-C129-41B5-94E4-949249D7C0F6}" type="slidenum">
              <a:rPr lang="en-US" altLang="en-US"/>
              <a:pPr>
                <a:defRPr/>
              </a:pPr>
              <a:t>‹#›</a:t>
            </a:fld>
            <a:endParaRPr lang="en-US" altLang="en-US" dirty="0"/>
          </a:p>
        </p:txBody>
      </p:sp>
    </p:spTree>
    <p:extLst>
      <p:ext uri="{BB962C8B-B14F-4D97-AF65-F5344CB8AC3E}">
        <p14:creationId xmlns:p14="http://schemas.microsoft.com/office/powerpoint/2010/main" val="44472824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F258-AECF-4F1D-9E29-7C0A8C005F06}"/>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E90EC39-D888-490A-90F6-C15FC946CBBD}"/>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CEB2484-7394-400B-A299-37D0FE4E7167}"/>
              </a:ext>
            </a:extLst>
          </p:cNvPr>
          <p:cNvSpPr>
            <a:spLocks noGrp="1"/>
          </p:cNvSpPr>
          <p:nvPr>
            <p:ph type="sldNum" sz="quarter" idx="10"/>
          </p:nvPr>
        </p:nvSpPr>
        <p:spPr>
          <a:ln/>
        </p:spPr>
        <p:txBody>
          <a:bodyPr/>
          <a:lstStyle>
            <a:lvl1pPr>
              <a:defRPr/>
            </a:lvl1pPr>
          </a:lstStyle>
          <a:p>
            <a:pPr>
              <a:defRPr/>
            </a:pPr>
            <a:fld id="{2A1BC890-5FC8-42EA-9714-221BEDA29C68}" type="slidenum">
              <a:rPr lang="en-US" altLang="en-US"/>
              <a:pPr>
                <a:defRPr/>
              </a:pPr>
              <a:t>‹#›</a:t>
            </a:fld>
            <a:endParaRPr lang="en-US" altLang="en-US" dirty="0"/>
          </a:p>
        </p:txBody>
      </p:sp>
    </p:spTree>
    <p:extLst>
      <p:ext uri="{BB962C8B-B14F-4D97-AF65-F5344CB8AC3E}">
        <p14:creationId xmlns:p14="http://schemas.microsoft.com/office/powerpoint/2010/main" val="281330641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6756-E514-4D2C-9C0D-9B78087BBFE8}"/>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82DFDD-8A05-449A-8B4E-FDB5D8119246}"/>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Calibri" panose="020F0502020204030204" pitchFamily="34" charset="0"/>
            </a:endParaRPr>
          </a:p>
        </p:txBody>
      </p:sp>
      <p:sp>
        <p:nvSpPr>
          <p:cNvPr id="4" name="Text Placeholder 3">
            <a:extLst>
              <a:ext uri="{FF2B5EF4-FFF2-40B4-BE49-F238E27FC236}">
                <a16:creationId xmlns:a16="http://schemas.microsoft.com/office/drawing/2014/main" id="{E1FA6BD4-7C84-4899-9B13-4A4AFF82B150}"/>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5C4E50B-9659-4820-A34C-0AEC1A398727}"/>
              </a:ext>
            </a:extLst>
          </p:cNvPr>
          <p:cNvSpPr>
            <a:spLocks noGrp="1"/>
          </p:cNvSpPr>
          <p:nvPr>
            <p:ph type="sldNum" sz="quarter" idx="10"/>
          </p:nvPr>
        </p:nvSpPr>
        <p:spPr>
          <a:ln/>
        </p:spPr>
        <p:txBody>
          <a:bodyPr/>
          <a:lstStyle>
            <a:lvl1pPr>
              <a:defRPr/>
            </a:lvl1pPr>
          </a:lstStyle>
          <a:p>
            <a:pPr>
              <a:defRPr/>
            </a:pPr>
            <a:fld id="{1A6E9F0E-1ACF-4802-8C94-0087017108CD}" type="slidenum">
              <a:rPr lang="en-US" altLang="en-US"/>
              <a:pPr>
                <a:defRPr/>
              </a:pPr>
              <a:t>‹#›</a:t>
            </a:fld>
            <a:endParaRPr lang="en-US" altLang="en-US" dirty="0"/>
          </a:p>
        </p:txBody>
      </p:sp>
    </p:spTree>
    <p:extLst>
      <p:ext uri="{BB962C8B-B14F-4D97-AF65-F5344CB8AC3E}">
        <p14:creationId xmlns:p14="http://schemas.microsoft.com/office/powerpoint/2010/main" val="3535643647"/>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AC2F-E615-4D1B-991F-AD5E80034DE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A458DA-5687-4B19-8DD7-62743ED24AC3}"/>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265498-0576-411D-8048-462D77CCB051}"/>
              </a:ext>
            </a:extLst>
          </p:cNvPr>
          <p:cNvSpPr>
            <a:spLocks noGrp="1"/>
          </p:cNvSpPr>
          <p:nvPr>
            <p:ph type="sldNum" sz="quarter" idx="10"/>
          </p:nvPr>
        </p:nvSpPr>
        <p:spPr>
          <a:ln/>
        </p:spPr>
        <p:txBody>
          <a:bodyPr/>
          <a:lstStyle>
            <a:lvl1pPr>
              <a:defRPr/>
            </a:lvl1pPr>
          </a:lstStyle>
          <a:p>
            <a:pPr>
              <a:defRPr/>
            </a:pPr>
            <a:fld id="{15C401FC-C1AD-4F2A-9DAB-3F16681DF7DA}" type="slidenum">
              <a:rPr lang="en-US" altLang="en-US"/>
              <a:pPr>
                <a:defRPr/>
              </a:pPr>
              <a:t>‹#›</a:t>
            </a:fld>
            <a:endParaRPr lang="en-US" altLang="en-US" dirty="0"/>
          </a:p>
        </p:txBody>
      </p:sp>
    </p:spTree>
    <p:extLst>
      <p:ext uri="{BB962C8B-B14F-4D97-AF65-F5344CB8AC3E}">
        <p14:creationId xmlns:p14="http://schemas.microsoft.com/office/powerpoint/2010/main" val="1535144132"/>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B4E8A1-636D-426B-8785-B225DCB380AA}"/>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A27553-C365-4A48-911A-73C75715C24D}"/>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F1AEA31-5346-4156-BB01-F5B9C4306CDD}"/>
              </a:ext>
            </a:extLst>
          </p:cNvPr>
          <p:cNvSpPr>
            <a:spLocks noGrp="1"/>
          </p:cNvSpPr>
          <p:nvPr>
            <p:ph type="sldNum" sz="quarter" idx="10"/>
          </p:nvPr>
        </p:nvSpPr>
        <p:spPr>
          <a:ln/>
        </p:spPr>
        <p:txBody>
          <a:bodyPr/>
          <a:lstStyle>
            <a:lvl1pPr>
              <a:defRPr/>
            </a:lvl1pPr>
          </a:lstStyle>
          <a:p>
            <a:pPr>
              <a:defRPr/>
            </a:pPr>
            <a:fld id="{D1FC87FD-8C43-4F43-A376-96A6E4D2AA99}" type="slidenum">
              <a:rPr lang="en-US" altLang="en-US"/>
              <a:pPr>
                <a:defRPr/>
              </a:pPr>
              <a:t>‹#›</a:t>
            </a:fld>
            <a:endParaRPr lang="en-US" altLang="en-US" dirty="0"/>
          </a:p>
        </p:txBody>
      </p:sp>
    </p:spTree>
    <p:extLst>
      <p:ext uri="{BB962C8B-B14F-4D97-AF65-F5344CB8AC3E}">
        <p14:creationId xmlns:p14="http://schemas.microsoft.com/office/powerpoint/2010/main" val="219675311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82A11-3CD2-40F4-8F12-E2D12BCEA2F3}"/>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40BA16-51A0-452B-8F18-F7CF7AF77305}"/>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5">
            <a:extLst>
              <a:ext uri="{FF2B5EF4-FFF2-40B4-BE49-F238E27FC236}">
                <a16:creationId xmlns:a16="http://schemas.microsoft.com/office/drawing/2014/main" id="{8445453B-5D4D-46F8-B9D5-A739F260DEFA}"/>
              </a:ext>
            </a:extLst>
          </p:cNvPr>
          <p:cNvSpPr>
            <a:spLocks noGrp="1"/>
          </p:cNvSpPr>
          <p:nvPr>
            <p:ph type="sldNum" sz="quarter" idx="10"/>
          </p:nvPr>
        </p:nvSpPr>
        <p:spPr>
          <a:ln/>
        </p:spPr>
        <p:txBody>
          <a:bodyPr/>
          <a:lstStyle>
            <a:lvl1pPr>
              <a:defRPr/>
            </a:lvl1pPr>
          </a:lstStyle>
          <a:p>
            <a:pPr>
              <a:defRPr/>
            </a:pPr>
            <a:fld id="{91CAD5BC-4BFD-4744-ADF1-87B0A56A5C76}" type="slidenum">
              <a:rPr lang="en-US" altLang="en-US"/>
              <a:pPr>
                <a:defRPr/>
              </a:pPr>
              <a:t>‹#›</a:t>
            </a:fld>
            <a:endParaRPr lang="en-US" altLang="en-US" dirty="0"/>
          </a:p>
        </p:txBody>
      </p:sp>
    </p:spTree>
    <p:extLst>
      <p:ext uri="{BB962C8B-B14F-4D97-AF65-F5344CB8AC3E}">
        <p14:creationId xmlns:p14="http://schemas.microsoft.com/office/powerpoint/2010/main" val="210006319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5747B-6C42-4227-9E40-8E74D25A2DA1}"/>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731DC9F-26AE-4B84-9298-84F190ADDA78}"/>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1C9D1D-37BD-4568-909A-566B8B065D88}"/>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70348E30-47AC-41A1-803C-EB469A3ED4B9}"/>
              </a:ext>
            </a:extLst>
          </p:cNvPr>
          <p:cNvSpPr>
            <a:spLocks noGrp="1"/>
          </p:cNvSpPr>
          <p:nvPr>
            <p:ph type="sldNum" sz="quarter" idx="10"/>
          </p:nvPr>
        </p:nvSpPr>
        <p:spPr>
          <a:ln/>
        </p:spPr>
        <p:txBody>
          <a:bodyPr/>
          <a:lstStyle>
            <a:lvl1pPr>
              <a:defRPr/>
            </a:lvl1pPr>
          </a:lstStyle>
          <a:p>
            <a:pPr>
              <a:defRPr/>
            </a:pPr>
            <a:fld id="{B5B33231-6A1C-4AAE-8B8D-C8F2C3D0D427}" type="slidenum">
              <a:rPr lang="en-US" altLang="en-US"/>
              <a:pPr>
                <a:defRPr/>
              </a:pPr>
              <a:t>‹#›</a:t>
            </a:fld>
            <a:endParaRPr lang="en-US" altLang="en-US" dirty="0"/>
          </a:p>
        </p:txBody>
      </p:sp>
    </p:spTree>
    <p:extLst>
      <p:ext uri="{BB962C8B-B14F-4D97-AF65-F5344CB8AC3E}">
        <p14:creationId xmlns:p14="http://schemas.microsoft.com/office/powerpoint/2010/main" val="379010894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7F111-CC90-43FD-B1FA-DC973915413C}"/>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FBADE2E-9433-4D03-A718-2ED9B55AFC5C}"/>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518C02-64B6-4B28-A445-8EDCEB7F4786}"/>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8BCF82-A688-4608-90E6-FB4349DFDD9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5865E1-590A-4C32-BE8E-F0EC2A79DB39}"/>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469B482C-7DD5-48B4-A05C-0B7099C23AF2}"/>
              </a:ext>
            </a:extLst>
          </p:cNvPr>
          <p:cNvSpPr>
            <a:spLocks noGrp="1"/>
          </p:cNvSpPr>
          <p:nvPr>
            <p:ph type="sldNum" sz="quarter" idx="10"/>
          </p:nvPr>
        </p:nvSpPr>
        <p:spPr>
          <a:ln/>
        </p:spPr>
        <p:txBody>
          <a:bodyPr/>
          <a:lstStyle>
            <a:lvl1pPr>
              <a:defRPr/>
            </a:lvl1pPr>
          </a:lstStyle>
          <a:p>
            <a:pPr>
              <a:defRPr/>
            </a:pPr>
            <a:fld id="{20E07D88-9C3A-48A5-B016-DAD36DA2B3B5}" type="slidenum">
              <a:rPr lang="en-US" altLang="en-US"/>
              <a:pPr>
                <a:defRPr/>
              </a:pPr>
              <a:t>‹#›</a:t>
            </a:fld>
            <a:endParaRPr lang="en-US" altLang="en-US" dirty="0"/>
          </a:p>
        </p:txBody>
      </p:sp>
    </p:spTree>
    <p:extLst>
      <p:ext uri="{BB962C8B-B14F-4D97-AF65-F5344CB8AC3E}">
        <p14:creationId xmlns:p14="http://schemas.microsoft.com/office/powerpoint/2010/main" val="218332975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0FB6-7A74-4B52-B3CB-BFF92E6118E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Rectangle 5">
            <a:extLst>
              <a:ext uri="{FF2B5EF4-FFF2-40B4-BE49-F238E27FC236}">
                <a16:creationId xmlns:a16="http://schemas.microsoft.com/office/drawing/2014/main" id="{EF5A1486-67CE-4034-8512-9888F90FC3B8}"/>
              </a:ext>
            </a:extLst>
          </p:cNvPr>
          <p:cNvSpPr>
            <a:spLocks noGrp="1"/>
          </p:cNvSpPr>
          <p:nvPr>
            <p:ph type="sldNum" sz="quarter" idx="10"/>
          </p:nvPr>
        </p:nvSpPr>
        <p:spPr>
          <a:ln/>
        </p:spPr>
        <p:txBody>
          <a:bodyPr/>
          <a:lstStyle>
            <a:lvl1pPr>
              <a:defRPr/>
            </a:lvl1pPr>
          </a:lstStyle>
          <a:p>
            <a:pPr>
              <a:defRPr/>
            </a:pPr>
            <a:fld id="{1E39A077-14B3-442F-8A3E-DFA7A21815CC}" type="slidenum">
              <a:rPr lang="en-US" altLang="en-US"/>
              <a:pPr>
                <a:defRPr/>
              </a:pPr>
              <a:t>‹#›</a:t>
            </a:fld>
            <a:endParaRPr lang="en-US" altLang="en-US" dirty="0"/>
          </a:p>
        </p:txBody>
      </p:sp>
    </p:spTree>
    <p:extLst>
      <p:ext uri="{BB962C8B-B14F-4D97-AF65-F5344CB8AC3E}">
        <p14:creationId xmlns:p14="http://schemas.microsoft.com/office/powerpoint/2010/main" val="212499008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146B57D-E1A5-4AAC-87AF-BD90110FF516}"/>
              </a:ext>
            </a:extLst>
          </p:cNvPr>
          <p:cNvSpPr>
            <a:spLocks noGrp="1"/>
          </p:cNvSpPr>
          <p:nvPr>
            <p:ph type="sldNum" sz="quarter" idx="10"/>
          </p:nvPr>
        </p:nvSpPr>
        <p:spPr>
          <a:ln/>
        </p:spPr>
        <p:txBody>
          <a:bodyPr/>
          <a:lstStyle>
            <a:lvl1pPr>
              <a:defRPr/>
            </a:lvl1pPr>
          </a:lstStyle>
          <a:p>
            <a:pPr>
              <a:defRPr/>
            </a:pPr>
            <a:fld id="{A2F82FBA-6200-48BB-BDD7-1D8B4425F1C5}" type="slidenum">
              <a:rPr lang="en-US" altLang="en-US"/>
              <a:pPr>
                <a:defRPr/>
              </a:pPr>
              <a:t>‹#›</a:t>
            </a:fld>
            <a:endParaRPr lang="en-US" altLang="en-US" dirty="0"/>
          </a:p>
        </p:txBody>
      </p:sp>
    </p:spTree>
    <p:extLst>
      <p:ext uri="{BB962C8B-B14F-4D97-AF65-F5344CB8AC3E}">
        <p14:creationId xmlns:p14="http://schemas.microsoft.com/office/powerpoint/2010/main" val="72368570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9399-FABE-4DCE-B961-7FDF8F7C20BD}"/>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1907EC-1B30-4AFF-B754-79A0D63F95D2}"/>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4742C2-4998-4AD0-B85E-7EEDDB1CB2E6}"/>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900E5230-7171-4434-871E-9B05BA5820C9}"/>
              </a:ext>
            </a:extLst>
          </p:cNvPr>
          <p:cNvSpPr>
            <a:spLocks noGrp="1"/>
          </p:cNvSpPr>
          <p:nvPr>
            <p:ph type="sldNum" sz="quarter" idx="10"/>
          </p:nvPr>
        </p:nvSpPr>
        <p:spPr>
          <a:ln/>
        </p:spPr>
        <p:txBody>
          <a:bodyPr/>
          <a:lstStyle>
            <a:lvl1pPr>
              <a:defRPr/>
            </a:lvl1pPr>
          </a:lstStyle>
          <a:p>
            <a:pPr>
              <a:defRPr/>
            </a:pPr>
            <a:fld id="{3C328422-F3BE-4F02-B2D1-D4958DBEB1F9}" type="slidenum">
              <a:rPr lang="en-US" altLang="en-US"/>
              <a:pPr>
                <a:defRPr/>
              </a:pPr>
              <a:t>‹#›</a:t>
            </a:fld>
            <a:endParaRPr lang="en-US" altLang="en-US" dirty="0"/>
          </a:p>
        </p:txBody>
      </p:sp>
    </p:spTree>
    <p:extLst>
      <p:ext uri="{BB962C8B-B14F-4D97-AF65-F5344CB8AC3E}">
        <p14:creationId xmlns:p14="http://schemas.microsoft.com/office/powerpoint/2010/main" val="279664985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9FE8C-C22C-4F89-88F2-7F46B7C464E6}"/>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CF32A1-C85B-4B8F-89C3-CC63A7ABF515}"/>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Calibri" panose="020F0502020204030204" pitchFamily="34" charset="0"/>
            </a:endParaRPr>
          </a:p>
        </p:txBody>
      </p:sp>
      <p:sp>
        <p:nvSpPr>
          <p:cNvPr id="4" name="Text Placeholder 3">
            <a:extLst>
              <a:ext uri="{FF2B5EF4-FFF2-40B4-BE49-F238E27FC236}">
                <a16:creationId xmlns:a16="http://schemas.microsoft.com/office/drawing/2014/main" id="{24A6D7A2-A3EB-4314-917D-A00ED78C55A4}"/>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CFB14623-E9A1-4F29-9750-8318BA7A7898}"/>
              </a:ext>
            </a:extLst>
          </p:cNvPr>
          <p:cNvSpPr>
            <a:spLocks noGrp="1"/>
          </p:cNvSpPr>
          <p:nvPr>
            <p:ph type="sldNum" sz="quarter" idx="10"/>
          </p:nvPr>
        </p:nvSpPr>
        <p:spPr>
          <a:ln/>
        </p:spPr>
        <p:txBody>
          <a:bodyPr/>
          <a:lstStyle>
            <a:lvl1pPr>
              <a:defRPr/>
            </a:lvl1pPr>
          </a:lstStyle>
          <a:p>
            <a:pPr>
              <a:defRPr/>
            </a:pPr>
            <a:fld id="{94579268-A216-4074-BD99-3CC531A77BD0}" type="slidenum">
              <a:rPr lang="en-US" altLang="en-US"/>
              <a:pPr>
                <a:defRPr/>
              </a:pPr>
              <a:t>‹#›</a:t>
            </a:fld>
            <a:endParaRPr lang="en-US" altLang="en-US" dirty="0"/>
          </a:p>
        </p:txBody>
      </p:sp>
    </p:spTree>
    <p:extLst>
      <p:ext uri="{BB962C8B-B14F-4D97-AF65-F5344CB8AC3E}">
        <p14:creationId xmlns:p14="http://schemas.microsoft.com/office/powerpoint/2010/main" val="45993309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2050" name="Picture 1" descr="Fulbright_Back1.png">
            <a:extLst>
              <a:ext uri="{FF2B5EF4-FFF2-40B4-BE49-F238E27FC236}">
                <a16:creationId xmlns:a16="http://schemas.microsoft.com/office/drawing/2014/main" id="{31BD5B30-5E7C-40DA-9B65-12140EB958E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1" name="Picture 2" descr="pasted-image.pdf">
            <a:extLst>
              <a:ext uri="{FF2B5EF4-FFF2-40B4-BE49-F238E27FC236}">
                <a16:creationId xmlns:a16="http://schemas.microsoft.com/office/drawing/2014/main" id="{9A7600D1-8B2B-4D1C-9C6D-CDC09D23FE4F}"/>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832600" y="6221413"/>
            <a:ext cx="171132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3" descr="pasted-image.pdf">
            <a:extLst>
              <a:ext uri="{FF2B5EF4-FFF2-40B4-BE49-F238E27FC236}">
                <a16:creationId xmlns:a16="http://schemas.microsoft.com/office/drawing/2014/main" id="{8E9EDE7C-B6AB-45B5-A761-D164927A1CD9}"/>
              </a:ext>
            </a:extLst>
          </p:cNvPr>
          <p:cNvPicPr>
            <a:picLocks noChangeAspect="1"/>
          </p:cNvPicPr>
          <p:nvPr/>
        </p:nvPicPr>
        <p:blipFill>
          <a:blip r:embed="rId15">
            <a:extLst>
              <a:ext uri="{28A0092B-C50C-407E-A947-70E740481C1C}">
                <a14:useLocalDpi xmlns:a14="http://schemas.microsoft.com/office/drawing/2010/main" val="0"/>
              </a:ext>
            </a:extLst>
          </a:blip>
          <a:srcRect l="77248"/>
          <a:stretch>
            <a:fillRect/>
          </a:stretch>
        </p:blipFill>
        <p:spPr bwMode="auto">
          <a:xfrm>
            <a:off x="544513" y="6138863"/>
            <a:ext cx="503237"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Text Box 4">
            <a:extLst>
              <a:ext uri="{FF2B5EF4-FFF2-40B4-BE49-F238E27FC236}">
                <a16:creationId xmlns:a16="http://schemas.microsoft.com/office/drawing/2014/main" id="{9B4D7498-8F0F-4D6C-BB7C-72A0C8072895}"/>
              </a:ext>
            </a:extLst>
          </p:cNvPr>
          <p:cNvSpPr txBox="1">
            <a:spLocks/>
          </p:cNvSpPr>
          <p:nvPr/>
        </p:nvSpPr>
        <p:spPr bwMode="auto">
          <a:xfrm>
            <a:off x="1158875" y="6227763"/>
            <a:ext cx="1781175"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defRPr/>
            </a:pPr>
            <a:r>
              <a:rPr lang="en-US" altLang="en-US" sz="600" dirty="0">
                <a:solidFill>
                  <a:srgbClr val="FFFFFF"/>
                </a:solidFill>
                <a:latin typeface="Mark OT Book" pitchFamily="34" charset="0"/>
                <a:sym typeface="Mark OT Book" pitchFamily="34" charset="0"/>
              </a:rPr>
              <a:t>Sponsored by the U.S. Department of State</a:t>
            </a:r>
          </a:p>
          <a:p>
            <a:pPr eaLnBrk="1">
              <a:lnSpc>
                <a:spcPct val="90000"/>
              </a:lnSpc>
              <a:defRPr/>
            </a:pPr>
            <a:r>
              <a:rPr lang="en-US" altLang="en-US" sz="600" dirty="0">
                <a:solidFill>
                  <a:srgbClr val="FFFFFF"/>
                </a:solidFill>
                <a:latin typeface="Mark OT Book" pitchFamily="34" charset="0"/>
                <a:sym typeface="Mark OT Book" pitchFamily="34" charset="0"/>
              </a:rPr>
              <a:t>Bureau of Educational and Cultural Affairs</a:t>
            </a:r>
          </a:p>
        </p:txBody>
      </p:sp>
      <p:sp>
        <p:nvSpPr>
          <p:cNvPr id="2" name="Rectangle 5">
            <a:extLst>
              <a:ext uri="{FF2B5EF4-FFF2-40B4-BE49-F238E27FC236}">
                <a16:creationId xmlns:a16="http://schemas.microsoft.com/office/drawing/2014/main" id="{0E0655DF-85B9-4205-8684-AAFE17CBE89D}"/>
              </a:ext>
            </a:extLst>
          </p:cNvPr>
          <p:cNvSpPr>
            <a:spLocks noGrp="1"/>
          </p:cNvSpPr>
          <p:nvPr>
            <p:ph type="sldNum" sz="quarter" idx="2"/>
          </p:nvPr>
        </p:nvSpPr>
        <p:spPr bwMode="auto">
          <a:xfrm>
            <a:off x="8553450" y="6356350"/>
            <a:ext cx="2635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45720" tIns="45720" rIns="45720" bIns="45720" numCol="1" anchor="ctr" anchorCtr="0" compatLnSpc="1">
            <a:prstTxWarp prst="textNoShape">
              <a:avLst/>
            </a:prstTxWarp>
          </a:bodyPr>
          <a:lstStyle>
            <a:lvl1pPr algn="r" eaLnBrk="1">
              <a:defRPr sz="1200">
                <a:solidFill>
                  <a:srgbClr val="FFFFFF"/>
                </a:solidFill>
              </a:defRPr>
            </a:lvl1pPr>
          </a:lstStyle>
          <a:p>
            <a:pPr>
              <a:defRPr/>
            </a:pPr>
            <a:fld id="{F53859AF-67F0-4701-8985-47AD889C14D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p:push dir="u"/>
  </p:transition>
  <p:txStyles>
    <p:titleStyle>
      <a:lvl1pPr algn="ctr" rtl="0" eaLnBrk="0" fontAlgn="base" hangingPunct="0">
        <a:spcBef>
          <a:spcPct val="0"/>
        </a:spcBef>
        <a:spcAft>
          <a:spcPct val="0"/>
        </a:spcAft>
        <a:defRPr sz="4400" kern="1200">
          <a:solidFill>
            <a:srgbClr val="000000"/>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algn="ctr" rtl="0" eaLnBrk="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algn="ctr" rtl="0" eaLnBrk="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algn="ctr" rtl="0" eaLnBrk="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457200" algn="ctr" rtl="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914400" algn="ctr" rtl="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1371600" algn="ctr" rtl="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1828800" algn="ctr" rtl="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9pPr>
    </p:titleStyle>
    <p:bodyStyle>
      <a:lvl1pPr marL="342900" indent="-342900" algn="l" rtl="0" eaLnBrk="0" fontAlgn="base" hangingPunct="0">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1pPr>
      <a:lvl2pPr marL="782638" indent="-325438" algn="l" rtl="0" eaLnBrk="0" fontAlgn="base" hangingPunct="0">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2pPr>
      <a:lvl3pPr marL="1219200" indent="-304800" algn="l" rtl="0" eaLnBrk="0" fontAlgn="base" hangingPunct="0">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3pPr>
      <a:lvl4pPr marL="1736725" indent="-365125" algn="l" rtl="0" eaLnBrk="0" fontAlgn="base" hangingPunct="0">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4pPr>
      <a:lvl5pPr marL="2193925" indent="-365125" algn="l" rtl="0" eaLnBrk="0" fontAlgn="base" hangingPunct="0">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3074" name="Picture 1" descr="pasted-image.pdf">
            <a:extLst>
              <a:ext uri="{FF2B5EF4-FFF2-40B4-BE49-F238E27FC236}">
                <a16:creationId xmlns:a16="http://schemas.microsoft.com/office/drawing/2014/main" id="{8DB46783-294C-4BF9-8DEB-67E4F5A68E70}"/>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861175" y="6223000"/>
            <a:ext cx="16954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2" descr="pasted-image.pdf">
            <a:extLst>
              <a:ext uri="{FF2B5EF4-FFF2-40B4-BE49-F238E27FC236}">
                <a16:creationId xmlns:a16="http://schemas.microsoft.com/office/drawing/2014/main" id="{21B5C035-D7E7-4372-8FCA-F18705D66DF7}"/>
              </a:ext>
            </a:extLst>
          </p:cNvPr>
          <p:cNvPicPr>
            <a:picLocks noChangeAspect="1"/>
          </p:cNvPicPr>
          <p:nvPr/>
        </p:nvPicPr>
        <p:blipFill>
          <a:blip r:embed="rId14">
            <a:extLst>
              <a:ext uri="{28A0092B-C50C-407E-A947-70E740481C1C}">
                <a14:useLocalDpi xmlns:a14="http://schemas.microsoft.com/office/drawing/2010/main" val="0"/>
              </a:ext>
            </a:extLst>
          </a:blip>
          <a:srcRect l="77504"/>
          <a:stretch>
            <a:fillRect/>
          </a:stretch>
        </p:blipFill>
        <p:spPr bwMode="auto">
          <a:xfrm>
            <a:off x="566738" y="6137275"/>
            <a:ext cx="503237"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3">
            <a:extLst>
              <a:ext uri="{FF2B5EF4-FFF2-40B4-BE49-F238E27FC236}">
                <a16:creationId xmlns:a16="http://schemas.microsoft.com/office/drawing/2014/main" id="{FC9F5167-12AC-4AA1-A51B-CAA19C5D8B2D}"/>
              </a:ext>
            </a:extLst>
          </p:cNvPr>
          <p:cNvSpPr txBox="1">
            <a:spLocks/>
          </p:cNvSpPr>
          <p:nvPr/>
        </p:nvSpPr>
        <p:spPr bwMode="auto">
          <a:xfrm>
            <a:off x="1158875" y="6227763"/>
            <a:ext cx="1781175"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defRPr/>
            </a:pPr>
            <a:r>
              <a:rPr lang="en-US" altLang="en-US" sz="600" dirty="0">
                <a:solidFill>
                  <a:srgbClr val="0165BE"/>
                </a:solidFill>
                <a:latin typeface="Mark OT Book" pitchFamily="34" charset="0"/>
                <a:sym typeface="Mark OT Book" pitchFamily="34" charset="0"/>
              </a:rPr>
              <a:t>Sponsored by the U.S. Department of State</a:t>
            </a:r>
          </a:p>
          <a:p>
            <a:pPr eaLnBrk="1">
              <a:lnSpc>
                <a:spcPct val="90000"/>
              </a:lnSpc>
              <a:defRPr/>
            </a:pPr>
            <a:r>
              <a:rPr lang="en-US" altLang="en-US" sz="600" dirty="0">
                <a:solidFill>
                  <a:srgbClr val="0165BE"/>
                </a:solidFill>
                <a:latin typeface="Mark OT Book" pitchFamily="34" charset="0"/>
                <a:sym typeface="Mark OT Book" pitchFamily="34" charset="0"/>
              </a:rPr>
              <a:t>Bureau of Educational and Cultural Affairs</a:t>
            </a:r>
          </a:p>
        </p:txBody>
      </p:sp>
      <p:sp>
        <p:nvSpPr>
          <p:cNvPr id="2" name="Rectangle 4">
            <a:extLst>
              <a:ext uri="{FF2B5EF4-FFF2-40B4-BE49-F238E27FC236}">
                <a16:creationId xmlns:a16="http://schemas.microsoft.com/office/drawing/2014/main" id="{50CADFD9-569E-49AD-A116-1288C75EE454}"/>
              </a:ext>
            </a:extLst>
          </p:cNvPr>
          <p:cNvSpPr>
            <a:spLocks noGrp="1"/>
          </p:cNvSpPr>
          <p:nvPr>
            <p:ph type="sldNum" sz="quarter" idx="2"/>
          </p:nvPr>
        </p:nvSpPr>
        <p:spPr bwMode="auto">
          <a:xfrm>
            <a:off x="8553450" y="6356350"/>
            <a:ext cx="2635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45720" tIns="45720" rIns="45720" bIns="45720" numCol="1" anchor="ctr" anchorCtr="0" compatLnSpc="1">
            <a:prstTxWarp prst="textNoShape">
              <a:avLst/>
            </a:prstTxWarp>
          </a:bodyPr>
          <a:lstStyle>
            <a:lvl1pPr algn="r" eaLnBrk="1">
              <a:defRPr sz="1200">
                <a:solidFill>
                  <a:srgbClr val="FFFFFF"/>
                </a:solidFill>
              </a:defRPr>
            </a:lvl1pPr>
          </a:lstStyle>
          <a:p>
            <a:pPr>
              <a:defRPr/>
            </a:pPr>
            <a:fld id="{64113F7B-58B2-43CE-906A-6C36A9EA498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spd="slow">
    <p:push dir="u"/>
  </p:transition>
  <p:txStyles>
    <p:titleStyle>
      <a:lvl1pPr algn="ctr" rtl="0" eaLnBrk="0" fontAlgn="base" hangingPunct="0">
        <a:spcBef>
          <a:spcPct val="0"/>
        </a:spcBef>
        <a:spcAft>
          <a:spcPct val="0"/>
        </a:spcAft>
        <a:defRPr sz="4400" kern="1200">
          <a:solidFill>
            <a:srgbClr val="000000"/>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algn="ctr" rtl="0" eaLnBrk="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algn="ctr" rtl="0" eaLnBrk="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algn="ctr" rtl="0" eaLnBrk="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457200" algn="ctr" rtl="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914400" algn="ctr" rtl="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1371600" algn="ctr" rtl="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1828800" algn="ctr" rtl="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9pPr>
    </p:titleStyle>
    <p:bodyStyle>
      <a:lvl1pPr marL="342900" indent="-342900" algn="l" rtl="0" eaLnBrk="0" fontAlgn="base" hangingPunct="0">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1pPr>
      <a:lvl2pPr marL="782638" indent="-325438" algn="l" rtl="0" eaLnBrk="0" fontAlgn="base" hangingPunct="0">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2pPr>
      <a:lvl3pPr marL="1219200" indent="-304800" algn="l" rtl="0" eaLnBrk="0" fontAlgn="base" hangingPunct="0">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3pPr>
      <a:lvl4pPr marL="1736725" indent="-365125" algn="l" rtl="0" eaLnBrk="0" fontAlgn="base" hangingPunct="0">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4pPr>
      <a:lvl5pPr marL="2193925" indent="-365125" algn="l" rtl="0" eaLnBrk="0" fontAlgn="base" hangingPunct="0">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lukasik@purdue.ed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fulbrightspecialist.worldlearning.org/"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hyperlink" Target="mailto:clukasik@purdue.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purdue.edu/provost/policies/fulbright.html" TargetMode="Externa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hyperlink" Target="https://awards.cies.org/"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a:extLst>
              <a:ext uri="{FF2B5EF4-FFF2-40B4-BE49-F238E27FC236}">
                <a16:creationId xmlns:a16="http://schemas.microsoft.com/office/drawing/2014/main" id="{DEA5CB47-7B0C-4518-83DC-EA4D05B87816}"/>
              </a:ext>
            </a:extLst>
          </p:cNvPr>
          <p:cNvSpPr txBox="1">
            <a:spLocks/>
          </p:cNvSpPr>
          <p:nvPr/>
        </p:nvSpPr>
        <p:spPr bwMode="auto">
          <a:xfrm>
            <a:off x="573089" y="787401"/>
            <a:ext cx="8189912" cy="1338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pPr>
            <a:r>
              <a:rPr lang="en-US" altLang="en-US" sz="5000" b="1" dirty="0">
                <a:solidFill>
                  <a:srgbClr val="FAFFF8"/>
                </a:solidFill>
                <a:latin typeface="Mark OT Bold" charset="0"/>
                <a:sym typeface="Mark OT Bold" charset="0"/>
              </a:rPr>
              <a:t>Fulbright Faculty Award </a:t>
            </a:r>
          </a:p>
          <a:p>
            <a:pPr eaLnBrk="1">
              <a:lnSpc>
                <a:spcPct val="80000"/>
              </a:lnSpc>
            </a:pPr>
            <a:r>
              <a:rPr lang="en-US" altLang="en-US" sz="5000" b="1" dirty="0">
                <a:solidFill>
                  <a:srgbClr val="FAFFF8"/>
                </a:solidFill>
                <a:latin typeface="Mark OT Bold" charset="0"/>
                <a:sym typeface="Mark OT Bold" charset="0"/>
              </a:rPr>
              <a:t>Opportunities</a:t>
            </a:r>
          </a:p>
        </p:txBody>
      </p:sp>
      <p:sp>
        <p:nvSpPr>
          <p:cNvPr id="11267" name="Text Box 2">
            <a:extLst>
              <a:ext uri="{FF2B5EF4-FFF2-40B4-BE49-F238E27FC236}">
                <a16:creationId xmlns:a16="http://schemas.microsoft.com/office/drawing/2014/main" id="{8E8A3C46-3BE0-4264-A636-EE09BA67A500}"/>
              </a:ext>
            </a:extLst>
          </p:cNvPr>
          <p:cNvSpPr txBox="1">
            <a:spLocks/>
          </p:cNvSpPr>
          <p:nvPr/>
        </p:nvSpPr>
        <p:spPr bwMode="auto">
          <a:xfrm>
            <a:off x="576263" y="2584450"/>
            <a:ext cx="4279120" cy="10895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pPr>
            <a:r>
              <a:rPr lang="en-US" altLang="en-US" dirty="0">
                <a:solidFill>
                  <a:srgbClr val="FAFFF8"/>
                </a:solidFill>
                <a:latin typeface="Mark OT Bold" charset="0"/>
                <a:sym typeface="Mark OT Bold" charset="0"/>
              </a:rPr>
              <a:t>Christopher Lukasik	</a:t>
            </a:r>
          </a:p>
          <a:p>
            <a:pPr eaLnBrk="1">
              <a:lnSpc>
                <a:spcPct val="90000"/>
              </a:lnSpc>
            </a:pPr>
            <a:r>
              <a:rPr lang="en-US" altLang="en-US" dirty="0">
                <a:solidFill>
                  <a:schemeClr val="bg1"/>
                </a:solidFill>
                <a:latin typeface="Mark OT Bold" charset="0"/>
                <a:sym typeface="Mark OT Bold" charset="0"/>
                <a:hlinkClick r:id="rId2">
                  <a:extLst>
                    <a:ext uri="{A12FA001-AC4F-418D-AE19-62706E023703}">
                      <ahyp:hlinkClr xmlns:ahyp="http://schemas.microsoft.com/office/drawing/2018/hyperlinkcolor" val="tx"/>
                    </a:ext>
                  </a:extLst>
                </a:hlinkClick>
              </a:rPr>
              <a:t>clukasik@purdue.edu</a:t>
            </a:r>
            <a:r>
              <a:rPr lang="en-US" altLang="en-US" dirty="0">
                <a:solidFill>
                  <a:srgbClr val="FAFFF8"/>
                </a:solidFill>
                <a:latin typeface="Mark OT Bold" charset="0"/>
                <a:sym typeface="Mark OT Bold" charset="0"/>
              </a:rPr>
              <a:t> </a:t>
            </a:r>
          </a:p>
          <a:p>
            <a:pPr eaLnBrk="1">
              <a:lnSpc>
                <a:spcPct val="90000"/>
              </a:lnSpc>
            </a:pPr>
            <a:r>
              <a:rPr lang="en-US" altLang="en-US" dirty="0">
                <a:solidFill>
                  <a:srgbClr val="FAFFF8"/>
                </a:solidFill>
                <a:latin typeface="Mark OT Bold" charset="0"/>
                <a:sym typeface="Mark OT Bold" charset="0"/>
              </a:rPr>
              <a:t>Provost Fellow for Fulbright Faculty Awards</a:t>
            </a:r>
          </a:p>
          <a:p>
            <a:pPr eaLnBrk="1">
              <a:lnSpc>
                <a:spcPct val="90000"/>
              </a:lnSpc>
            </a:pPr>
            <a:r>
              <a:rPr lang="en-US" altLang="en-US" dirty="0">
                <a:solidFill>
                  <a:srgbClr val="FAFFF8"/>
                </a:solidFill>
                <a:latin typeface="Mark OT Bold" charset="0"/>
                <a:sym typeface="Mark OT Bold" charset="0"/>
              </a:rPr>
              <a:t>Purdue University</a:t>
            </a:r>
          </a:p>
        </p:txBody>
      </p:sp>
      <p:sp>
        <p:nvSpPr>
          <p:cNvPr id="11268" name="Text Box 3">
            <a:extLst>
              <a:ext uri="{FF2B5EF4-FFF2-40B4-BE49-F238E27FC236}">
                <a16:creationId xmlns:a16="http://schemas.microsoft.com/office/drawing/2014/main" id="{D22D12F2-E656-4AC4-B907-F60EA65BA5B9}"/>
              </a:ext>
            </a:extLst>
          </p:cNvPr>
          <p:cNvSpPr txBox="1">
            <a:spLocks/>
          </p:cNvSpPr>
          <p:nvPr/>
        </p:nvSpPr>
        <p:spPr bwMode="auto">
          <a:xfrm>
            <a:off x="574286" y="3799306"/>
            <a:ext cx="1562094" cy="341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pPr>
            <a:r>
              <a:rPr lang="en-US" altLang="en-US">
                <a:solidFill>
                  <a:srgbClr val="FAFFF8"/>
                </a:solidFill>
                <a:latin typeface="Mark OT Bold" charset="0"/>
                <a:sym typeface="Mark OT Bold" charset="0"/>
              </a:rPr>
              <a:t>March 22, </a:t>
            </a:r>
            <a:r>
              <a:rPr lang="en-US" altLang="en-US" dirty="0">
                <a:solidFill>
                  <a:srgbClr val="FAFFF8"/>
                </a:solidFill>
                <a:latin typeface="Mark OT Bold" charset="0"/>
                <a:sym typeface="Mark OT Bold" charset="0"/>
              </a:rPr>
              <a:t>2024</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3">
            <a:extLst>
              <a:ext uri="{FF2B5EF4-FFF2-40B4-BE49-F238E27FC236}">
                <a16:creationId xmlns:a16="http://schemas.microsoft.com/office/drawing/2014/main" id="{FFCBC3AA-4634-4778-92BE-07D2670C2F59}"/>
              </a:ext>
            </a:extLst>
          </p:cNvPr>
          <p:cNvSpPr txBox="1">
            <a:spLocks noChangeArrowheads="1"/>
          </p:cNvSpPr>
          <p:nvPr/>
        </p:nvSpPr>
        <p:spPr bwMode="auto">
          <a:xfrm>
            <a:off x="495300" y="46355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Fulbright Specialist Program</a:t>
            </a:r>
          </a:p>
        </p:txBody>
      </p:sp>
      <p:sp>
        <p:nvSpPr>
          <p:cNvPr id="6" name="Rectangle 5">
            <a:extLst>
              <a:ext uri="{FF2B5EF4-FFF2-40B4-BE49-F238E27FC236}">
                <a16:creationId xmlns:a16="http://schemas.microsoft.com/office/drawing/2014/main" id="{83A15845-F425-48B9-8614-FBF6AEC99A9C}"/>
              </a:ext>
            </a:extLst>
          </p:cNvPr>
          <p:cNvSpPr/>
          <p:nvPr/>
        </p:nvSpPr>
        <p:spPr bwMode="auto">
          <a:xfrm>
            <a:off x="0" y="1060450"/>
            <a:ext cx="6248400" cy="15240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spAutoFit/>
          </a:bodyPr>
          <a:lstStyle/>
          <a:p>
            <a:pPr eaLnBrk="1">
              <a:defRPr/>
            </a:pPr>
            <a:endParaRPr lang="en-US" dirty="0"/>
          </a:p>
        </p:txBody>
      </p:sp>
      <p:sp>
        <p:nvSpPr>
          <p:cNvPr id="7" name="Text Placeholder 1">
            <a:extLst>
              <a:ext uri="{FF2B5EF4-FFF2-40B4-BE49-F238E27FC236}">
                <a16:creationId xmlns:a16="http://schemas.microsoft.com/office/drawing/2014/main" id="{A57DAF1A-10DD-0E46-8983-DA9BA2BB9041}"/>
              </a:ext>
            </a:extLst>
          </p:cNvPr>
          <p:cNvSpPr txBox="1">
            <a:spLocks/>
          </p:cNvSpPr>
          <p:nvPr/>
        </p:nvSpPr>
        <p:spPr>
          <a:xfrm>
            <a:off x="495300" y="1371600"/>
            <a:ext cx="8153400" cy="4724400"/>
          </a:xfrm>
          <a:prstGeom prst="rect">
            <a:avLst/>
          </a:prstGeom>
        </p:spPr>
        <p:txBody>
          <a:bodyPr/>
          <a:lstStyle>
            <a:lvl1pPr marL="0" indent="0" algn="l" defTabSz="457200" rtl="0" eaLnBrk="0" fontAlgn="base" hangingPunct="0">
              <a:spcBef>
                <a:spcPct val="20000"/>
              </a:spcBef>
              <a:spcAft>
                <a:spcPct val="0"/>
              </a:spcAft>
              <a:buFont typeface="Arial" charset="0"/>
              <a:buNone/>
              <a:defRPr sz="2100" kern="1200" baseline="0">
                <a:solidFill>
                  <a:srgbClr val="1B5187"/>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1"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2. Fulbright Specialist Program</a:t>
            </a: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en-US" sz="1800" dirty="0">
                <a:latin typeface="Calibri" panose="020F0502020204030204" pitchFamily="34" charset="0"/>
                <a:cs typeface="Calibri" panose="020F0502020204030204" pitchFamily="34" charset="0"/>
              </a:rPr>
              <a:t>•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Program pairs highly qualified U.S. academics with host institutions abroad to share their expertise, strengthen institutional linkages, hone their skills, and gain international experience. </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en-US" sz="1800" dirty="0">
                <a:latin typeface="Calibri" panose="020F0502020204030204" pitchFamily="34" charset="0"/>
                <a:cs typeface="Calibri" panose="020F0502020204030204" pitchFamily="34" charset="0"/>
              </a:rPr>
              <a:t>• 160 participating countries</a:t>
            </a: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endParaRPr>
          </a:p>
          <a:p>
            <a:pPr lvl="0">
              <a:defRPr/>
            </a:pPr>
            <a:r>
              <a:rPr lang="en-US" sz="1800" dirty="0">
                <a:latin typeface="Calibri" panose="020F0502020204030204" pitchFamily="34" charset="0"/>
                <a:ea typeface="Times" charset="0"/>
                <a:cs typeface="Calibri" panose="020F0502020204030204" pitchFamily="34" charset="0"/>
              </a:rPr>
              <a:t>• Funded projects are for </a:t>
            </a:r>
            <a:r>
              <a:rPr lang="en-US" sz="1800" b="1" dirty="0">
                <a:latin typeface="Calibri" panose="020F0502020204030204" pitchFamily="34" charset="0"/>
                <a:cs typeface="Calibri" panose="020F0502020204030204" pitchFamily="34" charset="0"/>
              </a:rPr>
              <a:t>14 to 42 </a:t>
            </a:r>
            <a:r>
              <a:rPr lang="en-US" sz="1800" dirty="0">
                <a:latin typeface="Calibri" panose="020F0502020204030204" pitchFamily="34" charset="0"/>
                <a:cs typeface="Calibri" panose="020F0502020204030204" pitchFamily="34" charset="0"/>
              </a:rPr>
              <a:t>days (2-6 weeks)</a:t>
            </a:r>
          </a:p>
          <a:p>
            <a:pPr>
              <a:spcBef>
                <a:spcPts val="0"/>
              </a:spcBef>
              <a:spcAft>
                <a:spcPts val="0"/>
              </a:spcAft>
            </a:pPr>
            <a:r>
              <a:rPr lang="en-US" sz="1800" dirty="0">
                <a:latin typeface="Calibri" panose="020F0502020204030204" pitchFamily="34" charset="0"/>
                <a:ea typeface="Calibri" panose="020F0502020204030204" pitchFamily="34" charset="0"/>
                <a:cs typeface="Calibri" panose="020F0502020204030204" pitchFamily="34" charset="0"/>
              </a:rPr>
              <a:t>• 24 Eligible discipline areas, including: Agriculture, </a:t>
            </a:r>
            <a:r>
              <a:rPr lang="en-US" sz="1800" dirty="0">
                <a:latin typeface="Calibri" panose="020F0502020204030204" pitchFamily="34" charset="0"/>
                <a:ea typeface="Calibri" panose="020F0502020204030204" pitchFamily="34" charset="0"/>
                <a:cs typeface="Times New Roman" panose="02020603050405020304" pitchFamily="18" charset="0"/>
              </a:rPr>
              <a:t>American Studies, Anthropology, Archaeology, Biology Education, Business Administration, Chemistry Education, Communication, Computer Science and Information Technology, Economics, Education (very broadly conceived), Engineering Education, Environmental Science, Law, Library Science, Math Education, Peace and Conflict Resolution Studies, Physics Education, Political Science, Public Administration, Public/Global Health, Social Work, and Sociology</a:t>
            </a:r>
            <a:r>
              <a:rPr lang="en-US" sz="1800" dirty="0">
                <a:latin typeface="Calibri" panose="020F0502020204030204" pitchFamily="34" charset="0"/>
                <a:ea typeface="Calibri" panose="020F0502020204030204" pitchFamily="34" charset="0"/>
                <a:cs typeface="Calibri" panose="020F0502020204030204" pitchFamily="34" charset="0"/>
              </a:rPr>
              <a:t>, and Urban Planning.</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 There are </a:t>
            </a:r>
            <a:r>
              <a:rPr kumimoji="0" lang="en-US" sz="1800" b="1"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no specific awards</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 just </a:t>
            </a:r>
            <a:r>
              <a:rPr kumimoji="0" lang="en-US" sz="1800" b="1"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projects</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 which are funded. </a:t>
            </a:r>
          </a:p>
          <a:p>
            <a:pPr>
              <a:spcBef>
                <a:spcPts val="0"/>
              </a:spcBef>
              <a:spcAft>
                <a:spcPts val="0"/>
              </a:spcAft>
            </a:pPr>
            <a:r>
              <a:rPr lang="en-US" sz="1800" dirty="0">
                <a:latin typeface="Calibri" panose="020F0502020204030204" pitchFamily="34" charset="0"/>
                <a:ea typeface="Calibri" panose="020F0502020204030204" pitchFamily="34" charset="0"/>
                <a:cs typeface="Calibri" panose="020F0502020204030204" pitchFamily="34" charset="0"/>
              </a:rPr>
              <a:t>• For more information, see </a:t>
            </a:r>
            <a:r>
              <a:rPr lang="en-US" sz="18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https://fulbrightspecialist.worldlearning.org</a:t>
            </a:r>
            <a:r>
              <a:rPr lang="en-US" sz="1800" dirty="0">
                <a:latin typeface="Calibri" panose="020F0502020204030204" pitchFamily="34" charset="0"/>
                <a:ea typeface="Calibri" panose="020F0502020204030204" pitchFamily="34" charset="0"/>
                <a:cs typeface="Calibri" panose="020F0502020204030204" pitchFamily="34" charset="0"/>
              </a:rPr>
              <a:t> </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302257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3">
            <a:extLst>
              <a:ext uri="{FF2B5EF4-FFF2-40B4-BE49-F238E27FC236}">
                <a16:creationId xmlns:a16="http://schemas.microsoft.com/office/drawing/2014/main" id="{26D4F54E-58D3-4F06-B58C-53F4E85671BE}"/>
              </a:ext>
            </a:extLst>
          </p:cNvPr>
          <p:cNvSpPr txBox="1">
            <a:spLocks noChangeArrowheads="1"/>
          </p:cNvSpPr>
          <p:nvPr/>
        </p:nvSpPr>
        <p:spPr bwMode="auto">
          <a:xfrm>
            <a:off x="381000" y="46355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What Can I Do On a Fulbright Specialist Award?</a:t>
            </a:r>
          </a:p>
        </p:txBody>
      </p:sp>
      <p:sp>
        <p:nvSpPr>
          <p:cNvPr id="4" name="Rectangle 3">
            <a:extLst>
              <a:ext uri="{FF2B5EF4-FFF2-40B4-BE49-F238E27FC236}">
                <a16:creationId xmlns:a16="http://schemas.microsoft.com/office/drawing/2014/main" id="{96822284-939F-41E2-8996-487A40331293}"/>
              </a:ext>
            </a:extLst>
          </p:cNvPr>
          <p:cNvSpPr/>
          <p:nvPr/>
        </p:nvSpPr>
        <p:spPr bwMode="auto">
          <a:xfrm>
            <a:off x="0" y="1060450"/>
            <a:ext cx="8153400" cy="15875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wrap="square" lIns="45720" rIns="45720" anchor="ctr">
            <a:spAutoFit/>
          </a:bodyPr>
          <a:lstStyle/>
          <a:p>
            <a:pPr eaLnBrk="1">
              <a:defRPr/>
            </a:pPr>
            <a:endParaRPr lang="en-US" dirty="0"/>
          </a:p>
        </p:txBody>
      </p:sp>
      <p:sp>
        <p:nvSpPr>
          <p:cNvPr id="6" name="Rectangle 5">
            <a:extLst>
              <a:ext uri="{FF2B5EF4-FFF2-40B4-BE49-F238E27FC236}">
                <a16:creationId xmlns:a16="http://schemas.microsoft.com/office/drawing/2014/main" id="{A8E6152F-1030-4A8B-B919-4BB78E15C633}"/>
              </a:ext>
            </a:extLst>
          </p:cNvPr>
          <p:cNvSpPr/>
          <p:nvPr/>
        </p:nvSpPr>
        <p:spPr>
          <a:xfrm>
            <a:off x="4450813" y="3244334"/>
            <a:ext cx="242374" cy="369332"/>
          </a:xfrm>
          <a:prstGeom prst="rect">
            <a:avLst/>
          </a:prstGeom>
        </p:spPr>
        <p:txBody>
          <a:bodyPr wrap="none">
            <a:spAutoFit/>
          </a:bodyPr>
          <a:lstStyle/>
          <a:p>
            <a:r>
              <a:rPr lang="en-US" dirty="0">
                <a:latin typeface="Times New Roman" panose="02020603050405020304" pitchFamily="18" charset="0"/>
              </a:rPr>
              <a:t> </a:t>
            </a:r>
            <a:endParaRPr lang="en-US" dirty="0"/>
          </a:p>
        </p:txBody>
      </p:sp>
      <p:sp>
        <p:nvSpPr>
          <p:cNvPr id="10" name="Text Placeholder 1">
            <a:extLst>
              <a:ext uri="{FF2B5EF4-FFF2-40B4-BE49-F238E27FC236}">
                <a16:creationId xmlns:a16="http://schemas.microsoft.com/office/drawing/2014/main" id="{25DFB2A7-9C6E-3C42-A14C-03F71436A1FA}"/>
              </a:ext>
            </a:extLst>
          </p:cNvPr>
          <p:cNvSpPr txBox="1">
            <a:spLocks/>
          </p:cNvSpPr>
          <p:nvPr/>
        </p:nvSpPr>
        <p:spPr>
          <a:xfrm>
            <a:off x="4693187" y="1384577"/>
            <a:ext cx="4069813" cy="3719513"/>
          </a:xfrm>
          <a:prstGeom prst="rect">
            <a:avLst/>
          </a:prstGeom>
        </p:spPr>
        <p:txBody>
          <a:bodyPr/>
          <a:lstStyle>
            <a:lvl1pPr marL="0" indent="0" algn="l" defTabSz="457200" rtl="0" eaLnBrk="0" fontAlgn="base" hangingPunct="0">
              <a:spcBef>
                <a:spcPct val="20000"/>
              </a:spcBef>
              <a:spcAft>
                <a:spcPct val="0"/>
              </a:spcAft>
              <a:buFont typeface="Arial" charset="0"/>
              <a:buNone/>
              <a:defRPr sz="2100" kern="1200" baseline="0">
                <a:solidFill>
                  <a:srgbClr val="1B5187"/>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1" i="0" u="sng"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What is the application timeline?</a:t>
            </a:r>
            <a:endParaRPr kumimoji="0" lang="en-US" sz="1800" b="0" i="0" u="sng"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endParaRPr>
          </a:p>
          <a:p>
            <a:pPr lvl="0"/>
            <a:r>
              <a:rPr kumimoji="0" lang="en-US" sz="1800" b="1"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1</a:t>
            </a:r>
            <a:r>
              <a:rPr lang="en-US" sz="1800" dirty="0">
                <a:latin typeface="Calibri" panose="020F0502020204030204" pitchFamily="34" charset="0"/>
                <a:cs typeface="Calibri" panose="020F0502020204030204" pitchFamily="34" charset="0"/>
              </a:rPr>
              <a:t>. Faculty member applies to be named to Fulbright Specialist Roster </a:t>
            </a:r>
          </a:p>
          <a:p>
            <a:pPr lvl="0"/>
            <a:r>
              <a:rPr lang="en-US" sz="1800" dirty="0">
                <a:latin typeface="Calibri" panose="020F0502020204030204" pitchFamily="34" charset="0"/>
                <a:cs typeface="Calibri" panose="020F0502020204030204" pitchFamily="34" charset="0"/>
              </a:rPr>
              <a:t>2. Get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project approved by host Institution/Host Country</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3. Eligible individuals on the Fulbright Specialist Roster matched to host institution projects</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4. Final approval by the J. William Fulbright Foreign Scholarship Board</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5. Fulbright Specialist implements </a:t>
            </a:r>
            <a:r>
              <a:rPr lang="en-US" sz="1800" dirty="0">
                <a:latin typeface="Calibri" panose="020F0502020204030204" pitchFamily="34" charset="0"/>
                <a:cs typeface="Calibri" panose="020F0502020204030204" pitchFamily="34" charset="0"/>
              </a:rPr>
              <a:t>p</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roject abroad with host institution</a:t>
            </a:r>
          </a:p>
        </p:txBody>
      </p:sp>
      <p:sp>
        <p:nvSpPr>
          <p:cNvPr id="11" name="Text Placeholder 1">
            <a:extLst>
              <a:ext uri="{FF2B5EF4-FFF2-40B4-BE49-F238E27FC236}">
                <a16:creationId xmlns:a16="http://schemas.microsoft.com/office/drawing/2014/main" id="{44D6DFFD-84F4-3049-954D-E9146FB21E15}"/>
              </a:ext>
            </a:extLst>
          </p:cNvPr>
          <p:cNvSpPr txBox="1">
            <a:spLocks/>
          </p:cNvSpPr>
          <p:nvPr/>
        </p:nvSpPr>
        <p:spPr>
          <a:xfrm>
            <a:off x="425987" y="1384576"/>
            <a:ext cx="4069813" cy="4635223"/>
          </a:xfrm>
          <a:prstGeom prst="rect">
            <a:avLst/>
          </a:prstGeom>
        </p:spPr>
        <p:txBody>
          <a:bodyPr/>
          <a:lstStyle>
            <a:lvl1pPr marL="0" indent="0" algn="l" defTabSz="457200" rtl="0" eaLnBrk="0" fontAlgn="base" hangingPunct="0">
              <a:spcBef>
                <a:spcPct val="20000"/>
              </a:spcBef>
              <a:spcAft>
                <a:spcPct val="0"/>
              </a:spcAft>
              <a:buFont typeface="Arial" charset="0"/>
              <a:buNone/>
              <a:defRPr sz="2100" kern="1200" baseline="0">
                <a:solidFill>
                  <a:srgbClr val="1B5187"/>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u="sng" dirty="0">
                <a:latin typeface="Calibri" panose="020F0502020204030204" pitchFamily="34" charset="0"/>
                <a:cs typeface="Calibri" panose="020F0502020204030204" pitchFamily="34" charset="0"/>
              </a:rPr>
              <a:t>What kinds of projects are funded?  </a:t>
            </a:r>
          </a:p>
          <a:p>
            <a:r>
              <a:rPr lang="en-US" sz="1800" dirty="0">
                <a:latin typeface="Calibri" panose="020F0502020204030204" pitchFamily="34" charset="0"/>
                <a:cs typeface="Calibri" panose="020F0502020204030204" pitchFamily="34" charset="0"/>
              </a:rPr>
              <a:t>• Delivering a seminar or workshop</a:t>
            </a:r>
          </a:p>
          <a:p>
            <a:r>
              <a:rPr lang="en-US" sz="1800" dirty="0">
                <a:latin typeface="Calibri" panose="020F0502020204030204" pitchFamily="34" charset="0"/>
                <a:cs typeface="Calibri" panose="020F0502020204030204" pitchFamily="34" charset="0"/>
              </a:rPr>
              <a:t>• Consulting on faculty or workforce development</a:t>
            </a:r>
          </a:p>
          <a:p>
            <a:r>
              <a:rPr lang="en-US" sz="1800" dirty="0">
                <a:latin typeface="Calibri" panose="020F0502020204030204" pitchFamily="34" charset="0"/>
                <a:cs typeface="Calibri" panose="020F0502020204030204" pitchFamily="34" charset="0"/>
              </a:rPr>
              <a:t>• Developing academic or training curricula and materials</a:t>
            </a:r>
          </a:p>
          <a:p>
            <a:r>
              <a:rPr lang="en-US" sz="1800" dirty="0">
                <a:latin typeface="Calibri" panose="020F0502020204030204" pitchFamily="34" charset="0"/>
                <a:cs typeface="Calibri" panose="020F0502020204030204" pitchFamily="34" charset="0"/>
              </a:rPr>
              <a:t>• Lecturing at the graduate or undergraduate level</a:t>
            </a:r>
          </a:p>
          <a:p>
            <a:r>
              <a:rPr lang="en-US" sz="1800" dirty="0">
                <a:latin typeface="Calibri" panose="020F0502020204030204" pitchFamily="34" charset="0"/>
                <a:cs typeface="Calibri" panose="020F0502020204030204" pitchFamily="34" charset="0"/>
              </a:rPr>
              <a:t>• Conducting needs assessments or evaluations for a program or institution</a:t>
            </a:r>
          </a:p>
          <a:p>
            <a:endParaRPr lang="en-US" sz="1800" dirty="0">
              <a:latin typeface="Calibri" panose="020F0502020204030204" pitchFamily="34" charset="0"/>
              <a:cs typeface="Calibri" panose="020F0502020204030204" pitchFamily="34" charset="0"/>
            </a:endParaRPr>
          </a:p>
          <a:p>
            <a:r>
              <a:rPr lang="en-US" sz="1800" b="1" u="sng" dirty="0">
                <a:latin typeface="Calibri" panose="020F0502020204030204" pitchFamily="34" charset="0"/>
                <a:cs typeface="Calibri" panose="020F0502020204030204" pitchFamily="34" charset="0"/>
              </a:rPr>
              <a:t>What You Cannot Do On A Project</a:t>
            </a:r>
          </a:p>
          <a:p>
            <a:r>
              <a:rPr lang="en-US" sz="1800" dirty="0">
                <a:latin typeface="Calibri" panose="020F0502020204030204" pitchFamily="34" charset="0"/>
                <a:cs typeface="Calibri" panose="020F0502020204030204" pitchFamily="34" charset="0"/>
              </a:rPr>
              <a:t>• Teach a course for credit</a:t>
            </a:r>
          </a:p>
          <a:p>
            <a:r>
              <a:rPr lang="en-US" sz="1800" dirty="0">
                <a:latin typeface="Calibri" panose="020F0502020204030204" pitchFamily="34" charset="0"/>
                <a:cs typeface="Calibri" panose="020F0502020204030204" pitchFamily="34" charset="0"/>
              </a:rPr>
              <a:t>• Conduct research</a:t>
            </a:r>
          </a:p>
        </p:txBody>
      </p:sp>
    </p:spTree>
    <p:extLst>
      <p:ext uri="{BB962C8B-B14F-4D97-AF65-F5344CB8AC3E}">
        <p14:creationId xmlns:p14="http://schemas.microsoft.com/office/powerpoint/2010/main" val="256804854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3">
            <a:extLst>
              <a:ext uri="{FF2B5EF4-FFF2-40B4-BE49-F238E27FC236}">
                <a16:creationId xmlns:a16="http://schemas.microsoft.com/office/drawing/2014/main" id="{FFCBC3AA-4634-4778-92BE-07D2670C2F59}"/>
              </a:ext>
            </a:extLst>
          </p:cNvPr>
          <p:cNvSpPr txBox="1">
            <a:spLocks noChangeArrowheads="1"/>
          </p:cNvSpPr>
          <p:nvPr/>
        </p:nvSpPr>
        <p:spPr bwMode="auto">
          <a:xfrm>
            <a:off x="495300" y="46355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Fulbright Specialist Program Benefits</a:t>
            </a:r>
          </a:p>
        </p:txBody>
      </p:sp>
      <p:sp>
        <p:nvSpPr>
          <p:cNvPr id="6" name="Rectangle 5">
            <a:extLst>
              <a:ext uri="{FF2B5EF4-FFF2-40B4-BE49-F238E27FC236}">
                <a16:creationId xmlns:a16="http://schemas.microsoft.com/office/drawing/2014/main" id="{83A15845-F425-48B9-8614-FBF6AEC99A9C}"/>
              </a:ext>
            </a:extLst>
          </p:cNvPr>
          <p:cNvSpPr/>
          <p:nvPr/>
        </p:nvSpPr>
        <p:spPr bwMode="auto">
          <a:xfrm>
            <a:off x="0" y="1045896"/>
            <a:ext cx="6858000" cy="166954"/>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wrap="square" lIns="45720" rIns="45720" anchor="ctr">
            <a:spAutoFit/>
          </a:bodyPr>
          <a:lstStyle/>
          <a:p>
            <a:pPr eaLnBrk="1">
              <a:defRPr/>
            </a:pPr>
            <a:endParaRPr lang="en-US" dirty="0"/>
          </a:p>
        </p:txBody>
      </p:sp>
      <p:sp>
        <p:nvSpPr>
          <p:cNvPr id="7" name="Text Placeholder 1">
            <a:extLst>
              <a:ext uri="{FF2B5EF4-FFF2-40B4-BE49-F238E27FC236}">
                <a16:creationId xmlns:a16="http://schemas.microsoft.com/office/drawing/2014/main" id="{A57DAF1A-10DD-0E46-8983-DA9BA2BB9041}"/>
              </a:ext>
            </a:extLst>
          </p:cNvPr>
          <p:cNvSpPr txBox="1">
            <a:spLocks/>
          </p:cNvSpPr>
          <p:nvPr/>
        </p:nvSpPr>
        <p:spPr>
          <a:xfrm>
            <a:off x="495300" y="1657350"/>
            <a:ext cx="8153400" cy="4140200"/>
          </a:xfrm>
          <a:prstGeom prst="rect">
            <a:avLst/>
          </a:prstGeom>
        </p:spPr>
        <p:txBody>
          <a:bodyPr/>
          <a:lstStyle>
            <a:lvl1pPr marL="0" indent="0" algn="l" defTabSz="457200" rtl="0" eaLnBrk="0" fontAlgn="base" hangingPunct="0">
              <a:spcBef>
                <a:spcPct val="20000"/>
              </a:spcBef>
              <a:spcAft>
                <a:spcPct val="0"/>
              </a:spcAft>
              <a:buFont typeface="Arial" charset="0"/>
              <a:buNone/>
              <a:defRPr sz="2100" kern="1200" baseline="0">
                <a:solidFill>
                  <a:srgbClr val="1B5187"/>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0"/>
              </a:spcAft>
            </a:pP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b="1" dirty="0">
                <a:latin typeface="Calibri" panose="020F0502020204030204" pitchFamily="34" charset="0"/>
                <a:ea typeface="Calibri" panose="020F0502020204030204" pitchFamily="34" charset="0"/>
                <a:cs typeface="Calibri" panose="020F0502020204030204" pitchFamily="34" charset="0"/>
              </a:rPr>
              <a:t>Costs are shared </a:t>
            </a:r>
            <a:r>
              <a:rPr lang="en-US" sz="1800" dirty="0">
                <a:latin typeface="Calibri" panose="020F0502020204030204" pitchFamily="34" charset="0"/>
                <a:ea typeface="Calibri" panose="020F0502020204030204" pitchFamily="34" charset="0"/>
                <a:cs typeface="Calibri" panose="020F0502020204030204" pitchFamily="34" charset="0"/>
              </a:rPr>
              <a:t>between Fulbright and host institution, host country education agency. </a:t>
            </a:r>
            <a:r>
              <a:rPr lang="en-US" sz="18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Fulbright</a:t>
            </a:r>
            <a:r>
              <a:rPr lang="en-US" sz="1800" dirty="0">
                <a:latin typeface="Calibri" panose="020F0502020204030204" pitchFamily="34" charset="0"/>
                <a:ea typeface="Calibri" panose="020F0502020204030204" pitchFamily="34" charset="0"/>
                <a:cs typeface="Calibri" panose="020F0502020204030204" pitchFamily="34" charset="0"/>
              </a:rPr>
              <a:t> supplies roundtrip airfare, local transport to airport, and a stipend for the specialist. </a:t>
            </a:r>
            <a:r>
              <a:rPr lang="en-US" sz="18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Host institution </a:t>
            </a:r>
            <a:r>
              <a:rPr lang="en-US" sz="1800" dirty="0">
                <a:latin typeface="Calibri" panose="020F0502020204030204" pitchFamily="34" charset="0"/>
                <a:ea typeface="Calibri" panose="020F0502020204030204" pitchFamily="34" charset="0"/>
                <a:cs typeface="Calibri" panose="020F0502020204030204" pitchFamily="34" charset="0"/>
              </a:rPr>
              <a:t>supplies local transport, per diem, and housing for the specialist.</a:t>
            </a:r>
          </a:p>
        </p:txBody>
      </p:sp>
      <p:pic>
        <p:nvPicPr>
          <p:cNvPr id="3" name="Picture 2">
            <a:extLst>
              <a:ext uri="{FF2B5EF4-FFF2-40B4-BE49-F238E27FC236}">
                <a16:creationId xmlns:a16="http://schemas.microsoft.com/office/drawing/2014/main" id="{493F9912-8A07-4247-951B-D00B3422CB2D}"/>
              </a:ext>
            </a:extLst>
          </p:cNvPr>
          <p:cNvPicPr>
            <a:picLocks noChangeAspect="1"/>
          </p:cNvPicPr>
          <p:nvPr/>
        </p:nvPicPr>
        <p:blipFill rotWithShape="1">
          <a:blip r:embed="rId2">
            <a:extLst>
              <a:ext uri="{28A0092B-C50C-407E-A947-70E740481C1C}">
                <a14:useLocalDpi xmlns:a14="http://schemas.microsoft.com/office/drawing/2010/main" val="0"/>
              </a:ext>
            </a:extLst>
          </a:blip>
          <a:srcRect t="3939" r="2898"/>
          <a:stretch/>
        </p:blipFill>
        <p:spPr>
          <a:xfrm>
            <a:off x="2286000" y="2743199"/>
            <a:ext cx="5486400" cy="3068905"/>
          </a:xfrm>
          <a:prstGeom prst="rect">
            <a:avLst/>
          </a:prstGeom>
        </p:spPr>
      </p:pic>
    </p:spTree>
    <p:extLst>
      <p:ext uri="{BB962C8B-B14F-4D97-AF65-F5344CB8AC3E}">
        <p14:creationId xmlns:p14="http://schemas.microsoft.com/office/powerpoint/2010/main" val="210613477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3">
            <a:extLst>
              <a:ext uri="{FF2B5EF4-FFF2-40B4-BE49-F238E27FC236}">
                <a16:creationId xmlns:a16="http://schemas.microsoft.com/office/drawing/2014/main" id="{FFCBC3AA-4634-4778-92BE-07D2670C2F59}"/>
              </a:ext>
            </a:extLst>
          </p:cNvPr>
          <p:cNvSpPr txBox="1">
            <a:spLocks noChangeArrowheads="1"/>
          </p:cNvSpPr>
          <p:nvPr/>
        </p:nvSpPr>
        <p:spPr bwMode="auto">
          <a:xfrm>
            <a:off x="495300" y="46355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Fulbright Specialist Application Process</a:t>
            </a:r>
          </a:p>
        </p:txBody>
      </p:sp>
      <p:sp>
        <p:nvSpPr>
          <p:cNvPr id="6" name="Rectangle 5">
            <a:extLst>
              <a:ext uri="{FF2B5EF4-FFF2-40B4-BE49-F238E27FC236}">
                <a16:creationId xmlns:a16="http://schemas.microsoft.com/office/drawing/2014/main" id="{83A15845-F425-48B9-8614-FBF6AEC99A9C}"/>
              </a:ext>
            </a:extLst>
          </p:cNvPr>
          <p:cNvSpPr/>
          <p:nvPr/>
        </p:nvSpPr>
        <p:spPr bwMode="auto">
          <a:xfrm>
            <a:off x="0" y="1060450"/>
            <a:ext cx="7162800" cy="15240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wrap="square" lIns="45720" rIns="45720" anchor="ctr">
            <a:spAutoFit/>
          </a:bodyPr>
          <a:lstStyle/>
          <a:p>
            <a:pPr eaLnBrk="1">
              <a:defRPr/>
            </a:pPr>
            <a:endParaRPr lang="en-US" dirty="0"/>
          </a:p>
        </p:txBody>
      </p:sp>
      <p:sp>
        <p:nvSpPr>
          <p:cNvPr id="8" name="Text Placeholder 1">
            <a:extLst>
              <a:ext uri="{FF2B5EF4-FFF2-40B4-BE49-F238E27FC236}">
                <a16:creationId xmlns:a16="http://schemas.microsoft.com/office/drawing/2014/main" id="{926DAC8E-A76D-CD40-9D2C-49C4530151A2}"/>
              </a:ext>
            </a:extLst>
          </p:cNvPr>
          <p:cNvSpPr txBox="1">
            <a:spLocks/>
          </p:cNvSpPr>
          <p:nvPr/>
        </p:nvSpPr>
        <p:spPr>
          <a:xfrm>
            <a:off x="495300" y="1371600"/>
            <a:ext cx="8153400" cy="4572000"/>
          </a:xfrm>
          <a:prstGeom prst="rect">
            <a:avLst/>
          </a:prstGeom>
        </p:spPr>
        <p:txBody>
          <a:bodyPr/>
          <a:lstStyle>
            <a:lvl1pPr marL="0" indent="0" algn="l" defTabSz="457200" rtl="0" eaLnBrk="0" fontAlgn="base" hangingPunct="0">
              <a:spcBef>
                <a:spcPct val="20000"/>
              </a:spcBef>
              <a:spcAft>
                <a:spcPct val="0"/>
              </a:spcAft>
              <a:buFont typeface="Arial" charset="0"/>
              <a:buNone/>
              <a:defRPr sz="2100" kern="1200" baseline="0">
                <a:solidFill>
                  <a:srgbClr val="1B5187"/>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1"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Fulbright Specialist Program Application Process</a:t>
            </a: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rPr>
              <a:t>•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Faculty apply to be named to the </a:t>
            </a:r>
            <a:r>
              <a:rPr kumimoji="0" lang="en-US" sz="1800" b="1" i="0" u="none" strike="noStrike" kern="120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Fulbright Specialist Roster</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 If selected, they are eligible to be paired with either </a:t>
            </a:r>
            <a:r>
              <a:rPr kumimoji="0" lang="en-US" sz="1800" b="1" i="1" u="none" strike="noStrike" kern="120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open</a:t>
            </a:r>
            <a:r>
              <a:rPr kumimoji="0" lang="en-US" sz="1800" b="0" i="0" u="none" strike="noStrike" kern="120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 projects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from host institutions world-wide or with a </a:t>
            </a:r>
            <a:r>
              <a:rPr kumimoji="0" lang="en-US" sz="1800" b="1" i="1" u="none" strike="noStrike" kern="120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named</a:t>
            </a:r>
            <a:r>
              <a:rPr kumimoji="0" lang="en-US" sz="1800" b="0" i="0" u="none" strike="noStrike" kern="120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 project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developed by the Specialist with an international colleague and a host institution in advance.</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rPr>
              <a:t>•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Faculty can be paired with a Specialist project at a host institution in two ways:</a:t>
            </a:r>
          </a:p>
          <a:p>
            <a:pPr>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	1. Apply to be paired with an </a:t>
            </a:r>
            <a:r>
              <a:rPr kumimoji="0" lang="en-US" sz="1800" b="1" i="1" u="none" strike="noStrike" kern="120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open</a:t>
            </a:r>
            <a:r>
              <a:rPr kumimoji="0" lang="en-US" sz="1800" b="0" i="0" u="none" strike="noStrike" kern="120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 project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on the World Learning website</a:t>
            </a:r>
            <a:r>
              <a:rPr lang="en-US" sz="1800" dirty="0">
                <a:latin typeface="Calibri" panose="020F0502020204030204" pitchFamily="34" charset="0"/>
                <a:cs typeface="Calibri" panose="020F0502020204030204" pitchFamily="34" charset="0"/>
              </a:rPr>
              <a:t>. Host 	institutions need faculty with specific expertise to work on projects throughout 	the world. In open projects, the cost sharing is already supplied by the host 	country/host institution. </a:t>
            </a: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	2. Work with an existing international partner and their host institution to 	develop a </a:t>
            </a:r>
            <a:r>
              <a:rPr kumimoji="0" lang="en-US" sz="1800" b="1" i="1" u="none" strike="noStrike" kern="120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named</a:t>
            </a:r>
            <a:r>
              <a:rPr kumimoji="0" lang="en-US" sz="1800" b="0" i="0" u="none" strike="noStrike" kern="120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 project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and get that project approved and funded by the 	appropriate host country Fulbright </a:t>
            </a:r>
            <a:r>
              <a:rPr lang="en-US" sz="1800" dirty="0">
                <a:latin typeface="Calibri" panose="020F0502020204030204" pitchFamily="34" charset="0"/>
                <a:cs typeface="Calibri" panose="020F0502020204030204" pitchFamily="34" charset="0"/>
              </a:rPr>
              <a:t>Commission or US Embassy (typically via an 	online portal).</a:t>
            </a: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endParaRPr>
          </a:p>
        </p:txBody>
      </p:sp>
    </p:spTree>
    <p:extLst>
      <p:ext uri="{BB962C8B-B14F-4D97-AF65-F5344CB8AC3E}">
        <p14:creationId xmlns:p14="http://schemas.microsoft.com/office/powerpoint/2010/main" val="120234776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3">
            <a:extLst>
              <a:ext uri="{FF2B5EF4-FFF2-40B4-BE49-F238E27FC236}">
                <a16:creationId xmlns:a16="http://schemas.microsoft.com/office/drawing/2014/main" id="{9C2AB3C1-6218-4B76-A201-FA45A3D240A0}"/>
              </a:ext>
            </a:extLst>
          </p:cNvPr>
          <p:cNvSpPr txBox="1">
            <a:spLocks noChangeArrowheads="1"/>
          </p:cNvSpPr>
          <p:nvPr/>
        </p:nvSpPr>
        <p:spPr bwMode="auto">
          <a:xfrm>
            <a:off x="533400" y="37172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Fulbright Specialist Application</a:t>
            </a:r>
          </a:p>
        </p:txBody>
      </p:sp>
      <p:sp>
        <p:nvSpPr>
          <p:cNvPr id="6" name="Rectangle 5">
            <a:extLst>
              <a:ext uri="{FF2B5EF4-FFF2-40B4-BE49-F238E27FC236}">
                <a16:creationId xmlns:a16="http://schemas.microsoft.com/office/drawing/2014/main" id="{EDD92AB7-6EDA-4260-B6DE-140AEC806D55}"/>
              </a:ext>
            </a:extLst>
          </p:cNvPr>
          <p:cNvSpPr/>
          <p:nvPr/>
        </p:nvSpPr>
        <p:spPr bwMode="auto">
          <a:xfrm>
            <a:off x="-10160" y="990600"/>
            <a:ext cx="6715760" cy="15240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wrap="square" lIns="45720" rIns="45720" anchor="ctr">
            <a:spAutoFit/>
          </a:bodyPr>
          <a:lstStyle/>
          <a:p>
            <a:pPr eaLnBrk="1">
              <a:defRPr/>
            </a:pPr>
            <a:endParaRPr lang="en-US" dirty="0"/>
          </a:p>
        </p:txBody>
      </p:sp>
      <p:pic>
        <p:nvPicPr>
          <p:cNvPr id="3" name="Picture 2" descr="A close-up of a brochure&#10;&#10;Description automatically generated">
            <a:extLst>
              <a:ext uri="{FF2B5EF4-FFF2-40B4-BE49-F238E27FC236}">
                <a16:creationId xmlns:a16="http://schemas.microsoft.com/office/drawing/2014/main" id="{8E3BBA2C-3B5F-1F74-F5D8-EA6D6083AF9B}"/>
              </a:ext>
            </a:extLst>
          </p:cNvPr>
          <p:cNvPicPr>
            <a:picLocks noChangeAspect="1"/>
          </p:cNvPicPr>
          <p:nvPr/>
        </p:nvPicPr>
        <p:blipFill rotWithShape="1">
          <a:blip r:embed="rId2">
            <a:extLst>
              <a:ext uri="{28A0092B-C50C-407E-A947-70E740481C1C}">
                <a14:useLocalDpi xmlns:a14="http://schemas.microsoft.com/office/drawing/2010/main" val="0"/>
              </a:ext>
            </a:extLst>
          </a:blip>
          <a:srcRect t="2597" b="13782"/>
          <a:stretch/>
        </p:blipFill>
        <p:spPr>
          <a:xfrm>
            <a:off x="533400" y="1447800"/>
            <a:ext cx="7868478" cy="3810000"/>
          </a:xfrm>
          <a:prstGeom prst="rect">
            <a:avLst/>
          </a:prstGeom>
        </p:spPr>
      </p:pic>
    </p:spTree>
    <p:extLst>
      <p:ext uri="{BB962C8B-B14F-4D97-AF65-F5344CB8AC3E}">
        <p14:creationId xmlns:p14="http://schemas.microsoft.com/office/powerpoint/2010/main" val="113962713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3">
            <a:extLst>
              <a:ext uri="{FF2B5EF4-FFF2-40B4-BE49-F238E27FC236}">
                <a16:creationId xmlns:a16="http://schemas.microsoft.com/office/drawing/2014/main" id="{FFCBC3AA-4634-4778-92BE-07D2670C2F59}"/>
              </a:ext>
            </a:extLst>
          </p:cNvPr>
          <p:cNvSpPr txBox="1">
            <a:spLocks noChangeArrowheads="1"/>
          </p:cNvSpPr>
          <p:nvPr/>
        </p:nvSpPr>
        <p:spPr bwMode="auto">
          <a:xfrm>
            <a:off x="495300" y="46355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Fulbright Specialist Deadlines 2024</a:t>
            </a:r>
          </a:p>
        </p:txBody>
      </p:sp>
      <p:sp>
        <p:nvSpPr>
          <p:cNvPr id="6" name="Rectangle 5">
            <a:extLst>
              <a:ext uri="{FF2B5EF4-FFF2-40B4-BE49-F238E27FC236}">
                <a16:creationId xmlns:a16="http://schemas.microsoft.com/office/drawing/2014/main" id="{83A15845-F425-48B9-8614-FBF6AEC99A9C}"/>
              </a:ext>
            </a:extLst>
          </p:cNvPr>
          <p:cNvSpPr/>
          <p:nvPr/>
        </p:nvSpPr>
        <p:spPr bwMode="auto">
          <a:xfrm>
            <a:off x="0" y="1060450"/>
            <a:ext cx="8382000" cy="15875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wrap="square" lIns="45720" rIns="45720" anchor="ctr">
            <a:spAutoFit/>
          </a:bodyPr>
          <a:lstStyle/>
          <a:p>
            <a:pPr eaLnBrk="1">
              <a:defRPr/>
            </a:pPr>
            <a:endParaRPr lang="en-US" dirty="0"/>
          </a:p>
        </p:txBody>
      </p:sp>
      <p:sp>
        <p:nvSpPr>
          <p:cNvPr id="5" name="Text Placeholder 1">
            <a:extLst>
              <a:ext uri="{FF2B5EF4-FFF2-40B4-BE49-F238E27FC236}">
                <a16:creationId xmlns:a16="http://schemas.microsoft.com/office/drawing/2014/main" id="{D9D4CE2B-4C1F-EC49-AC96-6AFE4F9ADD91}"/>
              </a:ext>
            </a:extLst>
          </p:cNvPr>
          <p:cNvSpPr txBox="1">
            <a:spLocks/>
          </p:cNvSpPr>
          <p:nvPr/>
        </p:nvSpPr>
        <p:spPr>
          <a:xfrm>
            <a:off x="495300" y="1816100"/>
            <a:ext cx="1793258" cy="2446080"/>
          </a:xfrm>
          <a:prstGeom prst="rect">
            <a:avLst/>
          </a:prstGeom>
        </p:spPr>
        <p:txBody>
          <a:bodyPr/>
          <a:lstStyle>
            <a:lvl1pPr marL="0" indent="0" algn="l" defTabSz="457200" rtl="0" eaLnBrk="0" fontAlgn="base" hangingPunct="0">
              <a:spcBef>
                <a:spcPct val="20000"/>
              </a:spcBef>
              <a:spcAft>
                <a:spcPct val="0"/>
              </a:spcAft>
              <a:buFont typeface="Arial" charset="0"/>
              <a:buNone/>
              <a:defRPr sz="2100" kern="1200" baseline="0">
                <a:solidFill>
                  <a:srgbClr val="1B5187"/>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0"/>
              </a:spcAft>
            </a:pPr>
            <a:r>
              <a:rPr lang="en-US" sz="1800" dirty="0">
                <a:latin typeface="Calibri" panose="020F0502020204030204" pitchFamily="34" charset="0"/>
                <a:ea typeface="Calibri" panose="020F0502020204030204" pitchFamily="34" charset="0"/>
                <a:cs typeface="Calibri" panose="020F0502020204030204" pitchFamily="34" charset="0"/>
              </a:rPr>
              <a:t>There is a rolling deadline; applications to be named to the Specialist Roster are reviewed several times a year. </a:t>
            </a:r>
          </a:p>
        </p:txBody>
      </p:sp>
      <p:pic>
        <p:nvPicPr>
          <p:cNvPr id="3" name="Picture 2" descr="A blue and white calendar&#10;&#10;Description automatically generated">
            <a:extLst>
              <a:ext uri="{FF2B5EF4-FFF2-40B4-BE49-F238E27FC236}">
                <a16:creationId xmlns:a16="http://schemas.microsoft.com/office/drawing/2014/main" id="{7AAEB229-796A-05B6-46F6-0C4310AAE6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330" y="1388805"/>
            <a:ext cx="6265815" cy="4554795"/>
          </a:xfrm>
          <a:prstGeom prst="rect">
            <a:avLst/>
          </a:prstGeom>
        </p:spPr>
      </p:pic>
    </p:spTree>
    <p:extLst>
      <p:ext uri="{BB962C8B-B14F-4D97-AF65-F5344CB8AC3E}">
        <p14:creationId xmlns:p14="http://schemas.microsoft.com/office/powerpoint/2010/main" val="141314690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3">
            <a:extLst>
              <a:ext uri="{FF2B5EF4-FFF2-40B4-BE49-F238E27FC236}">
                <a16:creationId xmlns:a16="http://schemas.microsoft.com/office/drawing/2014/main" id="{26D4F54E-58D3-4F06-B58C-53F4E85671BE}"/>
              </a:ext>
            </a:extLst>
          </p:cNvPr>
          <p:cNvSpPr txBox="1">
            <a:spLocks noChangeArrowheads="1"/>
          </p:cNvSpPr>
          <p:nvPr/>
        </p:nvSpPr>
        <p:spPr bwMode="auto">
          <a:xfrm>
            <a:off x="381000" y="46355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How I Can Help</a:t>
            </a:r>
          </a:p>
        </p:txBody>
      </p:sp>
      <p:sp>
        <p:nvSpPr>
          <p:cNvPr id="4" name="Rectangle 3">
            <a:extLst>
              <a:ext uri="{FF2B5EF4-FFF2-40B4-BE49-F238E27FC236}">
                <a16:creationId xmlns:a16="http://schemas.microsoft.com/office/drawing/2014/main" id="{96822284-939F-41E2-8996-487A40331293}"/>
              </a:ext>
            </a:extLst>
          </p:cNvPr>
          <p:cNvSpPr/>
          <p:nvPr/>
        </p:nvSpPr>
        <p:spPr bwMode="auto">
          <a:xfrm>
            <a:off x="0" y="1060450"/>
            <a:ext cx="6248400" cy="15240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spAutoFit/>
          </a:bodyPr>
          <a:lstStyle/>
          <a:p>
            <a:pPr eaLnBrk="1">
              <a:defRPr/>
            </a:pPr>
            <a:endParaRPr lang="en-US" dirty="0"/>
          </a:p>
        </p:txBody>
      </p:sp>
      <p:sp>
        <p:nvSpPr>
          <p:cNvPr id="6" name="Rectangle 5">
            <a:extLst>
              <a:ext uri="{FF2B5EF4-FFF2-40B4-BE49-F238E27FC236}">
                <a16:creationId xmlns:a16="http://schemas.microsoft.com/office/drawing/2014/main" id="{A8E6152F-1030-4A8B-B919-4BB78E15C633}"/>
              </a:ext>
            </a:extLst>
          </p:cNvPr>
          <p:cNvSpPr/>
          <p:nvPr/>
        </p:nvSpPr>
        <p:spPr>
          <a:xfrm>
            <a:off x="4450813" y="3244334"/>
            <a:ext cx="242374" cy="369332"/>
          </a:xfrm>
          <a:prstGeom prst="rect">
            <a:avLst/>
          </a:prstGeom>
        </p:spPr>
        <p:txBody>
          <a:bodyPr wrap="none">
            <a:spAutoFit/>
          </a:bodyPr>
          <a:lstStyle/>
          <a:p>
            <a:r>
              <a:rPr lang="en-US" dirty="0">
                <a:latin typeface="Times New Roman" panose="02020603050405020304" pitchFamily="18" charset="0"/>
              </a:rPr>
              <a:t> </a:t>
            </a:r>
            <a:endParaRPr lang="en-US" dirty="0"/>
          </a:p>
        </p:txBody>
      </p:sp>
      <p:sp>
        <p:nvSpPr>
          <p:cNvPr id="9" name="Text Placeholder 1">
            <a:extLst>
              <a:ext uri="{FF2B5EF4-FFF2-40B4-BE49-F238E27FC236}">
                <a16:creationId xmlns:a16="http://schemas.microsoft.com/office/drawing/2014/main" id="{507D168D-662B-F645-9F0E-B411213C3216}"/>
              </a:ext>
            </a:extLst>
          </p:cNvPr>
          <p:cNvSpPr txBox="1">
            <a:spLocks/>
          </p:cNvSpPr>
          <p:nvPr/>
        </p:nvSpPr>
        <p:spPr>
          <a:xfrm>
            <a:off x="396240" y="1409700"/>
            <a:ext cx="7772400" cy="4533900"/>
          </a:xfrm>
          <a:prstGeom prst="rect">
            <a:avLst/>
          </a:prstGeom>
        </p:spPr>
        <p:txBody>
          <a:bodyPr/>
          <a:lstStyle>
            <a:lvl1pPr marL="0" indent="0" algn="l" defTabSz="457200" rtl="0" eaLnBrk="0" fontAlgn="base" hangingPunct="0">
              <a:spcBef>
                <a:spcPct val="20000"/>
              </a:spcBef>
              <a:spcAft>
                <a:spcPct val="0"/>
              </a:spcAft>
              <a:buFont typeface="Arial" charset="0"/>
              <a:buNone/>
              <a:defRPr sz="2100" kern="1200" baseline="0">
                <a:solidFill>
                  <a:srgbClr val="1B5187"/>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Open Sans" panose="020B0606030504020204" pitchFamily="34" charset="0"/>
                <a:cs typeface="Calibri" panose="020F0502020204030204" pitchFamily="34" charset="0"/>
              </a:rPr>
              <a:t>Contact Christopher Lukasik </a:t>
            </a:r>
            <a:r>
              <a:rPr kumimoji="0" lang="en-US" sz="1800" b="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Open Sans" panose="020B0606030504020204" pitchFamily="34" charset="0"/>
                <a:cs typeface="Calibri" panose="020F0502020204030204" pitchFamily="34" charset="0"/>
              </a:rPr>
              <a:t>– </a:t>
            </a:r>
            <a:r>
              <a:rPr kumimoji="0" lang="en-US" sz="1800" b="0" i="0" u="none" strike="noStrike" kern="1200" cap="none" spc="0" normalizeH="0" baseline="0" noProof="0" dirty="0" err="1">
                <a:ln>
                  <a:noFill/>
                </a:ln>
                <a:solidFill>
                  <a:schemeClr val="accent1">
                    <a:lumMod val="75000"/>
                  </a:schemeClr>
                </a:solidFill>
                <a:effectLst/>
                <a:uLnTx/>
                <a:uFillTx/>
                <a:latin typeface="Calibri" panose="020F0502020204030204" pitchFamily="34" charset="0"/>
                <a:ea typeface="Open Sans" panose="020B0606030504020204" pitchFamily="34" charset="0"/>
                <a:cs typeface="Calibri" panose="020F0502020204030204" pitchFamily="34" charset="0"/>
              </a:rPr>
              <a:t>clukasik@purdue.edu</a:t>
            </a:r>
            <a:endParaRPr kumimoji="0" lang="en-US" sz="1800" b="1"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Open Sans" panose="020B0606030504020204" pitchFamily="34" charset="0"/>
              <a:cs typeface="Calibri" panose="020F050202020403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Open Sans" panose="020B0606030504020204" pitchFamily="34" charset="0"/>
                <a:cs typeface="Calibri" panose="020F0502020204030204" pitchFamily="34" charset="0"/>
              </a:rPr>
              <a:t>Provost Fellow, Fulbright Faculty Awards, Purdue University</a:t>
            </a:r>
          </a:p>
          <a:p>
            <a:pPr lvl="0"/>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Open Sans" panose="020B0606030504020204" pitchFamily="34" charset="0"/>
              <a:cs typeface="Calibri" panose="020F0502020204030204" pitchFamily="34" charset="0"/>
            </a:endParaRPr>
          </a:p>
          <a:p>
            <a:pPr lvl="0"/>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Open Sans" panose="020B0606030504020204" pitchFamily="34" charset="0"/>
                <a:cs typeface="Calibri" panose="020F0502020204030204" pitchFamily="34" charset="0"/>
              </a:rPr>
              <a:t>1</a:t>
            </a:r>
            <a:r>
              <a:rPr lang="en-US" sz="1800" dirty="0">
                <a:latin typeface="Calibri" panose="020F0502020204030204" pitchFamily="34" charset="0"/>
                <a:ea typeface="Open Sans" panose="020B0606030504020204" pitchFamily="34" charset="0"/>
                <a:cs typeface="Calibri" panose="020F0502020204030204" pitchFamily="34" charset="0"/>
              </a:rPr>
              <a:t>. Consult with faculty in selecting the right Fulbright award opportunity, assist in navigating Fulbright’s award programs, or finding host institution/country contacts.</a:t>
            </a:r>
          </a:p>
          <a:p>
            <a:r>
              <a:rPr lang="en-US" sz="1800" dirty="0">
                <a:latin typeface="Calibri" panose="020F0502020204030204" pitchFamily="34" charset="0"/>
                <a:ea typeface="Open Sans" panose="020B0606030504020204" pitchFamily="34" charset="0"/>
                <a:cs typeface="Calibri" panose="020F0502020204030204" pitchFamily="34" charset="0"/>
              </a:rPr>
              <a:t>2. Assist faculty through the application process, including access to sample essay questions &amp; project statements from past awardees, sample LOIs, and other helpful materials. </a:t>
            </a: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Open Sans" panose="020B0606030504020204" pitchFamily="34" charset="0"/>
              <a:cs typeface="Calibri" panose="020F0502020204030204" pitchFamily="34" charset="0"/>
            </a:endParaRPr>
          </a:p>
          <a:p>
            <a:pPr lvl="0"/>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Open Sans" panose="020B0606030504020204" pitchFamily="34" charset="0"/>
                <a:cs typeface="Calibri" panose="020F0502020204030204" pitchFamily="34" charset="0"/>
              </a:rPr>
              <a:t>3. </a:t>
            </a:r>
            <a:r>
              <a:rPr lang="en-US" sz="1800" dirty="0">
                <a:latin typeface="Calibri" panose="020F0502020204030204" pitchFamily="34" charset="0"/>
                <a:ea typeface="Open Sans" panose="020B0606030504020204" pitchFamily="34" charset="0"/>
                <a:cs typeface="Calibri" panose="020F0502020204030204" pitchFamily="34" charset="0"/>
              </a:rPr>
              <a:t>Review individual application materials of faculty before the September 16 application deadline and in advance of any Specialist roster deadline. </a:t>
            </a:r>
          </a:p>
          <a:p>
            <a:pPr lvl="0"/>
            <a:r>
              <a:rPr lang="en-US" sz="1800" dirty="0">
                <a:latin typeface="Calibri" panose="020F0502020204030204" pitchFamily="34" charset="0"/>
                <a:ea typeface="Open Sans" panose="020B0606030504020204" pitchFamily="34" charset="0"/>
                <a:cs typeface="Calibri" panose="020F0502020204030204" pitchFamily="34" charset="0"/>
              </a:rPr>
              <a:t>4. Assist faculty through the pre- and post-award process.</a:t>
            </a:r>
          </a:p>
        </p:txBody>
      </p:sp>
    </p:spTree>
    <p:extLst>
      <p:ext uri="{BB962C8B-B14F-4D97-AF65-F5344CB8AC3E}">
        <p14:creationId xmlns:p14="http://schemas.microsoft.com/office/powerpoint/2010/main" val="382486062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a:extLst>
              <a:ext uri="{FF2B5EF4-FFF2-40B4-BE49-F238E27FC236}">
                <a16:creationId xmlns:a16="http://schemas.microsoft.com/office/drawing/2014/main" id="{DEA5CB47-7B0C-4518-83DC-EA4D05B87816}"/>
              </a:ext>
            </a:extLst>
          </p:cNvPr>
          <p:cNvSpPr txBox="1">
            <a:spLocks/>
          </p:cNvSpPr>
          <p:nvPr/>
        </p:nvSpPr>
        <p:spPr bwMode="auto">
          <a:xfrm>
            <a:off x="573089" y="787401"/>
            <a:ext cx="8189912" cy="1338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pPr>
            <a:r>
              <a:rPr lang="en-US" altLang="en-US" sz="5000" b="1" dirty="0">
                <a:solidFill>
                  <a:srgbClr val="FAFFF8"/>
                </a:solidFill>
                <a:latin typeface="Mark OT Bold" charset="0"/>
                <a:sym typeface="Mark OT Bold" charset="0"/>
              </a:rPr>
              <a:t>Fulbright Faculty Award </a:t>
            </a:r>
          </a:p>
          <a:p>
            <a:pPr eaLnBrk="1">
              <a:lnSpc>
                <a:spcPct val="80000"/>
              </a:lnSpc>
            </a:pPr>
            <a:r>
              <a:rPr lang="en-US" altLang="en-US" sz="5000" b="1" dirty="0">
                <a:solidFill>
                  <a:srgbClr val="FAFFF8"/>
                </a:solidFill>
                <a:latin typeface="Mark OT Bold" charset="0"/>
                <a:sym typeface="Mark OT Bold" charset="0"/>
              </a:rPr>
              <a:t>Opportunities</a:t>
            </a:r>
          </a:p>
        </p:txBody>
      </p:sp>
      <p:sp>
        <p:nvSpPr>
          <p:cNvPr id="11267" name="Text Box 2">
            <a:extLst>
              <a:ext uri="{FF2B5EF4-FFF2-40B4-BE49-F238E27FC236}">
                <a16:creationId xmlns:a16="http://schemas.microsoft.com/office/drawing/2014/main" id="{8E8A3C46-3BE0-4264-A636-EE09BA67A500}"/>
              </a:ext>
            </a:extLst>
          </p:cNvPr>
          <p:cNvSpPr txBox="1">
            <a:spLocks/>
          </p:cNvSpPr>
          <p:nvPr/>
        </p:nvSpPr>
        <p:spPr bwMode="auto">
          <a:xfrm>
            <a:off x="576263" y="2584450"/>
            <a:ext cx="4279120" cy="10895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pPr>
            <a:r>
              <a:rPr lang="en-US" altLang="en-US" dirty="0">
                <a:solidFill>
                  <a:srgbClr val="FAFFF8"/>
                </a:solidFill>
                <a:latin typeface="Mark OT Bold" charset="0"/>
                <a:sym typeface="Mark OT Bold" charset="0"/>
              </a:rPr>
              <a:t>Christopher Lukasik	</a:t>
            </a:r>
          </a:p>
          <a:p>
            <a:pPr eaLnBrk="1">
              <a:lnSpc>
                <a:spcPct val="90000"/>
              </a:lnSpc>
            </a:pPr>
            <a:r>
              <a:rPr lang="en-US" altLang="en-US" dirty="0">
                <a:solidFill>
                  <a:schemeClr val="bg1"/>
                </a:solidFill>
                <a:latin typeface="Mark OT Bold" charset="0"/>
                <a:sym typeface="Mark OT Bold" charset="0"/>
                <a:hlinkClick r:id="rId2">
                  <a:extLst>
                    <a:ext uri="{A12FA001-AC4F-418D-AE19-62706E023703}">
                      <ahyp:hlinkClr xmlns:ahyp="http://schemas.microsoft.com/office/drawing/2018/hyperlinkcolor" val="tx"/>
                    </a:ext>
                  </a:extLst>
                </a:hlinkClick>
              </a:rPr>
              <a:t>clukasik@purdue.edu</a:t>
            </a:r>
            <a:r>
              <a:rPr lang="en-US" altLang="en-US" dirty="0">
                <a:solidFill>
                  <a:srgbClr val="FAFFF8"/>
                </a:solidFill>
                <a:latin typeface="Mark OT Bold" charset="0"/>
                <a:sym typeface="Mark OT Bold" charset="0"/>
              </a:rPr>
              <a:t> </a:t>
            </a:r>
          </a:p>
          <a:p>
            <a:pPr eaLnBrk="1">
              <a:lnSpc>
                <a:spcPct val="90000"/>
              </a:lnSpc>
            </a:pPr>
            <a:r>
              <a:rPr lang="en-US" altLang="en-US" dirty="0">
                <a:solidFill>
                  <a:srgbClr val="FAFFF8"/>
                </a:solidFill>
                <a:latin typeface="Mark OT Bold" charset="0"/>
                <a:sym typeface="Mark OT Bold" charset="0"/>
              </a:rPr>
              <a:t>Provost Fellow for Fulbright Faculty Awards</a:t>
            </a:r>
          </a:p>
          <a:p>
            <a:pPr eaLnBrk="1">
              <a:lnSpc>
                <a:spcPct val="90000"/>
              </a:lnSpc>
            </a:pPr>
            <a:r>
              <a:rPr lang="en-US" altLang="en-US" dirty="0">
                <a:solidFill>
                  <a:srgbClr val="FAFFF8"/>
                </a:solidFill>
                <a:latin typeface="Mark OT Bold" charset="0"/>
                <a:sym typeface="Mark OT Bold" charset="0"/>
              </a:rPr>
              <a:t>Purdue University</a:t>
            </a:r>
          </a:p>
        </p:txBody>
      </p:sp>
    </p:spTree>
    <p:extLst>
      <p:ext uri="{BB962C8B-B14F-4D97-AF65-F5344CB8AC3E}">
        <p14:creationId xmlns:p14="http://schemas.microsoft.com/office/powerpoint/2010/main" val="204712304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3">
            <a:extLst>
              <a:ext uri="{FF2B5EF4-FFF2-40B4-BE49-F238E27FC236}">
                <a16:creationId xmlns:a16="http://schemas.microsoft.com/office/drawing/2014/main" id="{9C2AB3C1-6218-4B76-A201-FA45A3D240A0}"/>
              </a:ext>
            </a:extLst>
          </p:cNvPr>
          <p:cNvSpPr txBox="1">
            <a:spLocks noChangeArrowheads="1"/>
          </p:cNvSpPr>
          <p:nvPr/>
        </p:nvSpPr>
        <p:spPr bwMode="auto">
          <a:xfrm>
            <a:off x="533400" y="37172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Fulbright Specialist Application Essays</a:t>
            </a:r>
          </a:p>
        </p:txBody>
      </p:sp>
      <p:sp>
        <p:nvSpPr>
          <p:cNvPr id="6" name="Rectangle 5">
            <a:extLst>
              <a:ext uri="{FF2B5EF4-FFF2-40B4-BE49-F238E27FC236}">
                <a16:creationId xmlns:a16="http://schemas.microsoft.com/office/drawing/2014/main" id="{EDD92AB7-6EDA-4260-B6DE-140AEC806D55}"/>
              </a:ext>
            </a:extLst>
          </p:cNvPr>
          <p:cNvSpPr/>
          <p:nvPr/>
        </p:nvSpPr>
        <p:spPr bwMode="auto">
          <a:xfrm>
            <a:off x="-10160" y="990600"/>
            <a:ext cx="6944360" cy="15240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wrap="square" lIns="45720" rIns="45720" anchor="ctr">
            <a:spAutoFit/>
          </a:bodyPr>
          <a:lstStyle/>
          <a:p>
            <a:pPr eaLnBrk="1">
              <a:defRPr/>
            </a:pPr>
            <a:endParaRPr lang="en-US" dirty="0"/>
          </a:p>
        </p:txBody>
      </p:sp>
      <p:pic>
        <p:nvPicPr>
          <p:cNvPr id="4" name="Picture 3" descr="A close-up of a application essay&#10;&#10;Description automatically generated">
            <a:extLst>
              <a:ext uri="{FF2B5EF4-FFF2-40B4-BE49-F238E27FC236}">
                <a16:creationId xmlns:a16="http://schemas.microsoft.com/office/drawing/2014/main" id="{D2F30488-777F-86B4-5F56-5027BCB10729}"/>
              </a:ext>
            </a:extLst>
          </p:cNvPr>
          <p:cNvPicPr>
            <a:picLocks noChangeAspect="1"/>
          </p:cNvPicPr>
          <p:nvPr/>
        </p:nvPicPr>
        <p:blipFill rotWithShape="1">
          <a:blip r:embed="rId2">
            <a:extLst>
              <a:ext uri="{28A0092B-C50C-407E-A947-70E740481C1C}">
                <a14:useLocalDpi xmlns:a14="http://schemas.microsoft.com/office/drawing/2010/main" val="0"/>
              </a:ext>
            </a:extLst>
          </a:blip>
          <a:srcRect t="4289" r="3922" b="10501"/>
          <a:stretch/>
        </p:blipFill>
        <p:spPr>
          <a:xfrm>
            <a:off x="533400" y="1523999"/>
            <a:ext cx="7467600" cy="3810001"/>
          </a:xfrm>
          <a:prstGeom prst="rect">
            <a:avLst/>
          </a:prstGeom>
        </p:spPr>
      </p:pic>
    </p:spTree>
    <p:extLst>
      <p:ext uri="{BB962C8B-B14F-4D97-AF65-F5344CB8AC3E}">
        <p14:creationId xmlns:p14="http://schemas.microsoft.com/office/powerpoint/2010/main" val="120945699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3">
            <a:extLst>
              <a:ext uri="{FF2B5EF4-FFF2-40B4-BE49-F238E27FC236}">
                <a16:creationId xmlns:a16="http://schemas.microsoft.com/office/drawing/2014/main" id="{9C2AB3C1-6218-4B76-A201-FA45A3D240A0}"/>
              </a:ext>
            </a:extLst>
          </p:cNvPr>
          <p:cNvSpPr txBox="1">
            <a:spLocks noChangeArrowheads="1"/>
          </p:cNvSpPr>
          <p:nvPr/>
        </p:nvSpPr>
        <p:spPr bwMode="auto">
          <a:xfrm>
            <a:off x="533400" y="37172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Benefits of Fulbright Awards</a:t>
            </a:r>
          </a:p>
        </p:txBody>
      </p:sp>
      <p:sp>
        <p:nvSpPr>
          <p:cNvPr id="6" name="Rectangle 5">
            <a:extLst>
              <a:ext uri="{FF2B5EF4-FFF2-40B4-BE49-F238E27FC236}">
                <a16:creationId xmlns:a16="http://schemas.microsoft.com/office/drawing/2014/main" id="{EDD92AB7-6EDA-4260-B6DE-140AEC806D55}"/>
              </a:ext>
            </a:extLst>
          </p:cNvPr>
          <p:cNvSpPr/>
          <p:nvPr/>
        </p:nvSpPr>
        <p:spPr bwMode="auto">
          <a:xfrm>
            <a:off x="-10160" y="990600"/>
            <a:ext cx="6248400" cy="15240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spAutoFit/>
          </a:bodyPr>
          <a:lstStyle/>
          <a:p>
            <a:pPr eaLnBrk="1">
              <a:defRPr/>
            </a:pPr>
            <a:endParaRPr lang="en-US" dirty="0"/>
          </a:p>
        </p:txBody>
      </p:sp>
      <p:sp>
        <p:nvSpPr>
          <p:cNvPr id="5" name="TextBox 4">
            <a:extLst>
              <a:ext uri="{FF2B5EF4-FFF2-40B4-BE49-F238E27FC236}">
                <a16:creationId xmlns:a16="http://schemas.microsoft.com/office/drawing/2014/main" id="{E65788DB-C46D-044C-9947-D9BCB02C5C8A}"/>
              </a:ext>
            </a:extLst>
          </p:cNvPr>
          <p:cNvSpPr txBox="1"/>
          <p:nvPr/>
        </p:nvSpPr>
        <p:spPr>
          <a:xfrm>
            <a:off x="537052" y="1332515"/>
            <a:ext cx="8149748" cy="5539978"/>
          </a:xfrm>
          <a:prstGeom prst="rect">
            <a:avLst/>
          </a:prstGeom>
          <a:noFill/>
        </p:spPr>
        <p:txBody>
          <a:bodyPr wrap="square" rtlCol="0">
            <a:spAutoFit/>
          </a:bodyPr>
          <a:lstStyle/>
          <a:p>
            <a:r>
              <a:rPr lang="en-US" dirty="0">
                <a:solidFill>
                  <a:srgbClr val="1B5187"/>
                </a:solidFill>
                <a:ea typeface="Times" charset="0"/>
              </a:rPr>
              <a:t>• The Fulbright Scholar Award is the </a:t>
            </a:r>
            <a:r>
              <a:rPr lang="en-US" i="1" dirty="0">
                <a:solidFill>
                  <a:srgbClr val="1B5187"/>
                </a:solidFill>
                <a:ea typeface="Times" charset="0"/>
              </a:rPr>
              <a:t>only</a:t>
            </a:r>
            <a:r>
              <a:rPr lang="en-US" dirty="0">
                <a:solidFill>
                  <a:srgbClr val="1B5187"/>
                </a:solidFill>
                <a:ea typeface="Times" charset="0"/>
              </a:rPr>
              <a:t> award on the Provost’s list of 22 “highly prestigious awards” to which clinical and tenure-stream faculty from every unit on campus can apply. It is used by the NRC, AAU, and MUP/TARU for measuring university performance.</a:t>
            </a:r>
          </a:p>
          <a:p>
            <a:endParaRPr lang="en-US" dirty="0">
              <a:solidFill>
                <a:srgbClr val="1B5187"/>
              </a:solidFill>
              <a:ea typeface="Times" charset="0"/>
            </a:endParaRPr>
          </a:p>
          <a:p>
            <a:r>
              <a:rPr lang="en-US" b="1" dirty="0">
                <a:solidFill>
                  <a:srgbClr val="1B5187"/>
                </a:solidFill>
                <a:ea typeface="Times" charset="0"/>
              </a:rPr>
              <a:t>• Criteria for Promotion at Purdue University</a:t>
            </a:r>
          </a:p>
          <a:p>
            <a:r>
              <a:rPr lang="en-US" sz="1600" dirty="0">
                <a:solidFill>
                  <a:srgbClr val="1B5187"/>
                </a:solidFill>
                <a:ea typeface="Times" charset="0"/>
              </a:rPr>
              <a:t>II. </a:t>
            </a:r>
            <a:r>
              <a:rPr lang="en-US" sz="1600" b="1" dirty="0">
                <a:solidFill>
                  <a:srgbClr val="1B5187"/>
                </a:solidFill>
                <a:ea typeface="Times" charset="0"/>
              </a:rPr>
              <a:t>Discovery</a:t>
            </a:r>
            <a:endParaRPr lang="en-US" sz="1600" dirty="0">
              <a:solidFill>
                <a:srgbClr val="1B5187"/>
              </a:solidFill>
              <a:ea typeface="Times" charset="0"/>
            </a:endParaRPr>
          </a:p>
          <a:p>
            <a:r>
              <a:rPr lang="en-US" sz="1600" dirty="0">
                <a:solidFill>
                  <a:srgbClr val="1B5187"/>
                </a:solidFill>
                <a:ea typeface="Times" charset="0"/>
              </a:rPr>
              <a:t>A. “…. evidence of </a:t>
            </a:r>
            <a:r>
              <a:rPr lang="en-US" sz="1600" dirty="0">
                <a:solidFill>
                  <a:srgbClr val="1B5187"/>
                </a:solidFill>
                <a:highlight>
                  <a:srgbClr val="FFFF00"/>
                </a:highlight>
                <a:ea typeface="Times" charset="0"/>
              </a:rPr>
              <a:t>national/international visibility </a:t>
            </a:r>
            <a:r>
              <a:rPr lang="en-US" sz="1600" dirty="0">
                <a:solidFill>
                  <a:srgbClr val="1B5187"/>
                </a:solidFill>
                <a:ea typeface="Times" charset="0"/>
              </a:rPr>
              <a:t>… The candidate must offer a substantial record of published original research or its equivalent …. national and/or international reputation.”</a:t>
            </a:r>
          </a:p>
          <a:p>
            <a:endParaRPr lang="en-US" sz="1600" dirty="0">
              <a:solidFill>
                <a:srgbClr val="1B5187"/>
              </a:solidFill>
              <a:ea typeface="Times" charset="0"/>
            </a:endParaRPr>
          </a:p>
          <a:p>
            <a:r>
              <a:rPr lang="en-US" sz="1600" dirty="0">
                <a:solidFill>
                  <a:srgbClr val="1B5187"/>
                </a:solidFill>
                <a:ea typeface="Times" charset="0"/>
              </a:rPr>
              <a:t>III. </a:t>
            </a:r>
            <a:r>
              <a:rPr lang="en-US" sz="1600" b="1" dirty="0">
                <a:solidFill>
                  <a:srgbClr val="1B5187"/>
                </a:solidFill>
                <a:ea typeface="Times" charset="0"/>
              </a:rPr>
              <a:t>Teaching and Learning</a:t>
            </a:r>
          </a:p>
          <a:p>
            <a:r>
              <a:rPr lang="en-US" sz="1600" dirty="0">
                <a:solidFill>
                  <a:srgbClr val="1B5187"/>
                </a:solidFill>
                <a:ea typeface="Times" charset="0"/>
              </a:rPr>
              <a:t>A. “a record of scholarly teaching and student success-related publications and evidence of </a:t>
            </a:r>
            <a:r>
              <a:rPr lang="en-US" sz="1600" dirty="0">
                <a:solidFill>
                  <a:srgbClr val="1B5187"/>
                </a:solidFill>
                <a:highlight>
                  <a:srgbClr val="FFFF00"/>
                </a:highlight>
                <a:ea typeface="Times" charset="0"/>
              </a:rPr>
              <a:t>national/international visibility</a:t>
            </a:r>
            <a:r>
              <a:rPr lang="en-US" sz="1600" dirty="0">
                <a:solidFill>
                  <a:srgbClr val="1B5187"/>
                </a:solidFill>
                <a:ea typeface="Times" charset="0"/>
              </a:rPr>
              <a:t>”</a:t>
            </a:r>
          </a:p>
          <a:p>
            <a:endParaRPr lang="en-US" sz="1600" dirty="0">
              <a:solidFill>
                <a:srgbClr val="1B5187"/>
              </a:solidFill>
              <a:ea typeface="Times" charset="0"/>
            </a:endParaRPr>
          </a:p>
          <a:p>
            <a:r>
              <a:rPr lang="en-US" sz="1600" dirty="0">
                <a:solidFill>
                  <a:srgbClr val="1B5187"/>
                </a:solidFill>
                <a:ea typeface="Times" charset="0"/>
              </a:rPr>
              <a:t>IV. </a:t>
            </a:r>
            <a:r>
              <a:rPr lang="en-US" sz="1600" b="1" dirty="0">
                <a:solidFill>
                  <a:srgbClr val="1B5187"/>
                </a:solidFill>
                <a:ea typeface="Times" charset="0"/>
              </a:rPr>
              <a:t>Engagement</a:t>
            </a:r>
          </a:p>
          <a:p>
            <a:r>
              <a:rPr lang="en-US" sz="1600" dirty="0">
                <a:solidFill>
                  <a:srgbClr val="1B5187"/>
                </a:solidFill>
                <a:ea typeface="Times" charset="0"/>
              </a:rPr>
              <a:t>C. “Faculty seeking promotion for engagement activities should provide a record of scholarly engagement-related publications and evidence of </a:t>
            </a:r>
            <a:r>
              <a:rPr lang="en-US" sz="1600" dirty="0">
                <a:solidFill>
                  <a:srgbClr val="1B5187"/>
                </a:solidFill>
                <a:highlight>
                  <a:srgbClr val="FFFF00"/>
                </a:highlight>
                <a:ea typeface="Times" charset="0"/>
              </a:rPr>
              <a:t>national/international visibility</a:t>
            </a:r>
            <a:r>
              <a:rPr lang="en-US" sz="1600" dirty="0">
                <a:solidFill>
                  <a:srgbClr val="1B5187"/>
                </a:solidFill>
                <a:ea typeface="Times" charset="0"/>
              </a:rPr>
              <a:t>.”</a:t>
            </a:r>
          </a:p>
          <a:p>
            <a:endParaRPr lang="en-US" dirty="0">
              <a:solidFill>
                <a:srgbClr val="1B5187"/>
              </a:solidFill>
              <a:ea typeface="Times" charset="0"/>
            </a:endParaRPr>
          </a:p>
          <a:p>
            <a:endParaRPr lang="en-US" dirty="0">
              <a:solidFill>
                <a:srgbClr val="1B5187"/>
              </a:solidFill>
              <a:ea typeface="Times" charset="0"/>
            </a:endParaRPr>
          </a:p>
          <a:p>
            <a:endParaRPr lang="en-US" dirty="0"/>
          </a:p>
        </p:txBody>
      </p:sp>
      <p:sp>
        <p:nvSpPr>
          <p:cNvPr id="10" name="TextBox 9">
            <a:extLst>
              <a:ext uri="{FF2B5EF4-FFF2-40B4-BE49-F238E27FC236}">
                <a16:creationId xmlns:a16="http://schemas.microsoft.com/office/drawing/2014/main" id="{18F1E5E9-2E34-DC4F-8B26-F0BE69576078}"/>
              </a:ext>
            </a:extLst>
          </p:cNvPr>
          <p:cNvSpPr txBox="1"/>
          <p:nvPr/>
        </p:nvSpPr>
        <p:spPr>
          <a:xfrm>
            <a:off x="1303865" y="5943600"/>
            <a:ext cx="3620350" cy="276999"/>
          </a:xfrm>
          <a:prstGeom prst="rect">
            <a:avLst/>
          </a:prstGeom>
          <a:noFill/>
        </p:spPr>
        <p:txBody>
          <a:bodyPr wrap="none" rtlCol="0">
            <a:spAutoFit/>
          </a:bodyPr>
          <a:lstStyle/>
          <a:p>
            <a:r>
              <a:rPr lang="en-US" sz="1200" dirty="0">
                <a:solidFill>
                  <a:srgbClr val="1B5187"/>
                </a:solidFill>
                <a:ea typeface="Times" charset="0"/>
              </a:rPr>
              <a:t>Source: Purdue University, Criteria for Promotion, 2019</a:t>
            </a:r>
            <a:endParaRPr lang="en-US" sz="1200" dirty="0"/>
          </a:p>
        </p:txBody>
      </p:sp>
    </p:spTree>
    <p:extLst>
      <p:ext uri="{BB962C8B-B14F-4D97-AF65-F5344CB8AC3E}">
        <p14:creationId xmlns:p14="http://schemas.microsoft.com/office/powerpoint/2010/main" val="425655668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a:extLst>
              <a:ext uri="{FF2B5EF4-FFF2-40B4-BE49-F238E27FC236}">
                <a16:creationId xmlns:a16="http://schemas.microsoft.com/office/drawing/2014/main" id="{DEA5CB47-7B0C-4518-83DC-EA4D05B87816}"/>
              </a:ext>
            </a:extLst>
          </p:cNvPr>
          <p:cNvSpPr txBox="1">
            <a:spLocks/>
          </p:cNvSpPr>
          <p:nvPr/>
        </p:nvSpPr>
        <p:spPr bwMode="auto">
          <a:xfrm>
            <a:off x="477044" y="1676400"/>
            <a:ext cx="8189912" cy="25699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80000"/>
              </a:lnSpc>
              <a:spcBef>
                <a:spcPct val="0"/>
              </a:spcBef>
              <a:spcAft>
                <a:spcPct val="0"/>
              </a:spcAft>
              <a:buClrTx/>
              <a:buSzTx/>
              <a:buFontTx/>
              <a:buNone/>
              <a:tabLst/>
              <a:defRPr/>
            </a:pPr>
            <a:r>
              <a:rPr kumimoji="0" lang="en-US" altLang="en-US" sz="5000" b="1" i="0" u="none" strike="noStrike" kern="1200" cap="none" spc="0" normalizeH="0" baseline="0" noProof="0" dirty="0">
                <a:ln>
                  <a:noFill/>
                </a:ln>
                <a:solidFill>
                  <a:srgbClr val="FAFFF8"/>
                </a:solidFill>
                <a:effectLst/>
                <a:uLnTx/>
                <a:uFillTx/>
                <a:latin typeface="Mark OT Bold" charset="0"/>
                <a:ea typeface="+mn-ea"/>
                <a:cs typeface="Calibri" panose="020F0502020204030204" pitchFamily="34" charset="0"/>
                <a:sym typeface="Mark OT Bold" charset="0"/>
              </a:rPr>
              <a:t>Fulbright Scholar Program </a:t>
            </a:r>
          </a:p>
          <a:p>
            <a:pPr marL="0" marR="0" lvl="0" indent="0" algn="l" defTabSz="914400" rtl="0" eaLnBrk="1" fontAlgn="base" latinLnBrk="0" hangingPunct="0">
              <a:lnSpc>
                <a:spcPct val="80000"/>
              </a:lnSpc>
              <a:spcBef>
                <a:spcPct val="0"/>
              </a:spcBef>
              <a:spcAft>
                <a:spcPct val="0"/>
              </a:spcAft>
              <a:buClrTx/>
              <a:buSzTx/>
              <a:buFontTx/>
              <a:buNone/>
              <a:tabLst/>
              <a:defRPr/>
            </a:pPr>
            <a:endParaRPr kumimoji="0" lang="en-US" altLang="en-US" sz="5000" b="1" i="0" u="none" strike="noStrike" kern="1200" cap="none" spc="0" normalizeH="0" baseline="0" noProof="0" dirty="0">
              <a:ln>
                <a:noFill/>
              </a:ln>
              <a:solidFill>
                <a:srgbClr val="FAFFF8"/>
              </a:solidFill>
              <a:effectLst/>
              <a:uLnTx/>
              <a:uFillTx/>
              <a:latin typeface="Mark OT Bold" charset="0"/>
              <a:ea typeface="+mn-ea"/>
              <a:cs typeface="Calibri" panose="020F0502020204030204" pitchFamily="34" charset="0"/>
              <a:sym typeface="Mark OT Bold" charset="0"/>
            </a:endParaRPr>
          </a:p>
          <a:p>
            <a:pPr marL="0" marR="0" lvl="0" indent="0" algn="l" defTabSz="914400" rtl="0" eaLnBrk="1" fontAlgn="base" latinLnBrk="0" hangingPunct="0">
              <a:lnSpc>
                <a:spcPct val="80000"/>
              </a:lnSpc>
              <a:spcBef>
                <a:spcPct val="0"/>
              </a:spcBef>
              <a:spcAft>
                <a:spcPct val="0"/>
              </a:spcAft>
              <a:buClrTx/>
              <a:buSzTx/>
              <a:buFontTx/>
              <a:buNone/>
              <a:tabLst/>
              <a:defRPr/>
            </a:pPr>
            <a:r>
              <a:rPr kumimoji="0" lang="en-US" altLang="en-US" sz="5000" b="1" i="0" u="none" strike="noStrike" kern="1200" cap="none" spc="0" normalizeH="0" baseline="0" noProof="0" dirty="0">
                <a:ln>
                  <a:noFill/>
                </a:ln>
                <a:solidFill>
                  <a:srgbClr val="FAFFF8"/>
                </a:solidFill>
                <a:effectLst/>
                <a:uLnTx/>
                <a:uFillTx/>
                <a:latin typeface="Mark OT Bold" charset="0"/>
                <a:ea typeface="+mn-ea"/>
                <a:cs typeface="Calibri" panose="020F0502020204030204" pitchFamily="34" charset="0"/>
                <a:sym typeface="Mark OT Bold" charset="0"/>
              </a:rPr>
              <a:t>Fulbright Specialist Program</a:t>
            </a:r>
          </a:p>
          <a:p>
            <a:pPr marL="0" marR="0" lvl="0" indent="0" algn="l" defTabSz="914400" rtl="0" eaLnBrk="1" fontAlgn="base" latinLnBrk="0" hangingPunct="0">
              <a:lnSpc>
                <a:spcPct val="80000"/>
              </a:lnSpc>
              <a:spcBef>
                <a:spcPct val="0"/>
              </a:spcBef>
              <a:spcAft>
                <a:spcPct val="0"/>
              </a:spcAft>
              <a:buClrTx/>
              <a:buSzTx/>
              <a:buFontTx/>
              <a:buNone/>
              <a:tabLst/>
              <a:defRPr/>
            </a:pPr>
            <a:endParaRPr kumimoji="0" lang="en-US" altLang="en-US" sz="5000" b="1" i="0" u="none" strike="noStrike" kern="1200" cap="none" spc="0" normalizeH="0" baseline="0" noProof="0" dirty="0">
              <a:ln>
                <a:noFill/>
              </a:ln>
              <a:solidFill>
                <a:srgbClr val="FAFFF8"/>
              </a:solidFill>
              <a:effectLst/>
              <a:uLnTx/>
              <a:uFillTx/>
              <a:latin typeface="Mark OT Bold" charset="0"/>
              <a:ea typeface="+mn-ea"/>
              <a:cs typeface="Calibri" panose="020F0502020204030204" pitchFamily="34" charset="0"/>
              <a:sym typeface="Mark OT Bold" charset="0"/>
            </a:endParaRPr>
          </a:p>
        </p:txBody>
      </p:sp>
    </p:spTree>
    <p:extLst>
      <p:ext uri="{BB962C8B-B14F-4D97-AF65-F5344CB8AC3E}">
        <p14:creationId xmlns:p14="http://schemas.microsoft.com/office/powerpoint/2010/main" val="14285710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3">
            <a:extLst>
              <a:ext uri="{FF2B5EF4-FFF2-40B4-BE49-F238E27FC236}">
                <a16:creationId xmlns:a16="http://schemas.microsoft.com/office/drawing/2014/main" id="{9C2AB3C1-6218-4B76-A201-FA45A3D240A0}"/>
              </a:ext>
            </a:extLst>
          </p:cNvPr>
          <p:cNvSpPr txBox="1">
            <a:spLocks noChangeArrowheads="1"/>
          </p:cNvSpPr>
          <p:nvPr/>
        </p:nvSpPr>
        <p:spPr bwMode="auto">
          <a:xfrm>
            <a:off x="533400" y="37172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Purdue-WL Policy on Fulbright Scholar Awards</a:t>
            </a:r>
          </a:p>
        </p:txBody>
      </p:sp>
      <p:sp>
        <p:nvSpPr>
          <p:cNvPr id="6" name="Rectangle 5">
            <a:extLst>
              <a:ext uri="{FF2B5EF4-FFF2-40B4-BE49-F238E27FC236}">
                <a16:creationId xmlns:a16="http://schemas.microsoft.com/office/drawing/2014/main" id="{EDD92AB7-6EDA-4260-B6DE-140AEC806D55}"/>
              </a:ext>
            </a:extLst>
          </p:cNvPr>
          <p:cNvSpPr/>
          <p:nvPr/>
        </p:nvSpPr>
        <p:spPr bwMode="auto">
          <a:xfrm>
            <a:off x="-10160" y="990600"/>
            <a:ext cx="7706360" cy="15240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wrap="square" lIns="45720" rIns="45720" anchor="ctr">
            <a:spAutoFit/>
          </a:bodyPr>
          <a:lstStyle/>
          <a:p>
            <a:pPr eaLnBrk="1">
              <a:defRPr/>
            </a:pPr>
            <a:endParaRPr lang="en-US" dirty="0"/>
          </a:p>
        </p:txBody>
      </p:sp>
      <p:sp>
        <p:nvSpPr>
          <p:cNvPr id="9" name="Text Placeholder 1">
            <a:extLst>
              <a:ext uri="{FF2B5EF4-FFF2-40B4-BE49-F238E27FC236}">
                <a16:creationId xmlns:a16="http://schemas.microsoft.com/office/drawing/2014/main" id="{788441EE-CF75-B44C-8F29-59875EA933FD}"/>
              </a:ext>
            </a:extLst>
          </p:cNvPr>
          <p:cNvSpPr txBox="1">
            <a:spLocks/>
          </p:cNvSpPr>
          <p:nvPr/>
        </p:nvSpPr>
        <p:spPr>
          <a:xfrm>
            <a:off x="4354830" y="1177290"/>
            <a:ext cx="3341370" cy="808374"/>
          </a:xfrm>
          <a:prstGeom prst="rect">
            <a:avLst/>
          </a:prstGeom>
          <a:ln w="12700">
            <a:solidFill>
              <a:srgbClr val="FF0000"/>
            </a:solidFill>
          </a:ln>
        </p:spPr>
        <p:txBody>
          <a:bodyPr/>
          <a:lstStyle>
            <a:lvl1pPr marL="0" indent="0" algn="l" defTabSz="457200" rtl="0" eaLnBrk="0" fontAlgn="base" hangingPunct="0">
              <a:spcBef>
                <a:spcPct val="20000"/>
              </a:spcBef>
              <a:spcAft>
                <a:spcPct val="0"/>
              </a:spcAft>
              <a:buFont typeface="Arial" charset="0"/>
              <a:buNone/>
              <a:defRPr sz="2100" kern="1200" baseline="0">
                <a:solidFill>
                  <a:srgbClr val="1B5187"/>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400" dirty="0">
                <a:latin typeface="Calibri" panose="020F0502020204030204" pitchFamily="34" charset="0"/>
                <a:cs typeface="Calibri" panose="020F0502020204030204" pitchFamily="34" charset="0"/>
              </a:rPr>
              <a:t>Purdue-WL’s policy can be found here: </a:t>
            </a:r>
            <a:r>
              <a:rPr lang="en-US" sz="1400" dirty="0">
                <a:latin typeface="Calibri" panose="020F0502020204030204" pitchFamily="34" charset="0"/>
                <a:cs typeface="Calibri" panose="020F0502020204030204" pitchFamily="34" charset="0"/>
                <a:hlinkClick r:id="rId2"/>
              </a:rPr>
              <a:t>https://www.purdue.edu/provost/policies/fulbright.html</a:t>
            </a:r>
            <a:r>
              <a:rPr lang="en-US" sz="1400" dirty="0">
                <a:latin typeface="Calibri" panose="020F0502020204030204" pitchFamily="34" charset="0"/>
                <a:cs typeface="Calibri" panose="020F0502020204030204" pitchFamily="34" charset="0"/>
              </a:rPr>
              <a:t> </a:t>
            </a:r>
            <a:endParaRPr kumimoji="0" lang="en-US" sz="14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6B8E1AB-9F88-FF47-80E9-14F9B336B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164980"/>
            <a:ext cx="3733800" cy="4895565"/>
          </a:xfrm>
          <a:prstGeom prst="rect">
            <a:avLst/>
          </a:prstGeom>
        </p:spPr>
      </p:pic>
      <p:pic>
        <p:nvPicPr>
          <p:cNvPr id="5" name="Picture 4">
            <a:extLst>
              <a:ext uri="{FF2B5EF4-FFF2-40B4-BE49-F238E27FC236}">
                <a16:creationId xmlns:a16="http://schemas.microsoft.com/office/drawing/2014/main" id="{CA93FDDE-86B7-3C4A-95B0-8648F39C5F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2160044"/>
            <a:ext cx="4876800" cy="39195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24172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3">
            <a:extLst>
              <a:ext uri="{FF2B5EF4-FFF2-40B4-BE49-F238E27FC236}">
                <a16:creationId xmlns:a16="http://schemas.microsoft.com/office/drawing/2014/main" id="{9C2AB3C1-6218-4B76-A201-FA45A3D240A0}"/>
              </a:ext>
            </a:extLst>
          </p:cNvPr>
          <p:cNvSpPr txBox="1">
            <a:spLocks noChangeArrowheads="1"/>
          </p:cNvSpPr>
          <p:nvPr/>
        </p:nvSpPr>
        <p:spPr bwMode="auto">
          <a:xfrm>
            <a:off x="533400" y="37172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altLang="en-US" sz="3200" b="1" i="0" u="none" strike="noStrike" kern="1200" cap="none" spc="0" normalizeH="0" baseline="0" noProof="0" dirty="0">
                <a:ln>
                  <a:noFill/>
                </a:ln>
                <a:solidFill>
                  <a:srgbClr val="003DA5"/>
                </a:solidFill>
                <a:effectLst/>
                <a:uLnTx/>
                <a:uFillTx/>
                <a:latin typeface="Mark OT Bold" charset="0"/>
                <a:ea typeface="+mn-ea"/>
                <a:cs typeface="Calibri" panose="020F0502020204030204" pitchFamily="34" charset="0"/>
                <a:sym typeface="Calibri" panose="020F0502020204030204" pitchFamily="34" charset="0"/>
              </a:rPr>
              <a:t>Fulbright Scholar Award Program</a:t>
            </a:r>
          </a:p>
        </p:txBody>
      </p:sp>
      <p:sp>
        <p:nvSpPr>
          <p:cNvPr id="6" name="Rectangle 5">
            <a:extLst>
              <a:ext uri="{FF2B5EF4-FFF2-40B4-BE49-F238E27FC236}">
                <a16:creationId xmlns:a16="http://schemas.microsoft.com/office/drawing/2014/main" id="{EDD92AB7-6EDA-4260-B6DE-140AEC806D55}"/>
              </a:ext>
            </a:extLst>
          </p:cNvPr>
          <p:cNvSpPr/>
          <p:nvPr/>
        </p:nvSpPr>
        <p:spPr bwMode="auto">
          <a:xfrm>
            <a:off x="-10160" y="990600"/>
            <a:ext cx="6248400" cy="15240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spAutoFit/>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9" name="Text Placeholder 1">
            <a:extLst>
              <a:ext uri="{FF2B5EF4-FFF2-40B4-BE49-F238E27FC236}">
                <a16:creationId xmlns:a16="http://schemas.microsoft.com/office/drawing/2014/main" id="{788441EE-CF75-B44C-8F29-59875EA933FD}"/>
              </a:ext>
            </a:extLst>
          </p:cNvPr>
          <p:cNvSpPr txBox="1">
            <a:spLocks/>
          </p:cNvSpPr>
          <p:nvPr/>
        </p:nvSpPr>
        <p:spPr>
          <a:xfrm>
            <a:off x="533400" y="1219200"/>
            <a:ext cx="8153400" cy="4868740"/>
          </a:xfrm>
          <a:prstGeom prst="rect">
            <a:avLst/>
          </a:prstGeom>
        </p:spPr>
        <p:txBody>
          <a:bodyPr/>
          <a:lstStyle>
            <a:lvl1pPr marL="0" indent="0" algn="l" defTabSz="457200" rtl="0" eaLnBrk="0" fontAlgn="base" hangingPunct="0">
              <a:spcBef>
                <a:spcPct val="20000"/>
              </a:spcBef>
              <a:spcAft>
                <a:spcPct val="0"/>
              </a:spcAft>
              <a:buFont typeface="Arial" charset="0"/>
              <a:buNone/>
              <a:defRPr sz="2100" kern="1200" baseline="0">
                <a:solidFill>
                  <a:srgbClr val="1B5187"/>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1"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sym typeface="Calibri" panose="020F0502020204030204" pitchFamily="34" charset="0"/>
              </a:rPr>
              <a:t>1. Fulbright Scholar Award Program AY 2025-26</a:t>
            </a: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sym typeface="Calibri" panose="020F050202020403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sym typeface="Calibri" panose="020F0502020204030204" pitchFamily="34" charset="0"/>
              </a:rPr>
              <a:t>•  More than </a:t>
            </a:r>
            <a:r>
              <a:rPr kumimoji="0" lang="en-US" sz="1800" b="1"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Times" charset="0"/>
                <a:cs typeface="Calibri" panose="020F0502020204030204" pitchFamily="34" charset="0"/>
                <a:sym typeface="Calibri" panose="020F0502020204030204" pitchFamily="34" charset="0"/>
              </a:rPr>
              <a:t>400</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sym typeface="Calibri" panose="020F0502020204030204" pitchFamily="34" charset="0"/>
              </a:rPr>
              <a:t>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mn-ea"/>
                <a:cs typeface="Calibri" panose="020F0502020204030204" pitchFamily="34" charset="0"/>
                <a:sym typeface="Calibri" panose="020F0502020204030204" pitchFamily="34" charset="0"/>
              </a:rPr>
              <a:t>research, teaching, research/teaching awards</a:t>
            </a:r>
            <a:r>
              <a:rPr kumimoji="0" lang="en-US" sz="1800" b="1"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sym typeface="Calibri" panose="020F0502020204030204" pitchFamily="34" charset="0"/>
              </a:rPr>
              <a:t>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mn-ea"/>
                <a:cs typeface="Calibri" panose="020F0502020204030204" pitchFamily="34" charset="0"/>
                <a:sym typeface="Calibri" panose="020F0502020204030204" pitchFamily="34" charset="0"/>
              </a:rPr>
              <a:t>in over </a:t>
            </a:r>
            <a:r>
              <a:rPr lang="en-US" sz="1800" dirty="0">
                <a:latin typeface="Calibri" panose="020F0502020204030204" pitchFamily="34" charset="0"/>
                <a:cs typeface="Calibri" panose="020F0502020204030204" pitchFamily="34" charset="0"/>
              </a:rPr>
              <a:t>100</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mn-ea"/>
                <a:cs typeface="Calibri" panose="020F0502020204030204" pitchFamily="34" charset="0"/>
                <a:sym typeface="Calibri" panose="020F0502020204030204" pitchFamily="34" charset="0"/>
              </a:rPr>
              <a:t> countries; including over 170 All Discipline awards. See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mn-ea"/>
                <a:cs typeface="Calibri" panose="020F0502020204030204" pitchFamily="34" charset="0"/>
                <a:sym typeface="Calibri" panose="020F0502020204030204" pitchFamily="34" charset="0"/>
                <a:hlinkClick r:id="rId2"/>
              </a:rPr>
              <a:t>https://awards.cies.org</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mn-ea"/>
                <a:cs typeface="Calibri" panose="020F0502020204030204" pitchFamily="34" charset="0"/>
                <a:sym typeface="Calibri" panose="020F0502020204030204" pitchFamily="34" charset="0"/>
              </a:rPr>
              <a:t> </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mn-ea"/>
                <a:cs typeface="Calibri" panose="020F0502020204030204" pitchFamily="34" charset="0"/>
                <a:sym typeface="Calibri" panose="020F0502020204030204" pitchFamily="34" charset="0"/>
              </a:rPr>
              <a:t>• The Fulbright Scholar Award is the only award on the Provost’s list of prestigious awards to which clinical and tenure-stream faculty from every unit on campus can apply. Administrators and faculty with industry backgrounds are also eligible. </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en-US" sz="1800" dirty="0">
                <a:latin typeface="Calibri" panose="020F0502020204030204" pitchFamily="34" charset="0"/>
                <a:cs typeface="Calibri" panose="020F0502020204030204" pitchFamily="34" charset="0"/>
              </a:rPr>
              <a:t>•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mn-ea"/>
                <a:cs typeface="Calibri" panose="020F0502020204030204" pitchFamily="34" charset="0"/>
                <a:sym typeface="Calibri" panose="020F0502020204030204" pitchFamily="34" charset="0"/>
              </a:rPr>
              <a:t>Full catalogue of awards announced around </a:t>
            </a:r>
            <a:r>
              <a:rPr kumimoji="0" lang="en-US" sz="1800" b="1"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Times" charset="0"/>
                <a:cs typeface="Calibri" panose="020F0502020204030204" pitchFamily="34" charset="0"/>
                <a:sym typeface="Calibri" panose="020F0502020204030204" pitchFamily="34" charset="0"/>
              </a:rPr>
              <a:t>Feb. 2024 </a:t>
            </a:r>
            <a:r>
              <a:rPr kumimoji="0" lang="en-US" sz="1800" b="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Times" charset="0"/>
                <a:cs typeface="Calibri" panose="020F0502020204030204" pitchFamily="34" charset="0"/>
                <a:sym typeface="Calibri" panose="020F0502020204030204" pitchFamily="34" charset="0"/>
              </a:rPr>
              <a:t>with an online application deadline of </a:t>
            </a:r>
            <a:r>
              <a:rPr kumimoji="0" lang="en-US" sz="1800" b="1"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Times" charset="0"/>
                <a:cs typeface="Calibri" panose="020F0502020204030204" pitchFamily="34" charset="0"/>
                <a:sym typeface="Calibri" panose="020F0502020204030204" pitchFamily="34" charset="0"/>
              </a:rPr>
              <a:t>Sep. 16, 2024</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1"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sym typeface="Calibri" panose="020F0502020204030204" pitchFamily="34" charset="0"/>
              </a:rPr>
              <a:t>•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sym typeface="Calibri" panose="020F0502020204030204" pitchFamily="34" charset="0"/>
              </a:rPr>
              <a:t>Awards range from </a:t>
            </a:r>
            <a:r>
              <a:rPr kumimoji="0" lang="en-US" sz="1800" b="1"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sym typeface="Calibri" panose="020F0502020204030204" pitchFamily="34" charset="0"/>
              </a:rPr>
              <a:t>2 to 12 months</a:t>
            </a:r>
            <a:endPar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Times" charset="0"/>
              <a:cs typeface="Calibri" panose="020F0502020204030204" pitchFamily="34" charset="0"/>
              <a:sym typeface="Calibri" panose="020F050202020403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mn-ea"/>
                <a:cs typeface="Calibri" panose="020F0502020204030204" pitchFamily="34" charset="0"/>
                <a:sym typeface="Calibri" panose="020F0502020204030204" pitchFamily="34" charset="0"/>
              </a:rPr>
              <a:t>• To be eligible, faculty must be a US citizen</a:t>
            </a:r>
          </a:p>
          <a:p>
            <a:pPr>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mn-ea"/>
                <a:cs typeface="Calibri" panose="020F0502020204030204" pitchFamily="34" charset="0"/>
                <a:sym typeface="Calibri" panose="020F0502020204030204" pitchFamily="34" charset="0"/>
              </a:rPr>
              <a:t>• All ranks of faculty are eligible to apply, but only tenure-line and clinical faculty are eligible for salary top-offs at Purdue.</a:t>
            </a:r>
          </a:p>
          <a:p>
            <a:pPr>
              <a:defRPr/>
            </a:pPr>
            <a:r>
              <a:rPr lang="en-US" sz="1800" b="1" dirty="0">
                <a:latin typeface="Calibri" panose="020F0502020204030204" pitchFamily="34" charset="0"/>
                <a:ea typeface="Calibri" panose="020F0502020204030204" pitchFamily="34" charset="0"/>
                <a:cs typeface="Times New Roman" panose="02020603050405020304" pitchFamily="18" charset="0"/>
              </a:rPr>
              <a:t>• Recent Awardee</a:t>
            </a:r>
            <a:r>
              <a:rPr lang="en-US" sz="1800" dirty="0">
                <a:latin typeface="Calibri" panose="020F0502020204030204" pitchFamily="34" charset="0"/>
                <a:ea typeface="Calibri" panose="020F0502020204030204" pitchFamily="34" charset="0"/>
                <a:cs typeface="Times New Roman" panose="02020603050405020304" pitchFamily="18" charset="0"/>
              </a:rPr>
              <a:t>: Paul </a:t>
            </a:r>
            <a:r>
              <a:rPr lang="en-US" sz="1800" dirty="0" err="1">
                <a:latin typeface="Calibri" panose="020F0502020204030204" pitchFamily="34" charset="0"/>
                <a:ea typeface="Calibri" panose="020F0502020204030204" pitchFamily="34" charset="0"/>
                <a:cs typeface="Times New Roman" panose="02020603050405020304" pitchFamily="18" charset="0"/>
              </a:rPr>
              <a:t>Asunda</a:t>
            </a:r>
            <a:r>
              <a:rPr lang="en-US" sz="1800" dirty="0">
                <a:latin typeface="Calibri" panose="020F0502020204030204" pitchFamily="34" charset="0"/>
                <a:ea typeface="Calibri" panose="020F0502020204030204" pitchFamily="34" charset="0"/>
                <a:cs typeface="Times New Roman" panose="02020603050405020304" pitchFamily="18" charset="0"/>
              </a:rPr>
              <a:t>, Associate Professor of Technology Leadership and Innovation, Teaching/Research Award to Masinde </a:t>
            </a:r>
            <a:r>
              <a:rPr lang="en-US" sz="1800" dirty="0" err="1">
                <a:latin typeface="Calibri" panose="020F0502020204030204" pitchFamily="34" charset="0"/>
                <a:ea typeface="Calibri" panose="020F0502020204030204" pitchFamily="34" charset="0"/>
                <a:cs typeface="Times New Roman" panose="02020603050405020304" pitchFamily="18" charset="0"/>
              </a:rPr>
              <a:t>Muliro</a:t>
            </a:r>
            <a:r>
              <a:rPr lang="en-US" sz="1800" dirty="0">
                <a:latin typeface="Calibri" panose="020F0502020204030204" pitchFamily="34" charset="0"/>
                <a:ea typeface="Calibri" panose="020F0502020204030204" pitchFamily="34" charset="0"/>
                <a:cs typeface="Times New Roman" panose="02020603050405020304" pitchFamily="18" charset="0"/>
              </a:rPr>
              <a:t> University of Science and Technology [MMUST], Kenya for “Building Identities and Persistence in STEM Learning Through Engineering Design Practices ” (2023-24).</a:t>
            </a: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61541046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3">
            <a:extLst>
              <a:ext uri="{FF2B5EF4-FFF2-40B4-BE49-F238E27FC236}">
                <a16:creationId xmlns:a16="http://schemas.microsoft.com/office/drawing/2014/main" id="{9C2AB3C1-6218-4B76-A201-FA45A3D240A0}"/>
              </a:ext>
            </a:extLst>
          </p:cNvPr>
          <p:cNvSpPr txBox="1">
            <a:spLocks noChangeArrowheads="1"/>
          </p:cNvSpPr>
          <p:nvPr/>
        </p:nvSpPr>
        <p:spPr bwMode="auto">
          <a:xfrm>
            <a:off x="533400" y="37172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2800" b="1" dirty="0">
                <a:solidFill>
                  <a:srgbClr val="003DA5"/>
                </a:solidFill>
                <a:latin typeface="Mark OT Bold" charset="0"/>
              </a:rPr>
              <a:t>Sample Fulbright Scholar Awards: Engineering</a:t>
            </a:r>
          </a:p>
        </p:txBody>
      </p:sp>
      <p:sp>
        <p:nvSpPr>
          <p:cNvPr id="6" name="Rectangle 5">
            <a:extLst>
              <a:ext uri="{FF2B5EF4-FFF2-40B4-BE49-F238E27FC236}">
                <a16:creationId xmlns:a16="http://schemas.microsoft.com/office/drawing/2014/main" id="{EDD92AB7-6EDA-4260-B6DE-140AEC806D55}"/>
              </a:ext>
            </a:extLst>
          </p:cNvPr>
          <p:cNvSpPr/>
          <p:nvPr/>
        </p:nvSpPr>
        <p:spPr bwMode="auto">
          <a:xfrm>
            <a:off x="-10160" y="990599"/>
            <a:ext cx="7553960" cy="184243"/>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wrap="square" lIns="45720" rIns="45720" anchor="ctr">
            <a:spAutoFit/>
          </a:bodyPr>
          <a:lstStyle/>
          <a:p>
            <a:pPr eaLnBrk="1">
              <a:defRPr/>
            </a:pPr>
            <a:endParaRPr lang="en-US" dirty="0"/>
          </a:p>
        </p:txBody>
      </p:sp>
      <p:graphicFrame>
        <p:nvGraphicFramePr>
          <p:cNvPr id="2" name="Table 1">
            <a:extLst>
              <a:ext uri="{FF2B5EF4-FFF2-40B4-BE49-F238E27FC236}">
                <a16:creationId xmlns:a16="http://schemas.microsoft.com/office/drawing/2014/main" id="{CAAB4AD1-E357-3A42-8D46-228A7EB501D6}"/>
              </a:ext>
            </a:extLst>
          </p:cNvPr>
          <p:cNvGraphicFramePr>
            <a:graphicFrameLocks noGrp="1"/>
          </p:cNvGraphicFramePr>
          <p:nvPr/>
        </p:nvGraphicFramePr>
        <p:xfrm>
          <a:off x="838201" y="1281207"/>
          <a:ext cx="6705601" cy="4833885"/>
        </p:xfrm>
        <a:graphic>
          <a:graphicData uri="http://schemas.openxmlformats.org/drawingml/2006/table">
            <a:tbl>
              <a:tblPr firstRow="1" bandRow="1">
                <a:tableStyleId>{5C22544A-7EE6-4342-B048-85BDC9FD1C3A}</a:tableStyleId>
              </a:tblPr>
              <a:tblGrid>
                <a:gridCol w="2751015">
                  <a:extLst>
                    <a:ext uri="{9D8B030D-6E8A-4147-A177-3AD203B41FA5}">
                      <a16:colId xmlns:a16="http://schemas.microsoft.com/office/drawing/2014/main" val="202682010"/>
                    </a:ext>
                  </a:extLst>
                </a:gridCol>
                <a:gridCol w="1977293">
                  <a:extLst>
                    <a:ext uri="{9D8B030D-6E8A-4147-A177-3AD203B41FA5}">
                      <a16:colId xmlns:a16="http://schemas.microsoft.com/office/drawing/2014/main" val="1920812991"/>
                    </a:ext>
                  </a:extLst>
                </a:gridCol>
                <a:gridCol w="1977293">
                  <a:extLst>
                    <a:ext uri="{9D8B030D-6E8A-4147-A177-3AD203B41FA5}">
                      <a16:colId xmlns:a16="http://schemas.microsoft.com/office/drawing/2014/main" val="4062177638"/>
                    </a:ext>
                  </a:extLst>
                </a:gridCol>
              </a:tblGrid>
              <a:tr h="267790">
                <a:tc>
                  <a:txBody>
                    <a:bodyPr/>
                    <a:lstStyle/>
                    <a:p>
                      <a:r>
                        <a:rPr lang="en-US" sz="1300" dirty="0"/>
                        <a:t>Award Title</a:t>
                      </a:r>
                    </a:p>
                  </a:txBody>
                  <a:tcPr marL="75203" marR="75203" marT="37602" marB="37602"/>
                </a:tc>
                <a:tc>
                  <a:txBody>
                    <a:bodyPr/>
                    <a:lstStyle/>
                    <a:p>
                      <a:r>
                        <a:rPr lang="en-US" sz="1300" dirty="0"/>
                        <a:t>Country</a:t>
                      </a:r>
                    </a:p>
                  </a:txBody>
                  <a:tcPr marL="75203" marR="75203" marT="37602" marB="37602"/>
                </a:tc>
                <a:tc>
                  <a:txBody>
                    <a:bodyPr/>
                    <a:lstStyle/>
                    <a:p>
                      <a:r>
                        <a:rPr lang="en-US" sz="1300" dirty="0"/>
                        <a:t>Activity</a:t>
                      </a:r>
                    </a:p>
                  </a:txBody>
                  <a:tcPr marL="75203" marR="75203" marT="37602" marB="37602"/>
                </a:tc>
                <a:extLst>
                  <a:ext uri="{0D108BD9-81ED-4DB2-BD59-A6C34878D82A}">
                    <a16:rowId xmlns:a16="http://schemas.microsoft.com/office/drawing/2014/main" val="810915306"/>
                  </a:ext>
                </a:extLst>
              </a:tr>
              <a:tr h="637617">
                <a:tc>
                  <a:txBody>
                    <a:bodyPr/>
                    <a:lstStyle/>
                    <a:p>
                      <a:r>
                        <a:rPr lang="en-US" sz="1300" dirty="0"/>
                        <a:t>Fulbright Scholar Award in Resources and Energy (Curtin University)</a:t>
                      </a:r>
                    </a:p>
                  </a:txBody>
                  <a:tcPr marL="75203" marR="75203" marT="37602" marB="37602"/>
                </a:tc>
                <a:tc>
                  <a:txBody>
                    <a:bodyPr/>
                    <a:lstStyle/>
                    <a:p>
                      <a:r>
                        <a:rPr lang="en-US" sz="1300" dirty="0"/>
                        <a:t>Australia</a:t>
                      </a:r>
                    </a:p>
                  </a:txBody>
                  <a:tcPr marL="75203" marR="75203" marT="37602" marB="37602"/>
                </a:tc>
                <a:tc>
                  <a:txBody>
                    <a:bodyPr/>
                    <a:lstStyle/>
                    <a:p>
                      <a:r>
                        <a:rPr lang="en-US" sz="1300" dirty="0"/>
                        <a:t>Research</a:t>
                      </a:r>
                    </a:p>
                  </a:txBody>
                  <a:tcPr marL="75203" marR="75203" marT="37602" marB="37602"/>
                </a:tc>
                <a:extLst>
                  <a:ext uri="{0D108BD9-81ED-4DB2-BD59-A6C34878D82A}">
                    <a16:rowId xmlns:a16="http://schemas.microsoft.com/office/drawing/2014/main" val="2998253135"/>
                  </a:ext>
                </a:extLst>
              </a:tr>
              <a:tr h="624174">
                <a:tc>
                  <a:txBody>
                    <a:bodyPr/>
                    <a:lstStyle/>
                    <a:p>
                      <a:r>
                        <a:rPr lang="en-US" sz="1300" dirty="0"/>
                        <a:t>Fulbright Iceland-National Science Foundation Artic Research Grants</a:t>
                      </a:r>
                    </a:p>
                  </a:txBody>
                  <a:tcPr marL="75203" marR="75203" marT="37602" marB="37602"/>
                </a:tc>
                <a:tc>
                  <a:txBody>
                    <a:bodyPr/>
                    <a:lstStyle/>
                    <a:p>
                      <a:r>
                        <a:rPr lang="en-US" sz="1300" dirty="0"/>
                        <a:t>Iceland</a:t>
                      </a:r>
                    </a:p>
                  </a:txBody>
                  <a:tcPr marL="75203" marR="75203" marT="37602" marB="37602"/>
                </a:tc>
                <a:tc>
                  <a:txBody>
                    <a:bodyPr/>
                    <a:lstStyle/>
                    <a:p>
                      <a:r>
                        <a:rPr lang="en-US" sz="1300" dirty="0"/>
                        <a:t>Research</a:t>
                      </a:r>
                    </a:p>
                  </a:txBody>
                  <a:tcPr marL="75203" marR="75203" marT="37602" marB="37602"/>
                </a:tc>
                <a:extLst>
                  <a:ext uri="{0D108BD9-81ED-4DB2-BD59-A6C34878D82A}">
                    <a16:rowId xmlns:a16="http://schemas.microsoft.com/office/drawing/2014/main" val="273632745"/>
                  </a:ext>
                </a:extLst>
              </a:tr>
              <a:tr h="808864">
                <a:tc>
                  <a:txBody>
                    <a:bodyPr/>
                    <a:lstStyle/>
                    <a:p>
                      <a:r>
                        <a:rPr lang="en-US" sz="1300" dirty="0"/>
                        <a:t>Fulbright Award in Space, Atmosphere, Ocean, Climate, Energy and Data </a:t>
                      </a:r>
                      <a:r>
                        <a:rPr lang="en-US" sz="1300" dirty="0" err="1"/>
                        <a:t>Sciece</a:t>
                      </a:r>
                      <a:r>
                        <a:rPr lang="en-US" sz="1300" dirty="0"/>
                        <a:t> / AIR Centre</a:t>
                      </a:r>
                    </a:p>
                  </a:txBody>
                  <a:tcPr marL="75203" marR="75203" marT="37602" marB="37602"/>
                </a:tc>
                <a:tc>
                  <a:txBody>
                    <a:bodyPr/>
                    <a:lstStyle/>
                    <a:p>
                      <a:r>
                        <a:rPr lang="en-US" sz="1300" dirty="0"/>
                        <a:t>Portugal</a:t>
                      </a:r>
                    </a:p>
                  </a:txBody>
                  <a:tcPr marL="75203" marR="75203" marT="37602" marB="37602"/>
                </a:tc>
                <a:tc>
                  <a:txBody>
                    <a:bodyPr/>
                    <a:lstStyle/>
                    <a:p>
                      <a:r>
                        <a:rPr lang="en-US" sz="1300" dirty="0"/>
                        <a:t>Research, Professional Project</a:t>
                      </a:r>
                    </a:p>
                    <a:p>
                      <a:endParaRPr lang="en-US" sz="1300" dirty="0"/>
                    </a:p>
                  </a:txBody>
                  <a:tcPr marL="75203" marR="75203" marT="37602" marB="37602"/>
                </a:tc>
                <a:extLst>
                  <a:ext uri="{0D108BD9-81ED-4DB2-BD59-A6C34878D82A}">
                    <a16:rowId xmlns:a16="http://schemas.microsoft.com/office/drawing/2014/main" val="3460062013"/>
                  </a:ext>
                </a:extLst>
              </a:tr>
              <a:tr h="826788">
                <a:tc>
                  <a:txBody>
                    <a:bodyPr/>
                    <a:lstStyle/>
                    <a:p>
                      <a:r>
                        <a:rPr lang="en-US" sz="1300" dirty="0"/>
                        <a:t>Fulbright-VTT Award in Science, Technology, and Innovation</a:t>
                      </a:r>
                    </a:p>
                  </a:txBody>
                  <a:tcPr marL="75203" marR="75203" marT="37602" marB="37602"/>
                </a:tc>
                <a:tc>
                  <a:txBody>
                    <a:bodyPr/>
                    <a:lstStyle/>
                    <a:p>
                      <a:r>
                        <a:rPr lang="en-US" sz="1300" dirty="0"/>
                        <a:t>Finland</a:t>
                      </a:r>
                    </a:p>
                  </a:txBody>
                  <a:tcPr marL="75203" marR="75203" marT="37602" marB="37602"/>
                </a:tc>
                <a:tc>
                  <a:txBody>
                    <a:bodyPr/>
                    <a:lstStyle/>
                    <a:p>
                      <a:r>
                        <a:rPr lang="en-US" sz="1300" dirty="0"/>
                        <a:t>Research</a:t>
                      </a:r>
                    </a:p>
                  </a:txBody>
                  <a:tcPr marL="75203" marR="75203" marT="37602" marB="37602"/>
                </a:tc>
                <a:extLst>
                  <a:ext uri="{0D108BD9-81ED-4DB2-BD59-A6C34878D82A}">
                    <a16:rowId xmlns:a16="http://schemas.microsoft.com/office/drawing/2014/main" val="1213625782"/>
                  </a:ext>
                </a:extLst>
              </a:tr>
              <a:tr h="993554">
                <a:tc>
                  <a:txBody>
                    <a:bodyPr/>
                    <a:lstStyle/>
                    <a:p>
                      <a:r>
                        <a:rPr lang="en-US" sz="1300" dirty="0"/>
                        <a:t>Fulbright Early Career Research Lectureship at the Department of Civil, Environmental, and Mechanical Engineering at the University of Trento</a:t>
                      </a:r>
                    </a:p>
                  </a:txBody>
                  <a:tcPr marL="75203" marR="75203" marT="37602" marB="37602"/>
                </a:tc>
                <a:tc>
                  <a:txBody>
                    <a:bodyPr/>
                    <a:lstStyle/>
                    <a:p>
                      <a:r>
                        <a:rPr lang="en-US" sz="1300" dirty="0"/>
                        <a:t>Italy</a:t>
                      </a:r>
                    </a:p>
                  </a:txBody>
                  <a:tcPr marL="75203" marR="75203" marT="37602" marB="37602"/>
                </a:tc>
                <a:tc>
                  <a:txBody>
                    <a:bodyPr/>
                    <a:lstStyle/>
                    <a:p>
                      <a:r>
                        <a:rPr lang="en-US" sz="1300" dirty="0"/>
                        <a:t>Teaching/Research</a:t>
                      </a:r>
                    </a:p>
                  </a:txBody>
                  <a:tcPr marL="75203" marR="75203" marT="37602" marB="37602"/>
                </a:tc>
                <a:extLst>
                  <a:ext uri="{0D108BD9-81ED-4DB2-BD59-A6C34878D82A}">
                    <a16:rowId xmlns:a16="http://schemas.microsoft.com/office/drawing/2014/main" val="49900634"/>
                  </a:ext>
                </a:extLst>
              </a:tr>
              <a:tr h="656006">
                <a:tc>
                  <a:txBody>
                    <a:bodyPr/>
                    <a:lstStyle/>
                    <a:p>
                      <a:r>
                        <a:rPr lang="en-US" sz="1300" dirty="0"/>
                        <a:t>Mechanical Engineering at the Universidad de Vigo (Centro Universitario de la </a:t>
                      </a:r>
                      <a:r>
                        <a:rPr lang="en-US" sz="1300" dirty="0" err="1"/>
                        <a:t>Defensa</a:t>
                      </a:r>
                      <a:r>
                        <a:rPr lang="en-US" sz="1300" dirty="0"/>
                        <a:t>)</a:t>
                      </a:r>
                    </a:p>
                  </a:txBody>
                  <a:tcPr marL="75203" marR="75203" marT="37602" marB="37602"/>
                </a:tc>
                <a:tc>
                  <a:txBody>
                    <a:bodyPr/>
                    <a:lstStyle/>
                    <a:p>
                      <a:r>
                        <a:rPr lang="en-US" sz="1300" dirty="0"/>
                        <a:t>Spain</a:t>
                      </a:r>
                    </a:p>
                  </a:txBody>
                  <a:tcPr marL="75203" marR="75203" marT="37602" marB="37602"/>
                </a:tc>
                <a:tc>
                  <a:txBody>
                    <a:bodyPr/>
                    <a:lstStyle/>
                    <a:p>
                      <a:r>
                        <a:rPr lang="en-US" sz="1300" dirty="0"/>
                        <a:t>Teaching/Research</a:t>
                      </a:r>
                    </a:p>
                  </a:txBody>
                  <a:tcPr marL="75203" marR="75203" marT="37602" marB="37602"/>
                </a:tc>
                <a:extLst>
                  <a:ext uri="{0D108BD9-81ED-4DB2-BD59-A6C34878D82A}">
                    <a16:rowId xmlns:a16="http://schemas.microsoft.com/office/drawing/2014/main" val="744933607"/>
                  </a:ext>
                </a:extLst>
              </a:tr>
            </a:tbl>
          </a:graphicData>
        </a:graphic>
      </p:graphicFrame>
    </p:spTree>
    <p:extLst>
      <p:ext uri="{BB962C8B-B14F-4D97-AF65-F5344CB8AC3E}">
        <p14:creationId xmlns:p14="http://schemas.microsoft.com/office/powerpoint/2010/main" val="221895502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3">
            <a:extLst>
              <a:ext uri="{FF2B5EF4-FFF2-40B4-BE49-F238E27FC236}">
                <a16:creationId xmlns:a16="http://schemas.microsoft.com/office/drawing/2014/main" id="{FFCBC3AA-4634-4778-92BE-07D2670C2F59}"/>
              </a:ext>
            </a:extLst>
          </p:cNvPr>
          <p:cNvSpPr txBox="1">
            <a:spLocks noChangeArrowheads="1"/>
          </p:cNvSpPr>
          <p:nvPr/>
        </p:nvSpPr>
        <p:spPr bwMode="auto">
          <a:xfrm>
            <a:off x="533400" y="304800"/>
            <a:ext cx="84963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Fulbright Scholar Award Timeline</a:t>
            </a:r>
          </a:p>
        </p:txBody>
      </p:sp>
      <p:graphicFrame>
        <p:nvGraphicFramePr>
          <p:cNvPr id="29" name="Content Placeholder 4">
            <a:extLst>
              <a:ext uri="{FF2B5EF4-FFF2-40B4-BE49-F238E27FC236}">
                <a16:creationId xmlns:a16="http://schemas.microsoft.com/office/drawing/2014/main" id="{9E92E6BD-8365-6046-AF6E-3891E0991A4D}"/>
              </a:ext>
            </a:extLst>
          </p:cNvPr>
          <p:cNvGraphicFramePr>
            <a:graphicFrameLocks/>
          </p:cNvGraphicFramePr>
          <p:nvPr/>
        </p:nvGraphicFramePr>
        <p:xfrm>
          <a:off x="76200" y="2743200"/>
          <a:ext cx="8991600" cy="1638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0" name="Diagram 29">
            <a:extLst>
              <a:ext uri="{FF2B5EF4-FFF2-40B4-BE49-F238E27FC236}">
                <a16:creationId xmlns:a16="http://schemas.microsoft.com/office/drawing/2014/main" id="{B8CE8C60-4C9D-2649-B166-DDE518F76E67}"/>
              </a:ext>
            </a:extLst>
          </p:cNvPr>
          <p:cNvGraphicFramePr/>
          <p:nvPr/>
        </p:nvGraphicFramePr>
        <p:xfrm>
          <a:off x="64872" y="4224409"/>
          <a:ext cx="8709456" cy="14905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7" name="Oval 36">
            <a:extLst>
              <a:ext uri="{FF2B5EF4-FFF2-40B4-BE49-F238E27FC236}">
                <a16:creationId xmlns:a16="http://schemas.microsoft.com/office/drawing/2014/main" id="{0DC9C204-656D-4944-A4BE-7C6F1696FC3A}"/>
              </a:ext>
            </a:extLst>
          </p:cNvPr>
          <p:cNvSpPr/>
          <p:nvPr/>
        </p:nvSpPr>
        <p:spPr>
          <a:xfrm>
            <a:off x="685800" y="2133600"/>
            <a:ext cx="762000" cy="762000"/>
          </a:xfrm>
          <a:prstGeom prst="ellipse">
            <a:avLst/>
          </a:prstGeom>
          <a:ln>
            <a:solidFill>
              <a:srgbClr val="C84D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12BFBD-1CAC-0B4B-95F3-B9661D30865E}"/>
              </a:ext>
            </a:extLst>
          </p:cNvPr>
          <p:cNvSpPr txBox="1"/>
          <p:nvPr/>
        </p:nvSpPr>
        <p:spPr>
          <a:xfrm>
            <a:off x="848436" y="2252990"/>
            <a:ext cx="436728" cy="523220"/>
          </a:xfrm>
          <a:prstGeom prst="rect">
            <a:avLst/>
          </a:prstGeom>
          <a:noFill/>
        </p:spPr>
        <p:txBody>
          <a:bodyPr wrap="square" rtlCol="0">
            <a:spAutoFit/>
          </a:bodyPr>
          <a:lstStyle/>
          <a:p>
            <a:pPr algn="ctr"/>
            <a:r>
              <a:rPr lang="en-US" sz="2800" b="1" dirty="0">
                <a:solidFill>
                  <a:srgbClr val="C84D0A"/>
                </a:solidFill>
                <a:latin typeface="+mn-lt"/>
              </a:rPr>
              <a:t>1</a:t>
            </a:r>
            <a:endParaRPr lang="en-US" b="1" dirty="0">
              <a:solidFill>
                <a:srgbClr val="C84D0A"/>
              </a:solidFill>
              <a:latin typeface="+mn-lt"/>
            </a:endParaRPr>
          </a:p>
        </p:txBody>
      </p:sp>
      <p:sp>
        <p:nvSpPr>
          <p:cNvPr id="42" name="Oval 41">
            <a:extLst>
              <a:ext uri="{FF2B5EF4-FFF2-40B4-BE49-F238E27FC236}">
                <a16:creationId xmlns:a16="http://schemas.microsoft.com/office/drawing/2014/main" id="{42AC5FDB-C0BE-3D47-81A1-C0F5B07A8383}"/>
              </a:ext>
            </a:extLst>
          </p:cNvPr>
          <p:cNvSpPr/>
          <p:nvPr/>
        </p:nvSpPr>
        <p:spPr>
          <a:xfrm>
            <a:off x="2819400" y="2133600"/>
            <a:ext cx="762000" cy="762000"/>
          </a:xfrm>
          <a:prstGeom prst="ellipse">
            <a:avLst/>
          </a:prstGeom>
          <a:ln>
            <a:solidFill>
              <a:srgbClr val="C84D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3" name="TextBox 42">
            <a:extLst>
              <a:ext uri="{FF2B5EF4-FFF2-40B4-BE49-F238E27FC236}">
                <a16:creationId xmlns:a16="http://schemas.microsoft.com/office/drawing/2014/main" id="{78AB25B8-AE53-A747-8366-8033509722CA}"/>
              </a:ext>
            </a:extLst>
          </p:cNvPr>
          <p:cNvSpPr txBox="1"/>
          <p:nvPr/>
        </p:nvSpPr>
        <p:spPr>
          <a:xfrm>
            <a:off x="2982036" y="2252990"/>
            <a:ext cx="436728" cy="523220"/>
          </a:xfrm>
          <a:prstGeom prst="rect">
            <a:avLst/>
          </a:prstGeom>
          <a:noFill/>
        </p:spPr>
        <p:txBody>
          <a:bodyPr wrap="square" rtlCol="0">
            <a:spAutoFit/>
          </a:bodyPr>
          <a:lstStyle/>
          <a:p>
            <a:pPr algn="ctr"/>
            <a:r>
              <a:rPr lang="en-US" sz="2800" b="1" dirty="0">
                <a:solidFill>
                  <a:srgbClr val="C84D0A"/>
                </a:solidFill>
                <a:latin typeface="+mn-lt"/>
              </a:rPr>
              <a:t>2</a:t>
            </a:r>
            <a:endParaRPr lang="en-US" b="1" dirty="0">
              <a:solidFill>
                <a:srgbClr val="C84D0A"/>
              </a:solidFill>
              <a:latin typeface="+mn-lt"/>
            </a:endParaRPr>
          </a:p>
        </p:txBody>
      </p:sp>
      <p:sp>
        <p:nvSpPr>
          <p:cNvPr id="44" name="Oval 43">
            <a:extLst>
              <a:ext uri="{FF2B5EF4-FFF2-40B4-BE49-F238E27FC236}">
                <a16:creationId xmlns:a16="http://schemas.microsoft.com/office/drawing/2014/main" id="{5FADCE28-129E-4C40-9512-ED7FE9265431}"/>
              </a:ext>
            </a:extLst>
          </p:cNvPr>
          <p:cNvSpPr/>
          <p:nvPr/>
        </p:nvSpPr>
        <p:spPr>
          <a:xfrm>
            <a:off x="4419600" y="2138149"/>
            <a:ext cx="762000" cy="762000"/>
          </a:xfrm>
          <a:prstGeom prst="ellipse">
            <a:avLst/>
          </a:prstGeom>
          <a:ln>
            <a:solidFill>
              <a:srgbClr val="C84D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TextBox 44">
            <a:extLst>
              <a:ext uri="{FF2B5EF4-FFF2-40B4-BE49-F238E27FC236}">
                <a16:creationId xmlns:a16="http://schemas.microsoft.com/office/drawing/2014/main" id="{B09ED2E8-9881-BC41-BA76-C63AF3258139}"/>
              </a:ext>
            </a:extLst>
          </p:cNvPr>
          <p:cNvSpPr txBox="1"/>
          <p:nvPr/>
        </p:nvSpPr>
        <p:spPr>
          <a:xfrm>
            <a:off x="4592472" y="2257539"/>
            <a:ext cx="436728" cy="523220"/>
          </a:xfrm>
          <a:prstGeom prst="rect">
            <a:avLst/>
          </a:prstGeom>
          <a:noFill/>
        </p:spPr>
        <p:txBody>
          <a:bodyPr wrap="square" rtlCol="0">
            <a:spAutoFit/>
          </a:bodyPr>
          <a:lstStyle/>
          <a:p>
            <a:pPr algn="ctr"/>
            <a:r>
              <a:rPr lang="en-US" sz="2800" b="1" dirty="0">
                <a:solidFill>
                  <a:srgbClr val="C84D0A"/>
                </a:solidFill>
                <a:latin typeface="+mn-lt"/>
              </a:rPr>
              <a:t>3</a:t>
            </a:r>
            <a:endParaRPr lang="en-US" b="1" dirty="0">
              <a:solidFill>
                <a:srgbClr val="C84D0A"/>
              </a:solidFill>
              <a:latin typeface="+mn-lt"/>
            </a:endParaRPr>
          </a:p>
        </p:txBody>
      </p:sp>
      <p:sp>
        <p:nvSpPr>
          <p:cNvPr id="46" name="Oval 45">
            <a:extLst>
              <a:ext uri="{FF2B5EF4-FFF2-40B4-BE49-F238E27FC236}">
                <a16:creationId xmlns:a16="http://schemas.microsoft.com/office/drawing/2014/main" id="{CA9883A8-F238-2541-8398-865F59EA5C23}"/>
              </a:ext>
            </a:extLst>
          </p:cNvPr>
          <p:cNvSpPr/>
          <p:nvPr/>
        </p:nvSpPr>
        <p:spPr>
          <a:xfrm>
            <a:off x="6172200" y="2133600"/>
            <a:ext cx="762000" cy="762000"/>
          </a:xfrm>
          <a:prstGeom prst="ellipse">
            <a:avLst/>
          </a:prstGeom>
          <a:ln>
            <a:solidFill>
              <a:srgbClr val="C84D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7" name="TextBox 46">
            <a:extLst>
              <a:ext uri="{FF2B5EF4-FFF2-40B4-BE49-F238E27FC236}">
                <a16:creationId xmlns:a16="http://schemas.microsoft.com/office/drawing/2014/main" id="{145D6A19-00B4-2945-A0F5-E7A64E90F562}"/>
              </a:ext>
            </a:extLst>
          </p:cNvPr>
          <p:cNvSpPr txBox="1"/>
          <p:nvPr/>
        </p:nvSpPr>
        <p:spPr>
          <a:xfrm>
            <a:off x="6334836" y="2252990"/>
            <a:ext cx="436728" cy="523220"/>
          </a:xfrm>
          <a:prstGeom prst="rect">
            <a:avLst/>
          </a:prstGeom>
          <a:noFill/>
        </p:spPr>
        <p:txBody>
          <a:bodyPr wrap="square" rtlCol="0">
            <a:spAutoFit/>
          </a:bodyPr>
          <a:lstStyle/>
          <a:p>
            <a:pPr algn="ctr"/>
            <a:r>
              <a:rPr lang="en-US" sz="2800" b="1" dirty="0">
                <a:solidFill>
                  <a:srgbClr val="C84D0A"/>
                </a:solidFill>
                <a:latin typeface="+mn-lt"/>
              </a:rPr>
              <a:t>4</a:t>
            </a:r>
            <a:endParaRPr lang="en-US" b="1" dirty="0">
              <a:solidFill>
                <a:srgbClr val="C84D0A"/>
              </a:solidFill>
              <a:latin typeface="+mn-lt"/>
            </a:endParaRPr>
          </a:p>
        </p:txBody>
      </p:sp>
      <p:sp>
        <p:nvSpPr>
          <p:cNvPr id="48" name="Oval 47">
            <a:extLst>
              <a:ext uri="{FF2B5EF4-FFF2-40B4-BE49-F238E27FC236}">
                <a16:creationId xmlns:a16="http://schemas.microsoft.com/office/drawing/2014/main" id="{E513FB70-3E25-8A46-83AA-80EC656B0A7B}"/>
              </a:ext>
            </a:extLst>
          </p:cNvPr>
          <p:cNvSpPr/>
          <p:nvPr/>
        </p:nvSpPr>
        <p:spPr>
          <a:xfrm>
            <a:off x="7620000" y="2133600"/>
            <a:ext cx="762000" cy="762000"/>
          </a:xfrm>
          <a:prstGeom prst="ellipse">
            <a:avLst/>
          </a:prstGeom>
          <a:ln>
            <a:solidFill>
              <a:srgbClr val="C84D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9" name="TextBox 48">
            <a:extLst>
              <a:ext uri="{FF2B5EF4-FFF2-40B4-BE49-F238E27FC236}">
                <a16:creationId xmlns:a16="http://schemas.microsoft.com/office/drawing/2014/main" id="{A729DC39-6377-E749-BBAA-98F74AF38A8A}"/>
              </a:ext>
            </a:extLst>
          </p:cNvPr>
          <p:cNvSpPr txBox="1"/>
          <p:nvPr/>
        </p:nvSpPr>
        <p:spPr>
          <a:xfrm>
            <a:off x="7782636" y="2252990"/>
            <a:ext cx="436728" cy="523220"/>
          </a:xfrm>
          <a:prstGeom prst="rect">
            <a:avLst/>
          </a:prstGeom>
          <a:noFill/>
        </p:spPr>
        <p:txBody>
          <a:bodyPr wrap="square" rtlCol="0">
            <a:spAutoFit/>
          </a:bodyPr>
          <a:lstStyle/>
          <a:p>
            <a:pPr algn="ctr"/>
            <a:r>
              <a:rPr lang="en-US" sz="2800" b="1" dirty="0">
                <a:solidFill>
                  <a:srgbClr val="C84D0A"/>
                </a:solidFill>
                <a:latin typeface="+mn-lt"/>
              </a:rPr>
              <a:t>5</a:t>
            </a:r>
            <a:endParaRPr lang="en-US" b="1" dirty="0">
              <a:solidFill>
                <a:srgbClr val="C84D0A"/>
              </a:solidFill>
              <a:latin typeface="+mn-lt"/>
            </a:endParaRPr>
          </a:p>
        </p:txBody>
      </p:sp>
      <p:pic>
        <p:nvPicPr>
          <p:cNvPr id="50" name="Picture 49">
            <a:extLst>
              <a:ext uri="{FF2B5EF4-FFF2-40B4-BE49-F238E27FC236}">
                <a16:creationId xmlns:a16="http://schemas.microsoft.com/office/drawing/2014/main" id="{C80BA9BC-67B1-5846-88CA-F284F00EA12B}"/>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045265" y="3351470"/>
            <a:ext cx="740391" cy="417071"/>
          </a:xfrm>
          <a:prstGeom prst="rect">
            <a:avLst/>
          </a:prstGeom>
        </p:spPr>
      </p:pic>
      <p:sp>
        <p:nvSpPr>
          <p:cNvPr id="51" name="Text Placeholder 1">
            <a:extLst>
              <a:ext uri="{FF2B5EF4-FFF2-40B4-BE49-F238E27FC236}">
                <a16:creationId xmlns:a16="http://schemas.microsoft.com/office/drawing/2014/main" id="{B5F0EB21-0ECD-2240-9644-2AA056CD881C}"/>
              </a:ext>
            </a:extLst>
          </p:cNvPr>
          <p:cNvSpPr txBox="1">
            <a:spLocks/>
          </p:cNvSpPr>
          <p:nvPr/>
        </p:nvSpPr>
        <p:spPr>
          <a:xfrm>
            <a:off x="533400" y="1026260"/>
            <a:ext cx="7391400" cy="82842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Successful applicants typically work </a:t>
            </a:r>
            <a:r>
              <a:rPr lang="en-US" sz="1600" b="1" dirty="0"/>
              <a:t>two years </a:t>
            </a:r>
            <a:r>
              <a:rPr lang="en-US" sz="1600" dirty="0"/>
              <a:t>backwards from the AY they plan on arriving in the host country. If you plan to be in Spain in Fall 2025, the process should begin now. But it’s never too late to start! </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3">
            <a:extLst>
              <a:ext uri="{FF2B5EF4-FFF2-40B4-BE49-F238E27FC236}">
                <a16:creationId xmlns:a16="http://schemas.microsoft.com/office/drawing/2014/main" id="{9C2AB3C1-6218-4B76-A201-FA45A3D240A0}"/>
              </a:ext>
            </a:extLst>
          </p:cNvPr>
          <p:cNvSpPr txBox="1">
            <a:spLocks noChangeArrowheads="1"/>
          </p:cNvSpPr>
          <p:nvPr/>
        </p:nvSpPr>
        <p:spPr bwMode="auto">
          <a:xfrm>
            <a:off x="533400" y="37172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Fulbright Scholar Award Application</a:t>
            </a:r>
          </a:p>
        </p:txBody>
      </p:sp>
      <p:sp>
        <p:nvSpPr>
          <p:cNvPr id="6" name="Rectangle 5">
            <a:extLst>
              <a:ext uri="{FF2B5EF4-FFF2-40B4-BE49-F238E27FC236}">
                <a16:creationId xmlns:a16="http://schemas.microsoft.com/office/drawing/2014/main" id="{EDD92AB7-6EDA-4260-B6DE-140AEC806D55}"/>
              </a:ext>
            </a:extLst>
          </p:cNvPr>
          <p:cNvSpPr/>
          <p:nvPr/>
        </p:nvSpPr>
        <p:spPr bwMode="auto">
          <a:xfrm>
            <a:off x="-10160" y="990600"/>
            <a:ext cx="6715760" cy="15240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wrap="square" lIns="45720" rIns="45720" anchor="ctr">
            <a:spAutoFit/>
          </a:bodyPr>
          <a:lstStyle/>
          <a:p>
            <a:pPr eaLnBrk="1">
              <a:defRPr/>
            </a:pPr>
            <a:endParaRPr lang="en-US" dirty="0"/>
          </a:p>
        </p:txBody>
      </p:sp>
      <p:pic>
        <p:nvPicPr>
          <p:cNvPr id="7" name="Picture 6" descr="A blue and white diagram with blue text&#10;&#10;Description automatically generated">
            <a:extLst>
              <a:ext uri="{FF2B5EF4-FFF2-40B4-BE49-F238E27FC236}">
                <a16:creationId xmlns:a16="http://schemas.microsoft.com/office/drawing/2014/main" id="{0D52C62C-1C2E-1171-3A8B-C3D66A420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395412"/>
            <a:ext cx="7351462" cy="3768974"/>
          </a:xfrm>
          <a:prstGeom prst="rect">
            <a:avLst/>
          </a:prstGeom>
        </p:spPr>
      </p:pic>
    </p:spTree>
    <p:extLst>
      <p:ext uri="{BB962C8B-B14F-4D97-AF65-F5344CB8AC3E}">
        <p14:creationId xmlns:p14="http://schemas.microsoft.com/office/powerpoint/2010/main" val="125179767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83800-AE25-5024-74B6-0B6C903B3D1C}"/>
            </a:ext>
          </a:extLst>
        </p:cNvPr>
        <p:cNvGrpSpPr/>
        <p:nvPr/>
      </p:nvGrpSpPr>
      <p:grpSpPr>
        <a:xfrm>
          <a:off x="0" y="0"/>
          <a:ext cx="0" cy="0"/>
          <a:chOff x="0" y="0"/>
          <a:chExt cx="0" cy="0"/>
        </a:xfrm>
      </p:grpSpPr>
      <p:sp>
        <p:nvSpPr>
          <p:cNvPr id="16386" name="Text Placeholder 3">
            <a:extLst>
              <a:ext uri="{FF2B5EF4-FFF2-40B4-BE49-F238E27FC236}">
                <a16:creationId xmlns:a16="http://schemas.microsoft.com/office/drawing/2014/main" id="{598FED7B-9A3B-6864-24A4-DFF0129947E4}"/>
              </a:ext>
            </a:extLst>
          </p:cNvPr>
          <p:cNvSpPr txBox="1">
            <a:spLocks noChangeArrowheads="1"/>
          </p:cNvSpPr>
          <p:nvPr/>
        </p:nvSpPr>
        <p:spPr bwMode="auto">
          <a:xfrm>
            <a:off x="533400" y="37172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altLang="en-US" sz="3200" b="1" i="0" u="none" strike="noStrike" kern="1200" cap="none" spc="0" normalizeH="0" baseline="0" noProof="0" dirty="0">
                <a:ln>
                  <a:noFill/>
                </a:ln>
                <a:solidFill>
                  <a:srgbClr val="003DA5"/>
                </a:solidFill>
                <a:effectLst/>
                <a:uLnTx/>
                <a:uFillTx/>
                <a:latin typeface="Mark OT Bold" charset="0"/>
                <a:ea typeface="+mn-ea"/>
                <a:cs typeface="Calibri" panose="020F0502020204030204" pitchFamily="34" charset="0"/>
                <a:sym typeface="Calibri" panose="020F0502020204030204" pitchFamily="34" charset="0"/>
              </a:rPr>
              <a:t>What’s New in AY 2025-26?</a:t>
            </a:r>
          </a:p>
        </p:txBody>
      </p:sp>
      <p:sp>
        <p:nvSpPr>
          <p:cNvPr id="6" name="Rectangle 5">
            <a:extLst>
              <a:ext uri="{FF2B5EF4-FFF2-40B4-BE49-F238E27FC236}">
                <a16:creationId xmlns:a16="http://schemas.microsoft.com/office/drawing/2014/main" id="{F4773492-8CE7-1A1B-280F-89D4FF12D3B0}"/>
              </a:ext>
            </a:extLst>
          </p:cNvPr>
          <p:cNvSpPr/>
          <p:nvPr/>
        </p:nvSpPr>
        <p:spPr bwMode="auto">
          <a:xfrm>
            <a:off x="-10160" y="990600"/>
            <a:ext cx="6248400" cy="15240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spAutoFit/>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9" name="Text Placeholder 1">
            <a:extLst>
              <a:ext uri="{FF2B5EF4-FFF2-40B4-BE49-F238E27FC236}">
                <a16:creationId xmlns:a16="http://schemas.microsoft.com/office/drawing/2014/main" id="{284D1132-EF68-97DF-7C53-90A5093BAC50}"/>
              </a:ext>
            </a:extLst>
          </p:cNvPr>
          <p:cNvSpPr txBox="1">
            <a:spLocks/>
          </p:cNvSpPr>
          <p:nvPr/>
        </p:nvSpPr>
        <p:spPr>
          <a:xfrm>
            <a:off x="533400" y="1379660"/>
            <a:ext cx="8153400" cy="4563940"/>
          </a:xfrm>
          <a:prstGeom prst="rect">
            <a:avLst/>
          </a:prstGeom>
        </p:spPr>
        <p:txBody>
          <a:bodyPr/>
          <a:lstStyle>
            <a:lvl1pPr marL="0" indent="0" algn="l" defTabSz="457200" rtl="0" eaLnBrk="0" fontAlgn="base" hangingPunct="0">
              <a:spcBef>
                <a:spcPct val="20000"/>
              </a:spcBef>
              <a:spcAft>
                <a:spcPct val="0"/>
              </a:spcAft>
              <a:buFont typeface="Arial" charset="0"/>
              <a:buNone/>
              <a:defRPr sz="2100" kern="1200" baseline="0">
                <a:solidFill>
                  <a:srgbClr val="1B5187"/>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1"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sym typeface="Calibri" panose="020F0502020204030204" pitchFamily="34" charset="0"/>
              </a:rPr>
              <a:t>1. Fulbright Scholar Award Program AY 2025-26</a:t>
            </a: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sym typeface="Calibri" panose="020F050202020403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sym typeface="Calibri" panose="020F0502020204030204" pitchFamily="34" charset="0"/>
              </a:rPr>
              <a:t>•  New award comparison tool on the Fulbright Scholar Award website, which allows you to compare up to 3 awards across multiple categories at the same time</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mn-ea"/>
                <a:cs typeface="Calibri" panose="020F0502020204030204" pitchFamily="34" charset="0"/>
                <a:sym typeface="Calibri" panose="020F0502020204030204" pitchFamily="34" charset="0"/>
              </a:rPr>
              <a:t>. </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mn-ea"/>
                <a:cs typeface="Calibri" panose="020F0502020204030204" pitchFamily="34" charset="0"/>
                <a:sym typeface="Calibri" panose="020F0502020204030204" pitchFamily="34" charset="0"/>
              </a:rPr>
              <a:t>•</a:t>
            </a:r>
            <a:r>
              <a:rPr kumimoji="0" lang="en-US" sz="1800" i="0" u="none" strike="noStrike" kern="1200" cap="none" spc="0" normalizeH="0" baseline="0" noProof="0" dirty="0">
                <a:ln>
                  <a:noFill/>
                </a:ln>
                <a:solidFill>
                  <a:srgbClr val="1B5187"/>
                </a:solidFill>
                <a:effectLst/>
                <a:uLnTx/>
                <a:uFillTx/>
                <a:latin typeface="Calibri" panose="020F0502020204030204" pitchFamily="34" charset="0"/>
                <a:ea typeface="+mn-ea"/>
                <a:cs typeface="Calibri" panose="020F0502020204030204" pitchFamily="34" charset="0"/>
                <a:sym typeface="Calibri" panose="020F0502020204030204" pitchFamily="34" charset="0"/>
              </a:rPr>
              <a:t> New Fulbright International Education Administrator (IEA) Awards. Higher education administrators participate in seminars to learn about a country's higher education system and context. </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Times" charset="0"/>
              <a:cs typeface="Calibri" panose="020F0502020204030204" pitchFamily="34" charset="0"/>
              <a:sym typeface="Calibri" panose="020F050202020403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1"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sym typeface="Calibri" panose="020F0502020204030204" pitchFamily="34" charset="0"/>
              </a:rPr>
              <a:t>• </a:t>
            </a:r>
            <a:r>
              <a:rPr kumimoji="0" lang="en-US" sz="1800"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sym typeface="Calibri" panose="020F0502020204030204" pitchFamily="34" charset="0"/>
              </a:rPr>
              <a:t>Many new awards in Europe, including a new awards in France, Malta, and Norway. And new Distinguished Scholar awards in Chile and Brazil. </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endParaRPr lang="en-US" sz="1800" dirty="0">
              <a:latin typeface="Calibri" panose="020F0502020204030204" pitchFamily="34" charset="0"/>
              <a:cs typeface="Calibri" panose="020F050202020403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i="0" u="none" strike="noStrike" kern="1200" cap="none" spc="0" normalizeH="0" baseline="0" noProof="0" dirty="0">
                <a:ln>
                  <a:noFill/>
                </a:ln>
                <a:solidFill>
                  <a:srgbClr val="1B5187"/>
                </a:solidFill>
                <a:effectLst/>
                <a:uLnTx/>
                <a:uFillTx/>
                <a:latin typeface="Calibri" panose="020F0502020204030204" pitchFamily="34" charset="0"/>
                <a:ea typeface="+mn-ea"/>
                <a:cs typeface="Calibri" panose="020F0502020204030204" pitchFamily="34" charset="0"/>
                <a:sym typeface="Calibri" panose="020F0502020204030204" pitchFamily="34" charset="0"/>
              </a:rPr>
              <a:t>• A general de-emphasis on Letters of Invitation during the review process. </a:t>
            </a:r>
          </a:p>
        </p:txBody>
      </p:sp>
    </p:spTree>
    <p:extLst>
      <p:ext uri="{BB962C8B-B14F-4D97-AF65-F5344CB8AC3E}">
        <p14:creationId xmlns:p14="http://schemas.microsoft.com/office/powerpoint/2010/main" val="62377197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3">
            <a:extLst>
              <a:ext uri="{FF2B5EF4-FFF2-40B4-BE49-F238E27FC236}">
                <a16:creationId xmlns:a16="http://schemas.microsoft.com/office/drawing/2014/main" id="{6C68BC8F-65D5-48E0-99FC-866821BF488D}"/>
              </a:ext>
            </a:extLst>
          </p:cNvPr>
          <p:cNvSpPr txBox="1">
            <a:spLocks noChangeArrowheads="1"/>
          </p:cNvSpPr>
          <p:nvPr/>
        </p:nvSpPr>
        <p:spPr bwMode="auto">
          <a:xfrm>
            <a:off x="495300" y="461963"/>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Fulbright Scholar Awards</a:t>
            </a:r>
          </a:p>
        </p:txBody>
      </p:sp>
      <p:sp>
        <p:nvSpPr>
          <p:cNvPr id="9" name="Rectangle 8">
            <a:extLst>
              <a:ext uri="{FF2B5EF4-FFF2-40B4-BE49-F238E27FC236}">
                <a16:creationId xmlns:a16="http://schemas.microsoft.com/office/drawing/2014/main" id="{9AA78CF7-E73E-4AA9-B0B6-2C9935423A60}"/>
              </a:ext>
            </a:extLst>
          </p:cNvPr>
          <p:cNvSpPr/>
          <p:nvPr/>
        </p:nvSpPr>
        <p:spPr bwMode="auto">
          <a:xfrm>
            <a:off x="0" y="1060450"/>
            <a:ext cx="6248400" cy="15240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wrap="square" lIns="45720" rIns="45720" anchor="ctr">
            <a:spAutoFit/>
          </a:bodyPr>
          <a:lstStyle/>
          <a:p>
            <a:pPr eaLnBrk="1">
              <a:defRPr/>
            </a:pPr>
            <a:endParaRPr lang="en-US" dirty="0"/>
          </a:p>
        </p:txBody>
      </p:sp>
      <p:sp>
        <p:nvSpPr>
          <p:cNvPr id="7" name="Text Placeholder 1">
            <a:extLst>
              <a:ext uri="{FF2B5EF4-FFF2-40B4-BE49-F238E27FC236}">
                <a16:creationId xmlns:a16="http://schemas.microsoft.com/office/drawing/2014/main" id="{0112DF6B-5FBB-E540-84E0-D045725A1D52}"/>
              </a:ext>
            </a:extLst>
          </p:cNvPr>
          <p:cNvSpPr txBox="1">
            <a:spLocks/>
          </p:cNvSpPr>
          <p:nvPr/>
        </p:nvSpPr>
        <p:spPr>
          <a:xfrm>
            <a:off x="990600" y="1654552"/>
            <a:ext cx="1986643" cy="4142998"/>
          </a:xfrm>
          <a:prstGeom prst="rect">
            <a:avLst/>
          </a:prstGeom>
        </p:spPr>
        <p:txBody>
          <a:bodyPr/>
          <a:lstStyle>
            <a:lvl1pPr marL="0" indent="0" algn="l" defTabSz="457200" rtl="0" eaLnBrk="0" fontAlgn="base" hangingPunct="0">
              <a:spcBef>
                <a:spcPct val="20000"/>
              </a:spcBef>
              <a:spcAft>
                <a:spcPct val="0"/>
              </a:spcAft>
              <a:buFont typeface="Arial" charset="0"/>
              <a:buNone/>
              <a:defRPr sz="2100" kern="1200" baseline="0">
                <a:solidFill>
                  <a:srgbClr val="1B5187"/>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en-US" sz="2800" dirty="0">
                <a:latin typeface="Calibri" panose="020F0502020204030204" pitchFamily="34" charset="0"/>
                <a:cs typeface="Calibri" panose="020F0502020204030204" pitchFamily="34" charset="0"/>
              </a:rPr>
              <a:t>Percentage of Purdue faculty applicants who won Fulbright Scholar awards for the past 5 years. </a:t>
            </a:r>
            <a:endParaRPr kumimoji="0" lang="en-US" sz="2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186A34F-34A2-9E4E-8303-149360F77C66}"/>
              </a:ext>
            </a:extLst>
          </p:cNvPr>
          <p:cNvSpPr txBox="1"/>
          <p:nvPr/>
        </p:nvSpPr>
        <p:spPr>
          <a:xfrm>
            <a:off x="3124200" y="2274838"/>
            <a:ext cx="5206875" cy="2185214"/>
          </a:xfrm>
          <a:prstGeom prst="rect">
            <a:avLst/>
          </a:prstGeom>
          <a:noFill/>
        </p:spPr>
        <p:txBody>
          <a:bodyPr wrap="none" rtlCol="0">
            <a:spAutoFit/>
          </a:bodyPr>
          <a:lstStyle/>
          <a:p>
            <a:r>
              <a:rPr lang="en-US" sz="13600" b="1" dirty="0">
                <a:solidFill>
                  <a:srgbClr val="0070C0"/>
                </a:solidFill>
                <a:latin typeface="Avenir Book" panose="02000503020000020003" pitchFamily="2" charset="0"/>
              </a:rPr>
              <a:t>50.7%</a:t>
            </a:r>
          </a:p>
        </p:txBody>
      </p:sp>
      <p:sp>
        <p:nvSpPr>
          <p:cNvPr id="3" name="Text Placeholder 1">
            <a:extLst>
              <a:ext uri="{FF2B5EF4-FFF2-40B4-BE49-F238E27FC236}">
                <a16:creationId xmlns:a16="http://schemas.microsoft.com/office/drawing/2014/main" id="{AAD89E56-9DA7-5898-8197-A9558495BF33}"/>
              </a:ext>
            </a:extLst>
          </p:cNvPr>
          <p:cNvSpPr txBox="1">
            <a:spLocks/>
          </p:cNvSpPr>
          <p:nvPr/>
        </p:nvSpPr>
        <p:spPr>
          <a:xfrm>
            <a:off x="3124200" y="4460052"/>
            <a:ext cx="5029200" cy="1635948"/>
          </a:xfrm>
          <a:prstGeom prst="rect">
            <a:avLst/>
          </a:prstGeom>
        </p:spPr>
        <p:txBody>
          <a:bodyPr/>
          <a:lstStyle>
            <a:lvl1pPr marL="0" indent="0" algn="l" defTabSz="457200" rtl="0" eaLnBrk="0" fontAlgn="base" hangingPunct="0">
              <a:spcBef>
                <a:spcPct val="20000"/>
              </a:spcBef>
              <a:spcAft>
                <a:spcPct val="0"/>
              </a:spcAft>
              <a:buFont typeface="Arial" charset="0"/>
              <a:buNone/>
              <a:defRPr sz="2100" kern="1200" baseline="0">
                <a:solidFill>
                  <a:srgbClr val="1B5187"/>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en-US" sz="2400" dirty="0">
                <a:latin typeface="Calibri" panose="020F0502020204030204" pitchFamily="34" charset="0"/>
                <a:cs typeface="Calibri" panose="020F0502020204030204" pitchFamily="34" charset="0"/>
              </a:rPr>
              <a:t>Purdue has been named a “Top Producing Fulbright Institution” by Fulbright National the last </a:t>
            </a:r>
            <a:r>
              <a:rPr lang="en-US" sz="2400" i="1" dirty="0">
                <a:latin typeface="Calibri" panose="020F0502020204030204" pitchFamily="34" charset="0"/>
                <a:cs typeface="Calibri" panose="020F0502020204030204" pitchFamily="34" charset="0"/>
              </a:rPr>
              <a:t>three</a:t>
            </a:r>
            <a:r>
              <a:rPr lang="en-US" sz="2400" dirty="0">
                <a:latin typeface="Calibri" panose="020F0502020204030204" pitchFamily="34" charset="0"/>
                <a:cs typeface="Calibri" panose="020F0502020204030204" pitchFamily="34" charset="0"/>
              </a:rPr>
              <a:t> years in a row. </a:t>
            </a:r>
            <a:endParaRPr kumimoji="0" lang="en-US" sz="24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a:extLst>
              <a:ext uri="{FF2B5EF4-FFF2-40B4-BE49-F238E27FC236}">
                <a16:creationId xmlns:a16="http://schemas.microsoft.com/office/drawing/2014/main" id="{DEA5CB47-7B0C-4518-83DC-EA4D05B87816}"/>
              </a:ext>
            </a:extLst>
          </p:cNvPr>
          <p:cNvSpPr txBox="1">
            <a:spLocks/>
          </p:cNvSpPr>
          <p:nvPr/>
        </p:nvSpPr>
        <p:spPr bwMode="auto">
          <a:xfrm>
            <a:off x="477044" y="1676400"/>
            <a:ext cx="8189912" cy="1338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pPr>
            <a:r>
              <a:rPr lang="en-US" altLang="en-US" sz="5000" b="1" dirty="0">
                <a:solidFill>
                  <a:srgbClr val="FAFFF8"/>
                </a:solidFill>
                <a:latin typeface="Mark OT Bold" charset="0"/>
                <a:sym typeface="Mark OT Bold" charset="0"/>
              </a:rPr>
              <a:t>Fulbright Specialist Program </a:t>
            </a:r>
          </a:p>
          <a:p>
            <a:pPr eaLnBrk="1">
              <a:lnSpc>
                <a:spcPct val="80000"/>
              </a:lnSpc>
            </a:pPr>
            <a:endParaRPr lang="en-US" altLang="en-US" sz="5000" b="1" dirty="0">
              <a:solidFill>
                <a:srgbClr val="FAFFF8"/>
              </a:solidFill>
              <a:latin typeface="Mark OT Bold" charset="0"/>
              <a:sym typeface="Mark OT Bold" charset="0"/>
            </a:endParaRPr>
          </a:p>
        </p:txBody>
      </p:sp>
    </p:spTree>
    <p:extLst>
      <p:ext uri="{BB962C8B-B14F-4D97-AF65-F5344CB8AC3E}">
        <p14:creationId xmlns:p14="http://schemas.microsoft.com/office/powerpoint/2010/main" val="3323039055"/>
      </p:ext>
    </p:extLst>
  </p:cSld>
  <p:clrMapOvr>
    <a:masterClrMapping/>
  </p:clrMapOvr>
  <p:transition spd="slow">
    <p:push dir="u"/>
  </p:transition>
</p:sld>
</file>

<file path=ppt/theme/theme1.xml><?xml version="1.0" encoding="utf-8"?>
<a:theme xmlns:a="http://schemas.openxmlformats.org/drawingml/2006/main" name="Office Theme - Title Slid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 Title Slide">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 White Bas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 White Base">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4701</TotalTime>
  <Words>1508</Words>
  <Application>Microsoft Macintosh PowerPoint</Application>
  <PresentationFormat>On-screen Show (4:3)</PresentationFormat>
  <Paragraphs>147</Paragraphs>
  <Slides>20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Avenir Book</vt:lpstr>
      <vt:lpstr>Calibri</vt:lpstr>
      <vt:lpstr>Mark OT Bold</vt:lpstr>
      <vt:lpstr>Mark OT Book</vt:lpstr>
      <vt:lpstr>Times</vt:lpstr>
      <vt:lpstr>Times New Roman</vt:lpstr>
      <vt:lpstr>Office Theme - Title Slide</vt:lpstr>
      <vt:lpstr>Office Theme - White Base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Causer, Sarah</dc:creator>
  <cp:lastModifiedBy>Lukasik, Christopher J</cp:lastModifiedBy>
  <cp:revision>239</cp:revision>
  <cp:lastPrinted>2023-01-10T20:21:43Z</cp:lastPrinted>
  <dcterms:modified xsi:type="dcterms:W3CDTF">2024-03-22T12:39:42Z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2023-01-10T19:35:40Z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22f3ea72-e774-44f6-90cb-3a1b7337db05</vt:lpwstr>
  </property>
  <property fmtid="{D5CDD505-2E9C-101B-9397-08002B2CF9AE}" pid="8" name="MSIP_Label_4044bd30-2ed7-4c9d-9d12-46200872a97b_ContentBits">
    <vt:lpwstr>0</vt:lpwstr>
  </property>
</Properties>
</file>