
<file path=[Content_Types].xml><?xml version="1.0" encoding="utf-8"?>
<Types xmlns="http://schemas.openxmlformats.org/package/2006/content-types">
  <Default Extension="jpg" ContentType="image/jpeg"/>
  <Default Extension="emf" ContentType="image/x-emf"/>
  <Default Extension="jpeg" ContentType="image/jpeg"/>
  <Default Extension="xml" ContentType="application/xml"/>
  <Default Extension="bin" ContentType="application/vnd.openxmlformats-officedocument.oleObject"/>
  <Default Extension="tif" ContentType="image/tiff"/>
  <Default Extension="vml" ContentType="application/vnd.openxmlformats-officedocument.vmlDrawing"/>
  <Default Extension="wdp" ContentType="image/vnd.ms-photo"/>
  <Default Extension="png" ContentType="image/png"/>
  <Default Extension="wmf" ContentType="image/x-wmf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28"/>
  </p:notesMasterIdLst>
  <p:handoutMasterIdLst>
    <p:handoutMasterId r:id="rId29"/>
  </p:handoutMasterIdLst>
  <p:sldIdLst>
    <p:sldId id="640" r:id="rId2"/>
    <p:sldId id="641" r:id="rId3"/>
    <p:sldId id="637" r:id="rId4"/>
    <p:sldId id="655" r:id="rId5"/>
    <p:sldId id="660" r:id="rId6"/>
    <p:sldId id="663" r:id="rId7"/>
    <p:sldId id="653" r:id="rId8"/>
    <p:sldId id="654" r:id="rId9"/>
    <p:sldId id="646" r:id="rId10"/>
    <p:sldId id="647" r:id="rId11"/>
    <p:sldId id="648" r:id="rId12"/>
    <p:sldId id="649" r:id="rId13"/>
    <p:sldId id="650" r:id="rId14"/>
    <p:sldId id="659" r:id="rId15"/>
    <p:sldId id="651" r:id="rId16"/>
    <p:sldId id="652" r:id="rId17"/>
    <p:sldId id="644" r:id="rId18"/>
    <p:sldId id="666" r:id="rId19"/>
    <p:sldId id="662" r:id="rId20"/>
    <p:sldId id="656" r:id="rId21"/>
    <p:sldId id="657" r:id="rId22"/>
    <p:sldId id="658" r:id="rId23"/>
    <p:sldId id="661" r:id="rId24"/>
    <p:sldId id="664" r:id="rId25"/>
    <p:sldId id="645" r:id="rId26"/>
    <p:sldId id="64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Bilello" initials="PB" lastIdx="39" clrIdx="0"/>
  <p:cmAuthor id="1" name="John MacKrell" initials="JM" lastIdx="20" clrIdx="1"/>
  <p:cmAuthor id="2" name="Richard McFall" initials="RM" lastIdx="2" clrIdx="2"/>
  <p:cmAuthor id="3" name="John MacKrell" initials="" lastIdx="53" clrIdx="3"/>
  <p:cmAuthor id="4" name="Laila Hirr" initials="" lastIdx="9" clrIdx="4"/>
  <p:cmAuthor id="5" name="Microsoft Office User" initials="Office" lastIdx="1" clrIdx="5">
    <p:extLst/>
  </p:cmAuthor>
  <p:cmAuthor id="6" name="Microsoft Office User" initials="Office [2]" lastIdx="1" clrIdx="6">
    <p:extLst/>
  </p:cmAuthor>
  <p:cmAuthor id="7" name="Microsoft Office User" initials="Office [3]" lastIdx="1" clrIdx="7">
    <p:extLst/>
  </p:cmAuthor>
  <p:cmAuthor id="8" name="Microsoft Office User" initials="Office [4]" lastIdx="1" clrIdx="8">
    <p:extLst/>
  </p:cmAuthor>
  <p:cmAuthor id="9" name="Microsoft Office User" initials="Office [5]" lastIdx="1" clrIdx="9">
    <p:extLst/>
  </p:cmAuthor>
  <p:cmAuthor id="10" name="Microsoft Office User" initials="Office [6]" lastIdx="1" clrIdx="10">
    <p:extLst/>
  </p:cmAuthor>
  <p:cmAuthor id="11" name="Microsoft Office User" initials="Office [7]" lastIdx="1" clrIdx="11">
    <p:extLst/>
  </p:cmAuthor>
  <p:cmAuthor id="12" name="Microsoft Office User" initials="Office [8]" lastIdx="1" clrIdx="12">
    <p:extLst/>
  </p:cmAuthor>
  <p:cmAuthor id="13" name="venkatesh agaram" initials="va" lastIdx="7" clrIdx="1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CB7"/>
    <a:srgbClr val="EBF2DE"/>
    <a:srgbClr val="F2DCDC"/>
    <a:srgbClr val="DCE6F3"/>
    <a:srgbClr val="EFEDE1"/>
    <a:srgbClr val="800000"/>
    <a:srgbClr val="FFFFCC"/>
    <a:srgbClr val="008080"/>
    <a:srgbClr val="96A6E1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0" autoAdjust="0"/>
    <p:restoredTop sz="92582" autoAdjust="0"/>
  </p:normalViewPr>
  <p:slideViewPr>
    <p:cSldViewPr snapToObjects="1">
      <p:cViewPr>
        <p:scale>
          <a:sx n="110" d="100"/>
          <a:sy n="110" d="100"/>
        </p:scale>
        <p:origin x="2112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16"/>
    </p:cViewPr>
  </p:sorterViewPr>
  <p:notesViewPr>
    <p:cSldViewPr snapToObjects="1">
      <p:cViewPr varScale="1">
        <p:scale>
          <a:sx n="97" d="100"/>
          <a:sy n="97" d="100"/>
        </p:scale>
        <p:origin x="387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954DA8-198D-4D35-A3ED-AA2BB8DB892A}" type="doc">
      <dgm:prSet loTypeId="urn:microsoft.com/office/officeart/2005/8/layout/chevron1" loCatId="process" qsTypeId="urn:microsoft.com/office/officeart/2005/8/quickstyle/simple3" qsCatId="simple" csTypeId="urn:microsoft.com/office/officeart/2005/8/colors/accent1_1" csCatId="accent1" phldr="1"/>
      <dgm:spPr/>
    </dgm:pt>
    <dgm:pt modelId="{ACD0F985-83A4-41F8-9FF0-CEA44D7EE553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 lIns="0" rIns="0"/>
        <a:lstStyle/>
        <a:p>
          <a:r>
            <a:rPr lang="en-US" altLang="zh-CN" sz="1400" b="1" dirty="0" smtClean="0">
              <a:effectLst/>
              <a:latin typeface="Arial" pitchFamily="34" charset="0"/>
              <a:cs typeface="Arial" pitchFamily="34" charset="0"/>
            </a:rPr>
            <a:t>Plan</a:t>
          </a:r>
          <a:endParaRPr lang="zh-CN" altLang="en-US" sz="1400" b="1" dirty="0">
            <a:effectLst/>
            <a:latin typeface="Arial" pitchFamily="34" charset="0"/>
            <a:cs typeface="Arial" pitchFamily="34" charset="0"/>
          </a:endParaRPr>
        </a:p>
      </dgm:t>
    </dgm:pt>
    <dgm:pt modelId="{73B1F376-2CA4-4364-8A35-0C7D08C2714C}" type="parTrans" cxnId="{78762E79-0E67-4AD9-BE1D-5FDD8C28CA11}">
      <dgm:prSet/>
      <dgm:spPr/>
      <dgm:t>
        <a:bodyPr/>
        <a:lstStyle/>
        <a:p>
          <a:endParaRPr lang="zh-CN" altLang="en-US" sz="120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2767FA9-63F7-4F11-8D31-21FF37162FBB}" type="sibTrans" cxnId="{78762E79-0E67-4AD9-BE1D-5FDD8C28CA11}">
      <dgm:prSet/>
      <dgm:spPr/>
      <dgm:t>
        <a:bodyPr/>
        <a:lstStyle/>
        <a:p>
          <a:endParaRPr lang="zh-CN" altLang="en-US" sz="120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6408176-E7D0-401A-8427-26CFD73B853E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 lIns="0" rIns="0"/>
        <a:lstStyle/>
        <a:p>
          <a:r>
            <a:rPr lang="en-US" altLang="zh-CN" sz="1400" b="1" dirty="0" smtClean="0">
              <a:effectLst/>
              <a:latin typeface="Arial" pitchFamily="34" charset="0"/>
              <a:cs typeface="Arial" pitchFamily="34" charset="0"/>
            </a:rPr>
            <a:t>Concept</a:t>
          </a:r>
          <a:endParaRPr lang="zh-CN" altLang="en-US" sz="1400" b="1" dirty="0">
            <a:effectLst/>
            <a:latin typeface="Arial" pitchFamily="34" charset="0"/>
            <a:cs typeface="Arial" pitchFamily="34" charset="0"/>
          </a:endParaRPr>
        </a:p>
      </dgm:t>
    </dgm:pt>
    <dgm:pt modelId="{2878F6D3-A443-4776-8E94-7C194E1FB776}" type="parTrans" cxnId="{8BCEBB87-80EA-4A92-AD8E-E65A4A8CD693}">
      <dgm:prSet/>
      <dgm:spPr/>
      <dgm:t>
        <a:bodyPr/>
        <a:lstStyle/>
        <a:p>
          <a:endParaRPr lang="zh-CN" altLang="en-US" sz="120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A3684C9-DF66-4E03-BCA0-CE3B2E9C4E75}" type="sibTrans" cxnId="{8BCEBB87-80EA-4A92-AD8E-E65A4A8CD693}">
      <dgm:prSet/>
      <dgm:spPr/>
      <dgm:t>
        <a:bodyPr/>
        <a:lstStyle/>
        <a:p>
          <a:endParaRPr lang="zh-CN" altLang="en-US" sz="120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FE2FAF9-40ED-42BD-9623-312EC81F113E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 lIns="0" rIns="0"/>
        <a:lstStyle/>
        <a:p>
          <a:r>
            <a:rPr lang="en-US" altLang="zh-CN" sz="1400" b="1" dirty="0" smtClean="0">
              <a:effectLst/>
              <a:latin typeface="Arial" pitchFamily="34" charset="0"/>
              <a:cs typeface="Arial" pitchFamily="34" charset="0"/>
            </a:rPr>
            <a:t>Validate</a:t>
          </a:r>
          <a:endParaRPr lang="zh-CN" altLang="en-US" sz="1400" b="1" dirty="0">
            <a:effectLst/>
            <a:latin typeface="Arial" pitchFamily="34" charset="0"/>
            <a:cs typeface="Arial" pitchFamily="34" charset="0"/>
          </a:endParaRPr>
        </a:p>
      </dgm:t>
    </dgm:pt>
    <dgm:pt modelId="{A9B7248A-B009-44E2-A492-FCB0BAF197A4}" type="parTrans" cxnId="{E26F1FD2-0DD0-4E52-83DE-C7D58179B666}">
      <dgm:prSet/>
      <dgm:spPr/>
      <dgm:t>
        <a:bodyPr/>
        <a:lstStyle/>
        <a:p>
          <a:endParaRPr lang="zh-CN" altLang="en-US" sz="120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BB35A6F-2A33-4519-B81E-32C599820F33}" type="sibTrans" cxnId="{E26F1FD2-0DD0-4E52-83DE-C7D58179B666}">
      <dgm:prSet/>
      <dgm:spPr/>
      <dgm:t>
        <a:bodyPr/>
        <a:lstStyle/>
        <a:p>
          <a:endParaRPr lang="zh-CN" altLang="en-US" sz="120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6981392-33E3-40E3-8969-965DA9C78DA0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 lIns="0" rIns="0"/>
        <a:lstStyle/>
        <a:p>
          <a:r>
            <a:rPr lang="en-US" altLang="zh-CN" sz="1400" b="1" dirty="0" smtClean="0">
              <a:effectLst/>
              <a:latin typeface="Arial" pitchFamily="34" charset="0"/>
              <a:cs typeface="Arial" pitchFamily="34" charset="0"/>
            </a:rPr>
            <a:t>Service</a:t>
          </a:r>
          <a:endParaRPr lang="zh-CN" altLang="en-US" sz="1400" b="1" dirty="0">
            <a:effectLst/>
            <a:latin typeface="Arial" pitchFamily="34" charset="0"/>
            <a:cs typeface="Arial" pitchFamily="34" charset="0"/>
          </a:endParaRPr>
        </a:p>
      </dgm:t>
    </dgm:pt>
    <dgm:pt modelId="{82963B47-CEA6-41FC-B232-6DF851F4BF06}" type="parTrans" cxnId="{C68F2DA2-BE61-4176-AA97-19AA3CF234F3}">
      <dgm:prSet/>
      <dgm:spPr/>
      <dgm:t>
        <a:bodyPr/>
        <a:lstStyle/>
        <a:p>
          <a:endParaRPr lang="zh-CN" altLang="en-US" sz="120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E8A9969-D951-452D-A86F-825EF03CB2A9}" type="sibTrans" cxnId="{C68F2DA2-BE61-4176-AA97-19AA3CF234F3}">
      <dgm:prSet/>
      <dgm:spPr/>
      <dgm:t>
        <a:bodyPr/>
        <a:lstStyle/>
        <a:p>
          <a:endParaRPr lang="zh-CN" altLang="en-US" sz="120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F34B961-4682-4067-BC94-F4B7A68CA78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 lIns="0" rIns="0"/>
        <a:lstStyle/>
        <a:p>
          <a:r>
            <a:rPr lang="en-US" altLang="zh-CN" sz="1400" b="1" dirty="0" smtClean="0">
              <a:effectLst/>
              <a:latin typeface="Arial" pitchFamily="34" charset="0"/>
              <a:cs typeface="Arial" pitchFamily="34" charset="0"/>
            </a:rPr>
            <a:t>Design</a:t>
          </a:r>
        </a:p>
      </dgm:t>
    </dgm:pt>
    <dgm:pt modelId="{EEC7BEBE-5B14-4538-998B-5CA5053B15ED}" type="parTrans" cxnId="{5851EF64-9C65-4B78-A918-0C8CBDC1BF31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FB909AA1-EF2F-4084-B039-13C4B71DF4AB}" type="sibTrans" cxnId="{5851EF64-9C65-4B78-A918-0C8CBDC1BF31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0A47C824-71E5-4D04-B414-E5CE028C75F4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 lIns="0" rIns="0"/>
        <a:lstStyle/>
        <a:p>
          <a:r>
            <a:rPr lang="en-US" altLang="zh-CN" sz="1400" b="1" dirty="0" smtClean="0">
              <a:latin typeface="Arial" pitchFamily="34" charset="0"/>
              <a:cs typeface="Arial" pitchFamily="34" charset="0"/>
            </a:rPr>
            <a:t>Production</a:t>
          </a:r>
          <a:endParaRPr lang="zh-CN" altLang="en-US" sz="1400" b="1" dirty="0">
            <a:effectLst/>
            <a:latin typeface="Arial" pitchFamily="34" charset="0"/>
            <a:cs typeface="Arial" pitchFamily="34" charset="0"/>
          </a:endParaRPr>
        </a:p>
      </dgm:t>
    </dgm:pt>
    <dgm:pt modelId="{FED0CEB4-A0EB-4302-BF42-5330DD908464}" type="parTrans" cxnId="{1C441796-129E-46FD-9ABF-3AAFA3B4B741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E0D8FB14-A838-4B06-AD1B-20B512CD14E6}" type="sibTrans" cxnId="{1C441796-129E-46FD-9ABF-3AAFA3B4B741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1CB41391-4AE4-4075-9E4B-3EE538382FB2}" type="pres">
      <dgm:prSet presAssocID="{79954DA8-198D-4D35-A3ED-AA2BB8DB892A}" presName="Name0" presStyleCnt="0">
        <dgm:presLayoutVars>
          <dgm:dir/>
          <dgm:animLvl val="lvl"/>
          <dgm:resizeHandles val="exact"/>
        </dgm:presLayoutVars>
      </dgm:prSet>
      <dgm:spPr/>
    </dgm:pt>
    <dgm:pt modelId="{5B984CF2-1A86-4AE1-B3D2-654C744F9968}" type="pres">
      <dgm:prSet presAssocID="{ACD0F985-83A4-41F8-9FF0-CEA44D7EE553}" presName="parTxOnly" presStyleLbl="node1" presStyleIdx="0" presStyleCnt="6" custScaleY="85141" custLinFactNeighborX="3676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4373FA76-52AD-49BF-830F-16AB57FEEA29}" type="pres">
      <dgm:prSet presAssocID="{E2767FA9-63F7-4F11-8D31-21FF37162FBB}" presName="parTxOnlySpace" presStyleCnt="0"/>
      <dgm:spPr/>
    </dgm:pt>
    <dgm:pt modelId="{7791305B-2F8B-41B9-9FBF-71185749A103}" type="pres">
      <dgm:prSet presAssocID="{F6408176-E7D0-401A-8427-26CFD73B853E}" presName="parTxOnly" presStyleLbl="node1" presStyleIdx="1" presStyleCnt="6" custScaleX="120822" custScaleY="85141" custLinFactNeighborX="367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A90B4-680B-45EB-A0EB-DE06D632363C}" type="pres">
      <dgm:prSet presAssocID="{2A3684C9-DF66-4E03-BCA0-CE3B2E9C4E75}" presName="parTxOnlySpace" presStyleCnt="0"/>
      <dgm:spPr/>
    </dgm:pt>
    <dgm:pt modelId="{3E835F74-A088-4E3F-879D-030C29EC1850}" type="pres">
      <dgm:prSet presAssocID="{AF34B961-4682-4067-BC94-F4B7A68CA784}" presName="parTxOnly" presStyleLbl="node1" presStyleIdx="2" presStyleCnt="6" custScaleY="85141" custLinFactNeighborX="367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7B56C-ADE7-40CA-A916-F60B91519CC9}" type="pres">
      <dgm:prSet presAssocID="{FB909AA1-EF2F-4084-B039-13C4B71DF4AB}" presName="parTxOnlySpace" presStyleCnt="0"/>
      <dgm:spPr/>
    </dgm:pt>
    <dgm:pt modelId="{75126776-C16F-4B82-8FDD-A17898819664}" type="pres">
      <dgm:prSet presAssocID="{CFE2FAF9-40ED-42BD-9623-312EC81F113E}" presName="parTxOnly" presStyleLbl="node1" presStyleIdx="3" presStyleCnt="6" custScaleY="85141" custLinFactNeighborX="367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3CAA4-505E-4EBE-8F26-94D48B1F9AA6}" type="pres">
      <dgm:prSet presAssocID="{FBB35A6F-2A33-4519-B81E-32C599820F33}" presName="parTxOnlySpace" presStyleCnt="0"/>
      <dgm:spPr/>
    </dgm:pt>
    <dgm:pt modelId="{3174AE60-F2BD-4E3B-A681-AE9356467721}" type="pres">
      <dgm:prSet presAssocID="{0A47C824-71E5-4D04-B414-E5CE028C75F4}" presName="parTxOnly" presStyleLbl="node1" presStyleIdx="4" presStyleCnt="6" custScaleX="113887" custScaleY="85141" custLinFactNeighborX="198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92FF1-DBE2-4208-BD7F-9C3DD37FEA8A}" type="pres">
      <dgm:prSet presAssocID="{E0D8FB14-A838-4B06-AD1B-20B512CD14E6}" presName="parTxOnlySpace" presStyleCnt="0"/>
      <dgm:spPr/>
    </dgm:pt>
    <dgm:pt modelId="{D1D966C8-9E4A-4AE5-AB07-3D661C526BBC}" type="pres">
      <dgm:prSet presAssocID="{96981392-33E3-40E3-8969-965DA9C78DA0}" presName="parTxOnly" presStyleLbl="node1" presStyleIdx="5" presStyleCnt="6" custScaleY="85141" custLinFactNeighborX="367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FF562F-BA53-EE40-8107-885CF9D03DC3}" type="presOf" srcId="{ACD0F985-83A4-41F8-9FF0-CEA44D7EE553}" destId="{5B984CF2-1A86-4AE1-B3D2-654C744F9968}" srcOrd="0" destOrd="0" presId="urn:microsoft.com/office/officeart/2005/8/layout/chevron1"/>
    <dgm:cxn modelId="{A87EB81E-4DEB-234E-AAE7-E1FAEAA2BD60}" type="presOf" srcId="{F6408176-E7D0-401A-8427-26CFD73B853E}" destId="{7791305B-2F8B-41B9-9FBF-71185749A103}" srcOrd="0" destOrd="0" presId="urn:microsoft.com/office/officeart/2005/8/layout/chevron1"/>
    <dgm:cxn modelId="{562AB0C8-196F-F44F-B916-CFACF31480AD}" type="presOf" srcId="{79954DA8-198D-4D35-A3ED-AA2BB8DB892A}" destId="{1CB41391-4AE4-4075-9E4B-3EE538382FB2}" srcOrd="0" destOrd="0" presId="urn:microsoft.com/office/officeart/2005/8/layout/chevron1"/>
    <dgm:cxn modelId="{4ECB7EE0-AB28-FD4A-B816-F486B072E1E9}" type="presOf" srcId="{CFE2FAF9-40ED-42BD-9623-312EC81F113E}" destId="{75126776-C16F-4B82-8FDD-A17898819664}" srcOrd="0" destOrd="0" presId="urn:microsoft.com/office/officeart/2005/8/layout/chevron1"/>
    <dgm:cxn modelId="{78762E79-0E67-4AD9-BE1D-5FDD8C28CA11}" srcId="{79954DA8-198D-4D35-A3ED-AA2BB8DB892A}" destId="{ACD0F985-83A4-41F8-9FF0-CEA44D7EE553}" srcOrd="0" destOrd="0" parTransId="{73B1F376-2CA4-4364-8A35-0C7D08C2714C}" sibTransId="{E2767FA9-63F7-4F11-8D31-21FF37162FBB}"/>
    <dgm:cxn modelId="{09BDAB78-C95A-CE4E-8838-E54A2F8AC4C0}" type="presOf" srcId="{96981392-33E3-40E3-8969-965DA9C78DA0}" destId="{D1D966C8-9E4A-4AE5-AB07-3D661C526BBC}" srcOrd="0" destOrd="0" presId="urn:microsoft.com/office/officeart/2005/8/layout/chevron1"/>
    <dgm:cxn modelId="{E5A69030-1DF8-0F4D-B989-AB1EB2AFBACD}" type="presOf" srcId="{AF34B961-4682-4067-BC94-F4B7A68CA784}" destId="{3E835F74-A088-4E3F-879D-030C29EC1850}" srcOrd="0" destOrd="0" presId="urn:microsoft.com/office/officeart/2005/8/layout/chevron1"/>
    <dgm:cxn modelId="{7F61B4F4-9F02-C644-A1D4-EF224626A969}" type="presOf" srcId="{0A47C824-71E5-4D04-B414-E5CE028C75F4}" destId="{3174AE60-F2BD-4E3B-A681-AE9356467721}" srcOrd="0" destOrd="0" presId="urn:microsoft.com/office/officeart/2005/8/layout/chevron1"/>
    <dgm:cxn modelId="{C68F2DA2-BE61-4176-AA97-19AA3CF234F3}" srcId="{79954DA8-198D-4D35-A3ED-AA2BB8DB892A}" destId="{96981392-33E3-40E3-8969-965DA9C78DA0}" srcOrd="5" destOrd="0" parTransId="{82963B47-CEA6-41FC-B232-6DF851F4BF06}" sibTransId="{8E8A9969-D951-452D-A86F-825EF03CB2A9}"/>
    <dgm:cxn modelId="{5851EF64-9C65-4B78-A918-0C8CBDC1BF31}" srcId="{79954DA8-198D-4D35-A3ED-AA2BB8DB892A}" destId="{AF34B961-4682-4067-BC94-F4B7A68CA784}" srcOrd="2" destOrd="0" parTransId="{EEC7BEBE-5B14-4538-998B-5CA5053B15ED}" sibTransId="{FB909AA1-EF2F-4084-B039-13C4B71DF4AB}"/>
    <dgm:cxn modelId="{1C441796-129E-46FD-9ABF-3AAFA3B4B741}" srcId="{79954DA8-198D-4D35-A3ED-AA2BB8DB892A}" destId="{0A47C824-71E5-4D04-B414-E5CE028C75F4}" srcOrd="4" destOrd="0" parTransId="{FED0CEB4-A0EB-4302-BF42-5330DD908464}" sibTransId="{E0D8FB14-A838-4B06-AD1B-20B512CD14E6}"/>
    <dgm:cxn modelId="{8BCEBB87-80EA-4A92-AD8E-E65A4A8CD693}" srcId="{79954DA8-198D-4D35-A3ED-AA2BB8DB892A}" destId="{F6408176-E7D0-401A-8427-26CFD73B853E}" srcOrd="1" destOrd="0" parTransId="{2878F6D3-A443-4776-8E94-7C194E1FB776}" sibTransId="{2A3684C9-DF66-4E03-BCA0-CE3B2E9C4E75}"/>
    <dgm:cxn modelId="{E26F1FD2-0DD0-4E52-83DE-C7D58179B666}" srcId="{79954DA8-198D-4D35-A3ED-AA2BB8DB892A}" destId="{CFE2FAF9-40ED-42BD-9623-312EC81F113E}" srcOrd="3" destOrd="0" parTransId="{A9B7248A-B009-44E2-A492-FCB0BAF197A4}" sibTransId="{FBB35A6F-2A33-4519-B81E-32C599820F33}"/>
    <dgm:cxn modelId="{94EC8B96-E9A8-E34D-85F0-F191FA80362B}" type="presParOf" srcId="{1CB41391-4AE4-4075-9E4B-3EE538382FB2}" destId="{5B984CF2-1A86-4AE1-B3D2-654C744F9968}" srcOrd="0" destOrd="0" presId="urn:microsoft.com/office/officeart/2005/8/layout/chevron1"/>
    <dgm:cxn modelId="{B66880CB-F664-8744-B9C1-73312816EF7F}" type="presParOf" srcId="{1CB41391-4AE4-4075-9E4B-3EE538382FB2}" destId="{4373FA76-52AD-49BF-830F-16AB57FEEA29}" srcOrd="1" destOrd="0" presId="urn:microsoft.com/office/officeart/2005/8/layout/chevron1"/>
    <dgm:cxn modelId="{EEB217AB-213B-8240-B8F9-4CE25778EAB2}" type="presParOf" srcId="{1CB41391-4AE4-4075-9E4B-3EE538382FB2}" destId="{7791305B-2F8B-41B9-9FBF-71185749A103}" srcOrd="2" destOrd="0" presId="urn:microsoft.com/office/officeart/2005/8/layout/chevron1"/>
    <dgm:cxn modelId="{9C16ECDC-54AF-2F4A-B569-1ECB3CB21A37}" type="presParOf" srcId="{1CB41391-4AE4-4075-9E4B-3EE538382FB2}" destId="{FD5A90B4-680B-45EB-A0EB-DE06D632363C}" srcOrd="3" destOrd="0" presId="urn:microsoft.com/office/officeart/2005/8/layout/chevron1"/>
    <dgm:cxn modelId="{901E53C3-01A8-7646-A003-B5BB4D262DBF}" type="presParOf" srcId="{1CB41391-4AE4-4075-9E4B-3EE538382FB2}" destId="{3E835F74-A088-4E3F-879D-030C29EC1850}" srcOrd="4" destOrd="0" presId="urn:microsoft.com/office/officeart/2005/8/layout/chevron1"/>
    <dgm:cxn modelId="{B04D3380-A769-8445-8EF1-21170D983242}" type="presParOf" srcId="{1CB41391-4AE4-4075-9E4B-3EE538382FB2}" destId="{EC47B56C-ADE7-40CA-A916-F60B91519CC9}" srcOrd="5" destOrd="0" presId="urn:microsoft.com/office/officeart/2005/8/layout/chevron1"/>
    <dgm:cxn modelId="{863F6995-28E3-9240-AA45-7E2EB5CB34D3}" type="presParOf" srcId="{1CB41391-4AE4-4075-9E4B-3EE538382FB2}" destId="{75126776-C16F-4B82-8FDD-A17898819664}" srcOrd="6" destOrd="0" presId="urn:microsoft.com/office/officeart/2005/8/layout/chevron1"/>
    <dgm:cxn modelId="{86764BA4-616F-E146-8808-056D931AE8D8}" type="presParOf" srcId="{1CB41391-4AE4-4075-9E4B-3EE538382FB2}" destId="{8953CAA4-505E-4EBE-8F26-94D48B1F9AA6}" srcOrd="7" destOrd="0" presId="urn:microsoft.com/office/officeart/2005/8/layout/chevron1"/>
    <dgm:cxn modelId="{22A2161E-2C1F-A043-930F-418D22A3E4AD}" type="presParOf" srcId="{1CB41391-4AE4-4075-9E4B-3EE538382FB2}" destId="{3174AE60-F2BD-4E3B-A681-AE9356467721}" srcOrd="8" destOrd="0" presId="urn:microsoft.com/office/officeart/2005/8/layout/chevron1"/>
    <dgm:cxn modelId="{871D8E20-E0C4-9346-AD2A-13EB31C55EE2}" type="presParOf" srcId="{1CB41391-4AE4-4075-9E4B-3EE538382FB2}" destId="{03992FF1-DBE2-4208-BD7F-9C3DD37FEA8A}" srcOrd="9" destOrd="0" presId="urn:microsoft.com/office/officeart/2005/8/layout/chevron1"/>
    <dgm:cxn modelId="{BDBF8207-F83E-0E40-8628-FAB7C4BCC664}" type="presParOf" srcId="{1CB41391-4AE4-4075-9E4B-3EE538382FB2}" destId="{D1D966C8-9E4A-4AE5-AB07-3D661C526BBC}" srcOrd="10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84CF2-1A86-4AE1-B3D2-654C744F9968}">
      <dsp:nvSpPr>
        <dsp:cNvPr id="0" name=""/>
        <dsp:cNvSpPr/>
      </dsp:nvSpPr>
      <dsp:spPr>
        <a:xfrm>
          <a:off x="59890" y="76196"/>
          <a:ext cx="1538278" cy="523882"/>
        </a:xfrm>
        <a:prstGeom prst="homePlate">
          <a:avLst/>
        </a:prstGeom>
        <a:gradFill rotWithShape="1">
          <a:gsLst>
            <a:gs pos="0">
              <a:schemeClr val="accent5">
                <a:tint val="100000"/>
                <a:satMod val="130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lin ang="16200000" scaled="1"/>
        </a:gra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18669" rIns="0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effectLst/>
              <a:latin typeface="Arial" pitchFamily="34" charset="0"/>
              <a:cs typeface="Arial" pitchFamily="34" charset="0"/>
            </a:rPr>
            <a:t>Plan</a:t>
          </a:r>
          <a:endParaRPr lang="zh-CN" altLang="en-US" sz="1400" b="1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59890" y="76196"/>
        <a:ext cx="1407308" cy="523882"/>
      </dsp:txXfrm>
    </dsp:sp>
    <dsp:sp modelId="{7791305B-2F8B-41B9-9FBF-71185749A103}">
      <dsp:nvSpPr>
        <dsp:cNvPr id="0" name=""/>
        <dsp:cNvSpPr/>
      </dsp:nvSpPr>
      <dsp:spPr>
        <a:xfrm>
          <a:off x="1444340" y="76196"/>
          <a:ext cx="1858578" cy="523882"/>
        </a:xfrm>
        <a:prstGeom prst="chevron">
          <a:avLst/>
        </a:prstGeom>
        <a:gradFill rotWithShape="1">
          <a:gsLst>
            <a:gs pos="0">
              <a:schemeClr val="accent5">
                <a:tint val="100000"/>
                <a:satMod val="130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lin ang="16200000" scaled="1"/>
        </a:gra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18669" rIns="0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effectLst/>
              <a:latin typeface="Arial" pitchFamily="34" charset="0"/>
              <a:cs typeface="Arial" pitchFamily="34" charset="0"/>
            </a:rPr>
            <a:t>Concept</a:t>
          </a:r>
          <a:endParaRPr lang="zh-CN" altLang="en-US" sz="1400" b="1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1706281" y="76196"/>
        <a:ext cx="1334696" cy="523882"/>
      </dsp:txXfrm>
    </dsp:sp>
    <dsp:sp modelId="{3E835F74-A088-4E3F-879D-030C29EC1850}">
      <dsp:nvSpPr>
        <dsp:cNvPr id="0" name=""/>
        <dsp:cNvSpPr/>
      </dsp:nvSpPr>
      <dsp:spPr>
        <a:xfrm>
          <a:off x="3149090" y="76196"/>
          <a:ext cx="1538278" cy="523882"/>
        </a:xfrm>
        <a:prstGeom prst="chevron">
          <a:avLst/>
        </a:prstGeom>
        <a:gradFill rotWithShape="1">
          <a:gsLst>
            <a:gs pos="0">
              <a:schemeClr val="accent5">
                <a:tint val="100000"/>
                <a:satMod val="130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lin ang="16200000" scaled="1"/>
        </a:gra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18669" rIns="0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effectLst/>
              <a:latin typeface="Arial" pitchFamily="34" charset="0"/>
              <a:cs typeface="Arial" pitchFamily="34" charset="0"/>
            </a:rPr>
            <a:t>Design</a:t>
          </a:r>
        </a:p>
      </dsp:txBody>
      <dsp:txXfrm>
        <a:off x="3411031" y="76196"/>
        <a:ext cx="1014396" cy="523882"/>
      </dsp:txXfrm>
    </dsp:sp>
    <dsp:sp modelId="{75126776-C16F-4B82-8FDD-A17898819664}">
      <dsp:nvSpPr>
        <dsp:cNvPr id="0" name=""/>
        <dsp:cNvSpPr/>
      </dsp:nvSpPr>
      <dsp:spPr>
        <a:xfrm>
          <a:off x="4533541" y="76196"/>
          <a:ext cx="1538278" cy="523882"/>
        </a:xfrm>
        <a:prstGeom prst="chevron">
          <a:avLst/>
        </a:prstGeom>
        <a:gradFill rotWithShape="1">
          <a:gsLst>
            <a:gs pos="0">
              <a:schemeClr val="accent5">
                <a:tint val="100000"/>
                <a:satMod val="130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lin ang="16200000" scaled="1"/>
        </a:gra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18669" rIns="0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effectLst/>
              <a:latin typeface="Arial" pitchFamily="34" charset="0"/>
              <a:cs typeface="Arial" pitchFamily="34" charset="0"/>
            </a:rPr>
            <a:t>Validate</a:t>
          </a:r>
          <a:endParaRPr lang="zh-CN" altLang="en-US" sz="1400" b="1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4795482" y="76196"/>
        <a:ext cx="1014396" cy="523882"/>
      </dsp:txXfrm>
    </dsp:sp>
    <dsp:sp modelId="{3174AE60-F2BD-4E3B-A681-AE9356467721}">
      <dsp:nvSpPr>
        <dsp:cNvPr id="0" name=""/>
        <dsp:cNvSpPr/>
      </dsp:nvSpPr>
      <dsp:spPr>
        <a:xfrm>
          <a:off x="5891920" y="76196"/>
          <a:ext cx="1751898" cy="523882"/>
        </a:xfrm>
        <a:prstGeom prst="chevron">
          <a:avLst/>
        </a:prstGeom>
        <a:gradFill rotWithShape="1">
          <a:gsLst>
            <a:gs pos="0">
              <a:schemeClr val="accent5">
                <a:tint val="100000"/>
                <a:satMod val="130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lin ang="16200000" scaled="1"/>
        </a:gra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18669" rIns="0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latin typeface="Arial" pitchFamily="34" charset="0"/>
              <a:cs typeface="Arial" pitchFamily="34" charset="0"/>
            </a:rPr>
            <a:t>Production</a:t>
          </a:r>
          <a:endParaRPr lang="zh-CN" altLang="en-US" sz="1400" b="1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6153861" y="76196"/>
        <a:ext cx="1228016" cy="523882"/>
      </dsp:txXfrm>
    </dsp:sp>
    <dsp:sp modelId="{D1D966C8-9E4A-4AE5-AB07-3D661C526BBC}">
      <dsp:nvSpPr>
        <dsp:cNvPr id="0" name=""/>
        <dsp:cNvSpPr/>
      </dsp:nvSpPr>
      <dsp:spPr>
        <a:xfrm>
          <a:off x="7462845" y="76196"/>
          <a:ext cx="1538278" cy="523882"/>
        </a:xfrm>
        <a:prstGeom prst="chevron">
          <a:avLst/>
        </a:prstGeom>
        <a:gradFill rotWithShape="1">
          <a:gsLst>
            <a:gs pos="0">
              <a:schemeClr val="accent5">
                <a:tint val="100000"/>
                <a:satMod val="130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lin ang="16200000" scaled="1"/>
        </a:gra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18669" rIns="0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effectLst/>
              <a:latin typeface="Arial" pitchFamily="34" charset="0"/>
              <a:cs typeface="Arial" pitchFamily="34" charset="0"/>
            </a:rPr>
            <a:t>Service</a:t>
          </a:r>
          <a:endParaRPr lang="zh-CN" altLang="en-US" sz="1400" b="1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7724786" y="76196"/>
        <a:ext cx="1014396" cy="523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8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09085" y="40165"/>
            <a:ext cx="4104185" cy="4589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289" tIns="44352" rIns="90289" bIns="44352">
            <a:prstTxWarp prst="textNoShape">
              <a:avLst/>
            </a:prstTxWarp>
            <a:spAutoFit/>
          </a:bodyPr>
          <a:lstStyle/>
          <a:p>
            <a:pPr algn="ctr" defTabSz="912813" eaLnBrk="0" hangingPunct="0">
              <a:defRPr/>
            </a:pPr>
            <a:r>
              <a:rPr lang="en-US" sz="2400" b="1" dirty="0">
                <a:latin typeface="+mj-lt"/>
                <a:ea typeface="Times New Roman" charset="0"/>
                <a:cs typeface="Times New Roman" charset="0"/>
              </a:rPr>
              <a:t>PLM Best Practices Drive Value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121400" y="8751264"/>
            <a:ext cx="728663" cy="20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432" tIns="45406" rIns="92432" bIns="45406">
            <a:prstTxWarp prst="textNoShape">
              <a:avLst/>
            </a:prstTxWarp>
            <a:spAutoFit/>
          </a:bodyPr>
          <a:lstStyle/>
          <a:p>
            <a:pPr defTabSz="933450" eaLnBrk="0" hangingPunct="0">
              <a:lnSpc>
                <a:spcPct val="90000"/>
              </a:lnSpc>
              <a:defRPr/>
            </a:pPr>
            <a:r>
              <a:rPr lang="en-US" sz="800" dirty="0"/>
              <a:t>Page—</a:t>
            </a:r>
            <a:fld id="{60664C43-EF87-2C49-8C95-833CBD91CE2D}" type="slidenum">
              <a:rPr lang="en-US" sz="800"/>
              <a:pPr defTabSz="933450" eaLnBrk="0" hangingPunct="0">
                <a:lnSpc>
                  <a:spcPct val="90000"/>
                </a:lnSpc>
                <a:defRPr/>
              </a:pPr>
              <a:t>‹#›</a:t>
            </a:fld>
            <a:endParaRPr lang="en-US" sz="800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766523" y="8527427"/>
            <a:ext cx="3389312" cy="425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4865" tIns="25946" rIns="64865" bIns="25946">
            <a:prstTxWarp prst="textNoShape">
              <a:avLst/>
            </a:prstTxWarp>
            <a:spAutoFit/>
          </a:bodyPr>
          <a:lstStyle/>
          <a:p>
            <a:pPr algn="ctr" defTabSz="933450" eaLnBrk="0" hangingPunct="0">
              <a:lnSpc>
                <a:spcPct val="102000"/>
              </a:lnSpc>
              <a:defRPr/>
            </a:pPr>
            <a:r>
              <a:rPr lang="en-US" sz="800" dirty="0">
                <a:latin typeface="Arial Narrow" charset="0"/>
                <a:ea typeface="ＭＳ Ｐゴシック" charset="-128"/>
                <a:cs typeface="ＭＳ Ｐゴシック" charset="-128"/>
              </a:rPr>
              <a:t>This presentation is copyright © 2017 by CIMdata, Inc. Clip art may be copyrighted. No use, reproduction or modification is permitted without prior written permission.</a:t>
            </a:r>
          </a:p>
          <a:p>
            <a:pPr algn="ctr" defTabSz="933450" eaLnBrk="0" hangingPunct="0">
              <a:lnSpc>
                <a:spcPct val="102000"/>
              </a:lnSpc>
              <a:defRPr/>
            </a:pPr>
            <a:r>
              <a:rPr lang="en-US" sz="800" dirty="0">
                <a:latin typeface="Arial Narrow" charset="0"/>
                <a:ea typeface="ＭＳ Ｐゴシック" charset="-128"/>
                <a:cs typeface="ＭＳ Ｐゴシック" charset="-128"/>
              </a:rPr>
              <a:t>CIMdata</a:t>
            </a:r>
            <a:r>
              <a:rPr lang="en-US" sz="800" baseline="30000" dirty="0">
                <a:latin typeface="Arial Narrow" charset="0"/>
                <a:ea typeface="ＭＳ Ｐゴシック" charset="-128"/>
                <a:cs typeface="ＭＳ Ｐゴシック" charset="-128"/>
                <a:sym typeface="Symbol" charset="2"/>
              </a:rPr>
              <a:t></a:t>
            </a:r>
            <a:r>
              <a:rPr lang="en-US" sz="800" dirty="0">
                <a:latin typeface="Arial Narrow" charset="0"/>
                <a:ea typeface="ＭＳ Ｐゴシック" charset="-128"/>
                <a:cs typeface="ＭＳ Ｐゴシック" charset="-128"/>
                <a:sym typeface="Symbol" charset="2"/>
              </a:rPr>
              <a:t> is a registered trademark of CIMdata, Inc.</a:t>
            </a:r>
          </a:p>
        </p:txBody>
      </p:sp>
      <p:pic>
        <p:nvPicPr>
          <p:cNvPr id="15" name="Picture 20" descr="CIMdata logo-black.ps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30" y="8610600"/>
            <a:ext cx="1035869" cy="22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6818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54BFC-D449-F94C-BDAD-8B1C0BFC9384}" type="datetimeFigureOut">
              <a:rPr lang="en-US" smtClean="0"/>
              <a:pPr/>
              <a:t>4/9/17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327AA-60F7-6B47-BD52-A999F017FD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19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327AA-60F7-6B47-BD52-A999F017FD1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37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75208-4CBC-4588-9CF9-6CEB91B031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25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220" y="9119552"/>
            <a:ext cx="3169391" cy="480060"/>
          </a:xfrm>
          <a:prstGeom prst="rect">
            <a:avLst/>
          </a:prstGeom>
          <a:noFill/>
        </p:spPr>
        <p:txBody>
          <a:bodyPr lIns="91568" tIns="45784" rIns="91568" bIns="45784"/>
          <a:lstStyle/>
          <a:p>
            <a:fld id="{9D5C86CA-CF36-2243-880F-F3A168DF2B5F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94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220" y="9119552"/>
            <a:ext cx="3169391" cy="480060"/>
          </a:xfrm>
          <a:prstGeom prst="rect">
            <a:avLst/>
          </a:prstGeom>
          <a:noFill/>
        </p:spPr>
        <p:txBody>
          <a:bodyPr lIns="91568" tIns="45784" rIns="91568" bIns="45784"/>
          <a:lstStyle/>
          <a:p>
            <a:fld id="{EC1F6D21-F4E8-2D44-A65A-E84F81319340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66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93650"/>
            <a:ext cx="3169166" cy="291690"/>
          </a:xfrm>
          <a:noFill/>
        </p:spPr>
        <p:txBody>
          <a:bodyPr/>
          <a:lstStyle/>
          <a:p>
            <a:r>
              <a:rPr lang="en-US" smtClean="0"/>
              <a:t>www.ptc.com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4146038" y="93650"/>
            <a:ext cx="3169166" cy="291690"/>
          </a:xfrm>
          <a:noFill/>
        </p:spPr>
        <p:txBody>
          <a:bodyPr/>
          <a:lstStyle/>
          <a:p>
            <a:fld id="{AE952BD8-E181-48CE-8539-5384B0C592F6}" type="datetime5">
              <a:rPr lang="en-US" smtClean="0"/>
              <a:pPr/>
              <a:t>9-Apr-17</a:t>
            </a:fld>
            <a:endParaRPr lang="en-US" smtClean="0"/>
          </a:p>
        </p:txBody>
      </p:sp>
      <p:sp>
        <p:nvSpPr>
          <p:cNvPr id="573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" y="9114543"/>
            <a:ext cx="3169166" cy="486661"/>
          </a:xfrm>
          <a:noFill/>
        </p:spPr>
        <p:txBody>
          <a:bodyPr/>
          <a:lstStyle/>
          <a:p>
            <a:r>
              <a:rPr lang="en-US" smtClean="0"/>
              <a:t>© Copyright 2002 Parametric Technology Corporation</a:t>
            </a:r>
          </a:p>
        </p:txBody>
      </p:sp>
      <p:sp>
        <p:nvSpPr>
          <p:cNvPr id="573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6038" y="9309511"/>
            <a:ext cx="3169166" cy="291690"/>
          </a:xfrm>
          <a:noFill/>
        </p:spPr>
        <p:txBody>
          <a:bodyPr/>
          <a:lstStyle/>
          <a:p>
            <a:fld id="{5343422A-2399-449A-BC50-5093555A3A6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7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573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131" y="6573770"/>
            <a:ext cx="5364944" cy="29322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993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727075"/>
            <a:ext cx="4778375" cy="3584575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487" y="4563241"/>
            <a:ext cx="5372229" cy="4039239"/>
          </a:xfrm>
          <a:noFill/>
          <a:ln w="9525"/>
        </p:spPr>
        <p:txBody>
          <a:bodyPr lIns="91484" tIns="45743" rIns="91484" bIns="45743"/>
          <a:lstStyle/>
          <a:p>
            <a:pPr eaLnBrk="1" hangingPunct="1"/>
            <a:endParaRPr lang="en-US" dirty="0">
              <a:latin typeface="Arial Narrow" pitchFamily="114" charset="0"/>
              <a:ea typeface="ＭＳ Ｐゴシック" pitchFamily="114" charset="-128"/>
              <a:cs typeface="ＭＳ Ｐゴシック" pitchFamily="11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7562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200C4-CDF2-41D6-865A-0A4000541F4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53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 Narrow" pitchFamily="114" charset="0"/>
              <a:ea typeface="ＭＳ Ｐゴシック" pitchFamily="114" charset="-128"/>
              <a:cs typeface="ＭＳ Ｐゴシック" pitchFamily="11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1827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4332E-F178-433C-9B02-066475DD5F4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15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28CABE-9475-364F-A230-EC75D17CF9DC}" type="slidenum">
              <a: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Last updated: 1 July</a:t>
            </a:r>
            <a:r>
              <a:rPr lang="en-US" baseline="0" dirty="0" smtClean="0">
                <a:latin typeface="Arial" charset="0"/>
              </a:rPr>
              <a:t> 2013</a:t>
            </a:r>
            <a:endParaRPr lang="en-US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912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06E2E-6866-384E-980F-56E87081953A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0563"/>
            <a:ext cx="4557713" cy="34178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0787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Last updated: 1 January </a:t>
            </a:r>
            <a:r>
              <a:rPr lang="en-US" baseline="0" dirty="0" smtClean="0">
                <a:latin typeface="Arial" charset="0"/>
              </a:rPr>
              <a:t>2015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866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306">
              <a:defRPr/>
            </a:pPr>
            <a:r>
              <a:rPr lang="en-US" smtClean="0">
                <a:latin typeface="Arial" charset="0"/>
              </a:rPr>
              <a:t>Last updated: 1 July</a:t>
            </a:r>
            <a:r>
              <a:rPr lang="en-US" baseline="0" smtClean="0">
                <a:latin typeface="Arial" charset="0"/>
              </a:rPr>
              <a:t> 2013</a:t>
            </a:r>
            <a:endParaRPr lang="en-US" smtClean="0">
              <a:latin typeface="Arial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327AA-60F7-6B47-BD52-A999F017FD1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87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9C2355-9845-584C-8A3A-B51ADBB36243}" type="slidenum">
              <a:rPr lang="en-US">
                <a:latin typeface="Times New Roman" pitchFamily="-112" charset="0"/>
              </a:rPr>
              <a:pPr/>
              <a:t>5</a:t>
            </a:fld>
            <a:endParaRPr lang="en-US">
              <a:latin typeface="Times New Roman" pitchFamily="-112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860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FDE481-304B-4ECC-A518-7883845DF9CD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81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6AD377-5757-354B-BCD3-F7CBEF4C365B}" type="slidenum">
              <a:rPr lang="en-US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7</a:t>
            </a:fld>
            <a:endParaRPr lang="en-US" dirty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10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18647-C5E3-408A-9052-E0F938A6543C}" type="slidenum">
              <a:rPr lang="en-US">
                <a:latin typeface="Times New Roman" pitchFamily="71" charset="0"/>
              </a:rPr>
              <a:pPr/>
              <a:t>8</a:t>
            </a:fld>
            <a:endParaRPr lang="en-US" dirty="0">
              <a:latin typeface="Times New Roman" pitchFamily="71" charset="0"/>
            </a:endParaRPr>
          </a:p>
        </p:txBody>
      </p:sp>
      <p:sp>
        <p:nvSpPr>
          <p:cNvPr id="2621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Times New Roman" pitchFamily="7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03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Cultural change is covered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7E548-06FE-4948-91AA-4EDF514683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7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92D53-732D-4F77-A828-EB4BA1FF385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6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91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gradFill flip="none" rotWithShape="1">
            <a:gsLst>
              <a:gs pos="91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pic>
        <p:nvPicPr>
          <p:cNvPr id="6" name="Picture 19" descr="wireframeOverlay-Home.png"/>
          <p:cNvPicPr>
            <a:picLocks/>
          </p:cNvPicPr>
          <p:nvPr/>
        </p:nvPicPr>
        <p:blipFill>
          <a:blip r:embed="rId2"/>
          <a:srcRect t="-93973"/>
          <a:stretch>
            <a:fillRect/>
          </a:stretch>
        </p:blipFill>
        <p:spPr bwMode="auto">
          <a:xfrm>
            <a:off x="0" y="146050"/>
            <a:ext cx="9144000" cy="6492875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pic>
        <p:nvPicPr>
          <p:cNvPr id="7" name="Picture 20" descr="CIMdata logo-black.ps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5715000"/>
            <a:ext cx="3163888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68713" y="6169025"/>
            <a:ext cx="1576387" cy="307975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www.CIMdata.com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327400" y="6172200"/>
            <a:ext cx="50323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042602" y="6626225"/>
            <a:ext cx="1956936" cy="230832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90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Copyright © </a:t>
            </a:r>
            <a:r>
              <a:rPr lang="en-US" sz="900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2017 </a:t>
            </a:r>
            <a:r>
              <a:rPr lang="en-US" sz="90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by CIMdata, Inc.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8713" y="5856288"/>
            <a:ext cx="36464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Global Leaders in PLM Consulting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72036"/>
            <a:ext cx="8461375" cy="2752164"/>
          </a:xfrm>
          <a:prstGeom prst="rect">
            <a:avLst/>
          </a:prstGeom>
        </p:spPr>
        <p:txBody>
          <a:bodyPr anchor="b" anchorCtr="0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666564"/>
            <a:ext cx="8461375" cy="17436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4800" y="1143000"/>
            <a:ext cx="4724400" cy="523341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188" y="1143000"/>
            <a:ext cx="3777036" cy="52334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wireframeOverlay-ContentCap.png"/>
          <p:cNvPicPr>
            <a:picLocks/>
          </p:cNvPicPr>
          <p:nvPr/>
        </p:nvPicPr>
        <p:blipFill>
          <a:blip r:embed="rId2"/>
          <a:srcRect b="-135870"/>
          <a:stretch>
            <a:fillRect/>
          </a:stretch>
        </p:blipFill>
        <p:spPr bwMode="auto">
          <a:xfrm>
            <a:off x="0" y="1066800"/>
            <a:ext cx="5181600" cy="53403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pic>
        <p:nvPicPr>
          <p:cNvPr id="6" name="Picture 5" descr="wireframeOverlay-Content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9144000" cy="914400"/>
          </a:xfrm>
          <a:prstGeom prst="rect">
            <a:avLst/>
          </a:prstGeom>
          <a:gradFill>
            <a:gsLst>
              <a:gs pos="0">
                <a:schemeClr val="tx2"/>
              </a:gs>
              <a:gs pos="90000">
                <a:schemeClr val="bg2"/>
              </a:gs>
            </a:gsLst>
            <a:lin ang="5400000" scaled="0"/>
          </a:gradFill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76200"/>
            <a:ext cx="8686800" cy="9779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rPr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43000"/>
            <a:ext cx="3671047" cy="52303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143000"/>
            <a:ext cx="4724400" cy="990600"/>
          </a:xfrm>
          <a:prstGeom prst="rect">
            <a:avLst/>
          </a:prstGeo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2209799"/>
            <a:ext cx="4724400" cy="4160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DirectionalButtons-LeftOnlyOnly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5008" y="6510528"/>
            <a:ext cx="49427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9784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" y="1591449"/>
            <a:ext cx="84582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800">
                <a:latin typeface="+mj-lt"/>
              </a:defRPr>
            </a:lvl1pPr>
            <a:lvl2pPr marL="685800" indent="-22860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MetaMediumLF-Roman" panose="020B0602040000020004" pitchFamily="34" charset="0"/>
              <a:buChar char="–"/>
              <a:defRPr/>
            </a:lvl3pPr>
            <a:lvl4pPr marL="1600200" indent="-228600">
              <a:buFont typeface="MetaMediumLF-Roman" panose="020B0602040000020004" pitchFamily="34" charset="0"/>
              <a:buChar char="–"/>
              <a:defRPr/>
            </a:lvl4pPr>
            <a:lvl5pPr marL="2057400" indent="-228600">
              <a:buFont typeface="MetaMediumLF-Roman" panose="020B06020400000200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add first text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59143"/>
            <a:ext cx="8458200" cy="691947"/>
          </a:xfrm>
          <a:prstGeom prst="rect">
            <a:avLst/>
          </a:prstGeom>
        </p:spPr>
        <p:txBody>
          <a:bodyPr anchor="ctr"/>
          <a:lstStyle>
            <a:lvl1pPr>
              <a:defRPr sz="3200">
                <a:effectLst>
                  <a:outerShdw blurRad="508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40055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538" y="133353"/>
            <a:ext cx="807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58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32702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algn="ctr">
              <a:defRPr/>
            </a:pPr>
            <a:r>
              <a:rPr lang="en-US" dirty="0"/>
              <a:t>Aisin TCA Proprietary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2477-CE75-4D10-A8E9-93AF6BD9088B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956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91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0"/>
          </p:nvPr>
        </p:nvSpPr>
        <p:spPr>
          <a:xfrm>
            <a:off x="230188" y="1143000"/>
            <a:ext cx="8774112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wireframeOverlay-Content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9144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0"/>
          </a:gradFill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91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pic>
        <p:nvPicPr>
          <p:cNvPr id="5" name="Picture 15" descr="wireframeOverlay-Home.png"/>
          <p:cNvPicPr>
            <a:picLocks/>
          </p:cNvPicPr>
          <p:nvPr/>
        </p:nvPicPr>
        <p:blipFill>
          <a:blip r:embed="rId2"/>
          <a:srcRect t="-93973"/>
          <a:stretch>
            <a:fillRect/>
          </a:stretch>
        </p:blipFill>
        <p:spPr bwMode="auto">
          <a:xfrm>
            <a:off x="0" y="152400"/>
            <a:ext cx="9144000" cy="6245225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9784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230368"/>
          </a:xfrm>
          <a:prstGeom prst="rect">
            <a:avLst/>
          </a:prstGeom>
        </p:spPr>
        <p:txBody>
          <a:bodyPr>
            <a:normAutofit/>
          </a:bodyPr>
          <a:lstStyle>
            <a:lvl1pPr marL="282575" indent="-282575">
              <a:buClrTx/>
              <a:defRPr sz="2600">
                <a:solidFill>
                  <a:schemeClr val="bg1"/>
                </a:solidFill>
              </a:defRPr>
            </a:lvl1pPr>
            <a:lvl2pPr marL="514350" indent="-228600">
              <a:buClrTx/>
              <a:buSzPct val="100000"/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2pPr>
            <a:lvl3pPr marL="741363" indent="-228600">
              <a:buClrTx/>
              <a:defRPr sz="1800">
                <a:solidFill>
                  <a:schemeClr val="bg1"/>
                </a:solidFill>
              </a:defRPr>
            </a:lvl3pPr>
            <a:lvl4pPr marL="969963" indent="-228600">
              <a:buClrTx/>
              <a:defRPr sz="1800">
                <a:solidFill>
                  <a:schemeClr val="bg1"/>
                </a:solidFill>
              </a:defRPr>
            </a:lvl4pPr>
            <a:lvl5pPr marL="1200150" indent="-228600">
              <a:buClrTx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91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" name="Round Same Side Corner Rectangle 4"/>
          <p:cNvSpPr/>
          <p:nvPr/>
        </p:nvSpPr>
        <p:spPr>
          <a:xfrm>
            <a:off x="147638" y="152400"/>
            <a:ext cx="8851900" cy="457200"/>
          </a:xfrm>
          <a:prstGeom prst="round2Same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pic>
        <p:nvPicPr>
          <p:cNvPr id="6" name="Picture 17" descr="wireframeOverlay-SectionH.png"/>
          <p:cNvPicPr>
            <a:picLocks/>
          </p:cNvPicPr>
          <p:nvPr/>
        </p:nvPicPr>
        <p:blipFill>
          <a:blip r:embed="rId2"/>
          <a:srcRect r="-91875"/>
          <a:stretch>
            <a:fillRect/>
          </a:stretch>
        </p:blipFill>
        <p:spPr bwMode="auto">
          <a:xfrm>
            <a:off x="0" y="152400"/>
            <a:ext cx="9144000" cy="6245225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38400"/>
            <a:ext cx="7734300" cy="1981200"/>
          </a:xfrm>
          <a:prstGeom prst="rect">
            <a:avLst/>
          </a:prstGeom>
        </p:spPr>
        <p:txBody>
          <a:bodyPr anchor="b"/>
          <a:lstStyle>
            <a:lvl1pPr algn="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4419601"/>
            <a:ext cx="77343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3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91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228600" y="1143000"/>
            <a:ext cx="4261104" cy="5230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2200"/>
            </a:lvl1pPr>
            <a:lvl2pPr>
              <a:buSzPct val="100000"/>
              <a:buFont typeface="Wingdings" charset="2"/>
              <a:buChar char="§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51248" y="1143000"/>
            <a:ext cx="4261104" cy="5230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2200"/>
            </a:lvl1pPr>
            <a:lvl2pPr>
              <a:buSzPct val="100000"/>
              <a:buFont typeface="Wingdings" charset="2"/>
              <a:buChar char="§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7" name="Picture 6" descr="wireframeOverlay-Content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9144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0"/>
          </a:gradFill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4261104" cy="6454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2400" b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248" y="1143000"/>
            <a:ext cx="4261104" cy="6454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2400" b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228600" y="1828800"/>
            <a:ext cx="4261104" cy="45445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2200"/>
            </a:lvl1pPr>
            <a:lvl2pPr>
              <a:buSzPct val="100000"/>
              <a:buFont typeface="Wingdings" charset="2"/>
              <a:buChar char="§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51248" y="1828800"/>
            <a:ext cx="4261104" cy="45445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2200"/>
            </a:lvl1pPr>
            <a:lvl2pPr>
              <a:buSzPct val="100000"/>
              <a:buFont typeface="Wingdings" charset="2"/>
              <a:buChar char="§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10" name="Picture 9" descr="wireframeOverlay-Content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9144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0"/>
          </a:gradFill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9784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reframeOverlay-Content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9144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0"/>
          </a:gradFill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9784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wireframeOverlay-ContentCap.png"/>
          <p:cNvPicPr>
            <a:picLocks/>
          </p:cNvPicPr>
          <p:nvPr/>
        </p:nvPicPr>
        <p:blipFill>
          <a:blip r:embed="rId2"/>
          <a:srcRect b="-135870"/>
          <a:stretch>
            <a:fillRect/>
          </a:stretch>
        </p:blipFill>
        <p:spPr bwMode="auto">
          <a:xfrm>
            <a:off x="0" y="1066800"/>
            <a:ext cx="4541838" cy="5334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143000"/>
            <a:ext cx="4187952" cy="52090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SzPct val="100000"/>
              <a:buFont typeface="Wingdings" charset="2"/>
              <a:buChar char="§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143000"/>
            <a:ext cx="4087368" cy="52128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wireframeOverlay-Content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9144000" cy="914400"/>
          </a:xfrm>
          <a:prstGeom prst="rect">
            <a:avLst/>
          </a:prstGeom>
          <a:gradFill>
            <a:gsLst>
              <a:gs pos="0">
                <a:schemeClr val="tx2"/>
              </a:gs>
              <a:gs pos="90000">
                <a:schemeClr val="bg2"/>
              </a:gs>
            </a:gsLst>
            <a:lin ang="5400000" scaled="0"/>
          </a:gradFill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/>
              </a:gs>
              <a:gs pos="99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91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pic>
        <p:nvPicPr>
          <p:cNvPr id="1028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8600" y="6453188"/>
            <a:ext cx="457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523114" y="6513513"/>
            <a:ext cx="1956936" cy="230832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90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Copyright © 2017 by CIMdata, Inc.</a:t>
            </a:r>
          </a:p>
        </p:txBody>
      </p:sp>
      <p:pic>
        <p:nvPicPr>
          <p:cNvPr id="1030" name="Picture 13" descr="left.psd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64500" y="65151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4" descr="right.psd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305800" y="65151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8" descr="CIMdata logo- Gray.psd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74700" y="6451600"/>
            <a:ext cx="15875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8637588" y="6491288"/>
            <a:ext cx="366712" cy="276225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fld id="{071FCDCD-615B-1A46-90D7-41F2FD8F8306}" type="slidenum">
              <a:rPr lang="en-US"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 algn="r" eaLnBrk="0" hangingPunct="0">
                <a:defRPr/>
              </a:pPr>
              <a:t>‹#›</a:t>
            </a:fld>
            <a:r>
              <a:rPr lang="en-US" sz="120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91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pic>
        <p:nvPicPr>
          <p:cNvPr id="11" name="Picture 10" descr="wireframeOverlay-Content.png"/>
          <p:cNvPicPr>
            <a:picLocks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152400"/>
            <a:ext cx="9144000" cy="9144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0"/>
          </a:gradFill>
        </p:spPr>
      </p:pic>
      <p:sp>
        <p:nvSpPr>
          <p:cNvPr id="1036" name="Title Placeholder 17"/>
          <p:cNvSpPr>
            <a:spLocks noGrp="1"/>
          </p:cNvSpPr>
          <p:nvPr>
            <p:ph type="title"/>
          </p:nvPr>
        </p:nvSpPr>
        <p:spPr bwMode="auto">
          <a:xfrm>
            <a:off x="230188" y="76200"/>
            <a:ext cx="8774112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7" name="Text Placeholder 25"/>
          <p:cNvSpPr>
            <a:spLocks noGrp="1"/>
          </p:cNvSpPr>
          <p:nvPr>
            <p:ph type="body" idx="1"/>
          </p:nvPr>
        </p:nvSpPr>
        <p:spPr bwMode="auto">
          <a:xfrm>
            <a:off x="230188" y="1143000"/>
            <a:ext cx="87741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282575" indent="-282575" algn="l" rtl="0" eaLnBrk="1" fontAlgn="base" hangingPunct="1">
        <a:spcBef>
          <a:spcPts val="1200"/>
        </a:spcBef>
        <a:spcAft>
          <a:spcPct val="0"/>
        </a:spcAft>
        <a:buClr>
          <a:srgbClr val="131D43"/>
        </a:buClr>
        <a:buSzPct val="70000"/>
        <a:buFont typeface="Wingdings" pitchFamily="-112" charset="2"/>
        <a:buChar char="l"/>
        <a:defRPr sz="2600" kern="1200">
          <a:solidFill>
            <a:srgbClr val="131D43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514350" indent="-228600" algn="l" rtl="0" eaLnBrk="1" fontAlgn="base" hangingPunct="1">
        <a:spcBef>
          <a:spcPts val="600"/>
        </a:spcBef>
        <a:spcAft>
          <a:spcPct val="0"/>
        </a:spcAft>
        <a:buClr>
          <a:srgbClr val="131D43"/>
        </a:buClr>
        <a:buSzPct val="100000"/>
        <a:buFont typeface="Wingdings" pitchFamily="-112" charset="2"/>
        <a:buChar char="§"/>
        <a:defRPr sz="2000" kern="1200">
          <a:solidFill>
            <a:srgbClr val="131D43"/>
          </a:solidFill>
          <a:latin typeface="+mn-lt"/>
          <a:ea typeface="ＭＳ Ｐゴシック" pitchFamily="-109" charset="-128"/>
          <a:cs typeface="+mn-cs"/>
        </a:defRPr>
      </a:lvl2pPr>
      <a:lvl3pPr marL="741363" indent="-228600" algn="l" rtl="0" eaLnBrk="1" fontAlgn="base" hangingPunct="1">
        <a:spcBef>
          <a:spcPts val="600"/>
        </a:spcBef>
        <a:spcAft>
          <a:spcPct val="0"/>
        </a:spcAft>
        <a:buClr>
          <a:srgbClr val="131D43"/>
        </a:buClr>
        <a:buSzPct val="50000"/>
        <a:buFont typeface="Wingdings" pitchFamily="-112" charset="2"/>
        <a:buChar char="l"/>
        <a:defRPr kern="1200">
          <a:solidFill>
            <a:srgbClr val="131D43"/>
          </a:solidFill>
          <a:latin typeface="+mn-lt"/>
          <a:ea typeface="ＭＳ Ｐゴシック" pitchFamily="-109" charset="-128"/>
          <a:cs typeface="+mn-cs"/>
        </a:defRPr>
      </a:lvl3pPr>
      <a:lvl4pPr marL="969963" indent="-228600" algn="l" rtl="0" eaLnBrk="1" fontAlgn="base" hangingPunct="1">
        <a:spcBef>
          <a:spcPts val="600"/>
        </a:spcBef>
        <a:spcAft>
          <a:spcPct val="0"/>
        </a:spcAft>
        <a:buClr>
          <a:srgbClr val="131D43"/>
        </a:buClr>
        <a:buSzPct val="50000"/>
        <a:buFont typeface="Wingdings" charset="2"/>
        <a:buChar char=""/>
        <a:defRPr kern="1200">
          <a:solidFill>
            <a:srgbClr val="131D43"/>
          </a:solidFill>
          <a:latin typeface="+mn-lt"/>
          <a:ea typeface="ＭＳ Ｐゴシック" pitchFamily="-109" charset="-128"/>
          <a:cs typeface="+mn-cs"/>
        </a:defRPr>
      </a:lvl4pPr>
      <a:lvl5pPr marL="1200150" indent="-228600" algn="l" rtl="0" eaLnBrk="1" fontAlgn="base" hangingPunct="1">
        <a:spcBef>
          <a:spcPts val="600"/>
        </a:spcBef>
        <a:spcAft>
          <a:spcPct val="0"/>
        </a:spcAft>
        <a:buClr>
          <a:srgbClr val="131D43"/>
        </a:buClr>
        <a:buSzPct val="50000"/>
        <a:buFont typeface="Wingdings" charset="2"/>
        <a:buChar char=""/>
        <a:defRPr kern="1200">
          <a:solidFill>
            <a:srgbClr val="131D43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gif"/><Relationship Id="rId12" Type="http://schemas.openxmlformats.org/officeDocument/2006/relationships/image" Target="../media/image22.gif"/><Relationship Id="rId13" Type="http://schemas.openxmlformats.org/officeDocument/2006/relationships/image" Target="../media/image23.gif"/><Relationship Id="rId14" Type="http://schemas.openxmlformats.org/officeDocument/2006/relationships/image" Target="../media/image24.gif"/><Relationship Id="rId15" Type="http://schemas.openxmlformats.org/officeDocument/2006/relationships/image" Target="../media/image25.gif"/><Relationship Id="rId16" Type="http://schemas.openxmlformats.org/officeDocument/2006/relationships/image" Target="../media/image26.png"/><Relationship Id="rId17" Type="http://schemas.microsoft.com/office/2007/relationships/hdphoto" Target="../media/hdphoto1.wdp"/><Relationship Id="rId18" Type="http://schemas.openxmlformats.org/officeDocument/2006/relationships/image" Target="../media/image27.png"/><Relationship Id="rId19" Type="http://schemas.microsoft.com/office/2007/relationships/hdphoto" Target="../media/hdphoto2.wdp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5.wmf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oleObject" Target="../embeddings/oleObject4.bin"/><Relationship Id="rId9" Type="http://schemas.openxmlformats.org/officeDocument/2006/relationships/image" Target="../media/image16.wmf"/><Relationship Id="rId10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.bin"/><Relationship Id="rId20" Type="http://schemas.microsoft.com/office/2007/relationships/hdphoto" Target="../media/hdphoto2.wdp"/><Relationship Id="rId10" Type="http://schemas.openxmlformats.org/officeDocument/2006/relationships/image" Target="../media/image16.wmf"/><Relationship Id="rId11" Type="http://schemas.openxmlformats.org/officeDocument/2006/relationships/image" Target="../media/image20.gif"/><Relationship Id="rId12" Type="http://schemas.openxmlformats.org/officeDocument/2006/relationships/image" Target="../media/image21.gif"/><Relationship Id="rId13" Type="http://schemas.openxmlformats.org/officeDocument/2006/relationships/image" Target="../media/image22.gif"/><Relationship Id="rId14" Type="http://schemas.openxmlformats.org/officeDocument/2006/relationships/image" Target="../media/image23.gif"/><Relationship Id="rId15" Type="http://schemas.openxmlformats.org/officeDocument/2006/relationships/image" Target="../media/image24.gif"/><Relationship Id="rId16" Type="http://schemas.openxmlformats.org/officeDocument/2006/relationships/image" Target="../media/image25.gif"/><Relationship Id="rId17" Type="http://schemas.openxmlformats.org/officeDocument/2006/relationships/image" Target="../media/image26.png"/><Relationship Id="rId18" Type="http://schemas.microsoft.com/office/2007/relationships/hdphoto" Target="../media/hdphoto1.wdp"/><Relationship Id="rId19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5.wmf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PLM Best Practices Drive Value</a:t>
            </a:r>
            <a:r>
              <a:rPr lang="en-US" sz="3600" noProof="0" dirty="0" smtClean="0"/>
              <a:t/>
            </a:r>
            <a:br>
              <a:rPr lang="en-US" sz="3600" noProof="0" dirty="0" smtClean="0"/>
            </a:br>
            <a:r>
              <a:rPr lang="en-US" sz="2400" noProof="0" dirty="0" smtClean="0"/>
              <a:t>April 2017</a:t>
            </a:r>
            <a:endParaRPr lang="en-US" sz="2800" noProof="0" dirty="0" smtClean="0"/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</p:nvPr>
        </p:nvSpPr>
        <p:spPr>
          <a:xfrm>
            <a:off x="228600" y="3666564"/>
            <a:ext cx="8839200" cy="1743636"/>
          </a:xfrm>
        </p:spPr>
        <p:txBody>
          <a:bodyPr/>
          <a:lstStyle/>
          <a:p>
            <a:r>
              <a:rPr lang="en-US" noProof="0" dirty="0" smtClean="0"/>
              <a:t>John </a:t>
            </a:r>
            <a:r>
              <a:rPr lang="en-US" noProof="0" dirty="0"/>
              <a:t>MacKrell, Vice President, j.mackrell</a:t>
            </a:r>
            <a:r>
              <a:rPr lang="en-US" noProof="0" dirty="0" smtClean="0"/>
              <a:t>@CIMdata.com</a:t>
            </a:r>
          </a:p>
          <a:p>
            <a:r>
              <a:rPr lang="en-US" noProof="0" dirty="0" smtClean="0"/>
              <a:t>Tel</a:t>
            </a:r>
            <a:r>
              <a:rPr lang="en-US" noProof="0" dirty="0"/>
              <a:t>: +1.734.668.9922</a:t>
            </a:r>
          </a:p>
        </p:txBody>
      </p:sp>
    </p:spTree>
    <p:extLst>
      <p:ext uri="{BB962C8B-B14F-4D97-AF65-F5344CB8AC3E}">
        <p14:creationId xmlns:p14="http://schemas.microsoft.com/office/powerpoint/2010/main" val="88745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Base PLM on business needs</a:t>
            </a:r>
          </a:p>
          <a:p>
            <a:pPr lvl="1"/>
            <a:r>
              <a:rPr lang="en-US" dirty="0" smtClean="0"/>
              <a:t>Support the whole business</a:t>
            </a:r>
          </a:p>
          <a:p>
            <a:r>
              <a:rPr lang="en-US" dirty="0" smtClean="0"/>
              <a:t>Educate (as well as train)</a:t>
            </a:r>
          </a:p>
          <a:p>
            <a:r>
              <a:rPr lang="en-US" dirty="0" smtClean="0"/>
              <a:t>Obtain committed leadership—</a:t>
            </a:r>
            <a:r>
              <a:rPr lang="en-US" i="1" dirty="0" smtClean="0"/>
              <a:t>lack of </a:t>
            </a:r>
            <a:br>
              <a:rPr lang="en-US" i="1" dirty="0" smtClean="0"/>
            </a:br>
            <a:r>
              <a:rPr lang="en-US" i="1" dirty="0" smtClean="0"/>
              <a:t>management involvement is the main </a:t>
            </a:r>
            <a:br>
              <a:rPr lang="en-US" i="1" dirty="0" smtClean="0"/>
            </a:br>
            <a:r>
              <a:rPr lang="en-US" i="1" dirty="0" smtClean="0"/>
              <a:t>reason PLM projects fail</a:t>
            </a:r>
          </a:p>
          <a:p>
            <a:pPr lvl="1"/>
            <a:r>
              <a:rPr lang="en-US" dirty="0" smtClean="0"/>
              <a:t>Organize the program with a Steering Committee</a:t>
            </a:r>
          </a:p>
          <a:p>
            <a:r>
              <a:rPr lang="en-US" dirty="0" smtClean="0"/>
              <a:t>Harness project </a:t>
            </a:r>
            <a:r>
              <a:rPr lang="en-US" dirty="0"/>
              <a:t>m</a:t>
            </a:r>
            <a:r>
              <a:rPr lang="en-US" dirty="0" smtClean="0"/>
              <a:t>anagement </a:t>
            </a:r>
            <a:r>
              <a:rPr lang="en-US" dirty="0"/>
              <a:t>s</a:t>
            </a:r>
            <a:r>
              <a:rPr lang="en-US" dirty="0" smtClean="0"/>
              <a:t>kills</a:t>
            </a:r>
          </a:p>
          <a:p>
            <a:pPr lvl="1"/>
            <a:r>
              <a:rPr lang="en-US" dirty="0" smtClean="0"/>
              <a:t>Apply discipline through a proven methodology</a:t>
            </a:r>
          </a:p>
          <a:p>
            <a:r>
              <a:rPr lang="en-US" dirty="0" smtClean="0"/>
              <a:t>Spend time planning, then executing each phase</a:t>
            </a:r>
          </a:p>
          <a:p>
            <a:pPr lvl="1"/>
            <a:r>
              <a:rPr lang="en-US" dirty="0" smtClean="0"/>
              <a:t>Set up the program team activities to address known problem areas PLM can support and help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Top 10 Reasons Projects Fail</a:t>
            </a:r>
            <a:br>
              <a:rPr lang="en-US" dirty="0"/>
            </a:br>
            <a:r>
              <a:rPr lang="en-US" sz="2000" i="1" dirty="0">
                <a:solidFill>
                  <a:srgbClr val="800000"/>
                </a:solidFill>
              </a:rPr>
              <a:t>Most can be eliminated by following </a:t>
            </a:r>
            <a:r>
              <a:rPr lang="en-US" sz="2000" i="1" dirty="0" smtClean="0">
                <a:solidFill>
                  <a:srgbClr val="800000"/>
                </a:solidFill>
              </a:rPr>
              <a:t>these good </a:t>
            </a:r>
            <a:r>
              <a:rPr lang="en-US" sz="2000" i="1" dirty="0">
                <a:solidFill>
                  <a:srgbClr val="800000"/>
                </a:solidFill>
              </a:rPr>
              <a:t>project </a:t>
            </a:r>
            <a:r>
              <a:rPr lang="en-US" sz="2000" i="1" dirty="0" smtClean="0">
                <a:solidFill>
                  <a:srgbClr val="800000"/>
                </a:solidFill>
              </a:rPr>
              <a:t>mgt. practices </a:t>
            </a:r>
            <a:r>
              <a:rPr lang="en-US" sz="2000" i="1" dirty="0">
                <a:solidFill>
                  <a:srgbClr val="800000"/>
                </a:solidFill>
              </a:rPr>
              <a:t>(1 of 2)</a:t>
            </a:r>
            <a:br>
              <a:rPr lang="en-US" sz="2000" i="1" dirty="0">
                <a:solidFill>
                  <a:srgbClr val="800000"/>
                </a:solidFill>
              </a:rPr>
            </a:br>
            <a:endParaRPr lang="en-US" sz="2000" i="1" dirty="0">
              <a:solidFill>
                <a:srgbClr val="800000"/>
              </a:solidFill>
            </a:endParaRP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7100" y="1116957"/>
            <a:ext cx="3136900" cy="205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054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Communication a top priority in all areas of the program</a:t>
            </a:r>
          </a:p>
          <a:p>
            <a:pPr lvl="1"/>
            <a:r>
              <a:rPr lang="en-US" dirty="0"/>
              <a:t>Use cultural change management to create adoption and advocates</a:t>
            </a:r>
          </a:p>
          <a:p>
            <a:r>
              <a:rPr lang="en-US" dirty="0" smtClean="0"/>
              <a:t>Manage expectations</a:t>
            </a:r>
          </a:p>
          <a:p>
            <a:pPr lvl="1"/>
            <a:r>
              <a:rPr lang="en-US" dirty="0" smtClean="0"/>
              <a:t>Document and prioritize requirements for each phase of your program</a:t>
            </a:r>
          </a:p>
          <a:p>
            <a:pPr lvl="1"/>
            <a:r>
              <a:rPr lang="en-US" dirty="0" smtClean="0"/>
              <a:t>Assure change </a:t>
            </a:r>
            <a:r>
              <a:rPr lang="en-US" dirty="0"/>
              <a:t>c</a:t>
            </a:r>
            <a:r>
              <a:rPr lang="en-US" dirty="0" smtClean="0"/>
              <a:t>ontrol is in place—change will happen</a:t>
            </a:r>
          </a:p>
          <a:p>
            <a:r>
              <a:rPr lang="en-US" dirty="0" smtClean="0"/>
              <a:t>Assess the implementation</a:t>
            </a:r>
          </a:p>
          <a:p>
            <a:pPr lvl="1"/>
            <a:r>
              <a:rPr lang="en-US" dirty="0" smtClean="0"/>
              <a:t>Establish and measure metrics</a:t>
            </a:r>
          </a:p>
          <a:p>
            <a:pPr lvl="1"/>
            <a:r>
              <a:rPr lang="en-US" dirty="0" smtClean="0"/>
              <a:t>Manage quality</a:t>
            </a:r>
          </a:p>
          <a:p>
            <a:r>
              <a:rPr lang="en-US" dirty="0" smtClean="0"/>
              <a:t>Commit to a sustainable program</a:t>
            </a:r>
          </a:p>
          <a:p>
            <a:pPr lvl="1"/>
            <a:r>
              <a:rPr lang="en-US" dirty="0" smtClean="0"/>
              <a:t>Organize your on-going </a:t>
            </a:r>
            <a:r>
              <a:rPr lang="en-US" dirty="0"/>
              <a:t>s</a:t>
            </a:r>
            <a:r>
              <a:rPr lang="en-US" dirty="0" smtClean="0"/>
              <a:t>upport and operations teams</a:t>
            </a:r>
          </a:p>
          <a:p>
            <a:pPr lvl="1"/>
            <a:r>
              <a:rPr lang="en-US" dirty="0" smtClean="0"/>
              <a:t>Move quickly from production </a:t>
            </a:r>
            <a:r>
              <a:rPr lang="en-US" dirty="0"/>
              <a:t>p</a:t>
            </a:r>
            <a:r>
              <a:rPr lang="en-US" dirty="0" smtClean="0"/>
              <a:t>ilot to production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Top 10 Reasons Projects Fail</a:t>
            </a:r>
            <a:br>
              <a:rPr lang="en-US" dirty="0"/>
            </a:br>
            <a:r>
              <a:rPr lang="en-US" sz="2000" i="1" dirty="0">
                <a:solidFill>
                  <a:srgbClr val="800000"/>
                </a:solidFill>
              </a:rPr>
              <a:t>Most can be eliminated by following these good project mgt. practices (2 of 2)</a:t>
            </a:r>
            <a:br>
              <a:rPr lang="en-US" sz="2000" i="1" dirty="0">
                <a:solidFill>
                  <a:srgbClr val="800000"/>
                </a:solidFill>
              </a:rPr>
            </a:br>
            <a:endParaRPr lang="en-US" sz="20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0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PLM Center of </a:t>
            </a:r>
            <a:r>
              <a:rPr lang="en-US" dirty="0" smtClean="0"/>
              <a:t>Excellence (</a:t>
            </a:r>
            <a:r>
              <a:rPr lang="en-US" dirty="0" err="1" smtClean="0"/>
              <a:t>CoE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business-oriented </a:t>
            </a:r>
            <a:r>
              <a:rPr lang="en-US" dirty="0"/>
              <a:t>group </a:t>
            </a:r>
            <a:r>
              <a:rPr lang="en-US" dirty="0" smtClean="0"/>
              <a:t>comprised of business as well as IT support individuals</a:t>
            </a:r>
          </a:p>
          <a:p>
            <a:pPr lvl="1"/>
            <a:r>
              <a:rPr lang="en-US" dirty="0" smtClean="0"/>
              <a:t>The program management office and steering committee are the main groups within the center</a:t>
            </a:r>
          </a:p>
          <a:p>
            <a:r>
              <a:rPr lang="en-US" dirty="0" smtClean="0"/>
              <a:t>PLM </a:t>
            </a:r>
            <a:r>
              <a:rPr lang="en-US" dirty="0"/>
              <a:t>Program Decision </a:t>
            </a:r>
            <a:r>
              <a:rPr lang="en-US" dirty="0" smtClean="0"/>
              <a:t>Authority</a:t>
            </a:r>
          </a:p>
          <a:p>
            <a:pPr lvl="1"/>
            <a:r>
              <a:rPr lang="en-US" dirty="0" smtClean="0"/>
              <a:t>A PLM </a:t>
            </a:r>
            <a:r>
              <a:rPr lang="en-US" dirty="0"/>
              <a:t>Steering Committee and Core Team </a:t>
            </a:r>
            <a:r>
              <a:rPr lang="en-US" dirty="0" smtClean="0"/>
              <a:t>would be responsible </a:t>
            </a:r>
            <a:r>
              <a:rPr lang="en-US" dirty="0"/>
              <a:t>for </a:t>
            </a:r>
            <a:r>
              <a:rPr lang="en-US" dirty="0" smtClean="0"/>
              <a:t>providing advice to </a:t>
            </a:r>
            <a:r>
              <a:rPr lang="en-US" dirty="0"/>
              <a:t>and </a:t>
            </a:r>
            <a:r>
              <a:rPr lang="en-US" dirty="0" smtClean="0"/>
              <a:t>seeking consent from the </a:t>
            </a:r>
            <a:r>
              <a:rPr lang="en-US" dirty="0"/>
              <a:t>decision authority </a:t>
            </a:r>
            <a:r>
              <a:rPr lang="en-US" dirty="0" smtClean="0"/>
              <a:t>structure</a:t>
            </a:r>
          </a:p>
          <a:p>
            <a:r>
              <a:rPr lang="en-US" dirty="0"/>
              <a:t>PLM </a:t>
            </a:r>
            <a:r>
              <a:rPr lang="en-US" dirty="0" smtClean="0"/>
              <a:t>Organizational Change</a:t>
            </a:r>
            <a:endParaRPr lang="en-US" dirty="0"/>
          </a:p>
          <a:p>
            <a:pPr lvl="1"/>
            <a:r>
              <a:rPr lang="en-US" dirty="0"/>
              <a:t>A network model for communication and education</a:t>
            </a:r>
          </a:p>
          <a:p>
            <a:pPr lvl="1"/>
            <a:r>
              <a:rPr lang="en-US" dirty="0"/>
              <a:t>Constructed to manage and foster adoption throughout the organization</a:t>
            </a:r>
          </a:p>
          <a:p>
            <a:pPr lvl="1"/>
            <a:r>
              <a:rPr lang="en-US" dirty="0" smtClean="0"/>
              <a:t>Enables </a:t>
            </a:r>
            <a:r>
              <a:rPr lang="en-US" dirty="0"/>
              <a:t>a sequence of persuasion for adoption of PLM </a:t>
            </a:r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PLM Program Structures</a:t>
            </a:r>
            <a:br>
              <a:rPr lang="en-US" dirty="0" smtClean="0"/>
            </a:br>
            <a:r>
              <a:rPr lang="en-US" sz="2000" i="1" dirty="0" smtClean="0">
                <a:solidFill>
                  <a:srgbClr val="A10101"/>
                </a:solidFill>
              </a:rPr>
              <a:t>Main aspects of </a:t>
            </a:r>
            <a:r>
              <a:rPr lang="en-US" sz="2000" i="1" dirty="0" err="1" smtClean="0">
                <a:solidFill>
                  <a:srgbClr val="A10101"/>
                </a:solidFill>
              </a:rPr>
              <a:t>CIMdata’s</a:t>
            </a:r>
            <a:r>
              <a:rPr lang="en-US" sz="2000" i="1" dirty="0" smtClean="0">
                <a:solidFill>
                  <a:srgbClr val="A10101"/>
                </a:solidFill>
              </a:rPr>
              <a:t> PLM governance related best practices</a:t>
            </a:r>
            <a:endParaRPr lang="en-US" sz="2000" i="1" dirty="0">
              <a:solidFill>
                <a:srgbClr val="A1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6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8785" y="260648"/>
            <a:ext cx="8643689" cy="6444952"/>
            <a:chOff x="248785" y="260648"/>
            <a:chExt cx="8643689" cy="6444952"/>
          </a:xfrm>
        </p:grpSpPr>
        <p:sp>
          <p:nvSpPr>
            <p:cNvPr id="172" name="Retângulo 50"/>
            <p:cNvSpPr/>
            <p:nvPr/>
          </p:nvSpPr>
          <p:spPr>
            <a:xfrm>
              <a:off x="2261952" y="260648"/>
              <a:ext cx="1600702" cy="80288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000" b="1" dirty="0" smtClean="0"/>
                <a:t>Steering  Committee</a:t>
              </a:r>
            </a:p>
            <a:p>
              <a:pPr algn="ctr"/>
              <a:r>
                <a:rPr lang="en-US" sz="900" b="1" dirty="0" smtClean="0"/>
                <a:t>Business Area Executives</a:t>
              </a:r>
              <a:endParaRPr lang="en-US" sz="900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41167" y="595136"/>
              <a:ext cx="2732380" cy="468399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0" name="Retângulo 50"/>
            <p:cNvSpPr/>
            <p:nvPr/>
          </p:nvSpPr>
          <p:spPr>
            <a:xfrm>
              <a:off x="2261952" y="1193382"/>
              <a:ext cx="1586579" cy="80288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en-US" sz="1000" b="1" dirty="0" smtClean="0"/>
                <a:t>Core    Team</a:t>
              </a:r>
            </a:p>
            <a:p>
              <a:pPr algn="ctr"/>
              <a:r>
                <a:rPr lang="en-US" sz="900" b="1" dirty="0" smtClean="0"/>
                <a:t>Business Area Leaders</a:t>
              </a:r>
              <a:endParaRPr lang="en-US" sz="900" b="1" dirty="0"/>
            </a:p>
          </p:txBody>
        </p:sp>
        <p:cxnSp>
          <p:nvCxnSpPr>
            <p:cNvPr id="124" name="Straight Connector 123"/>
            <p:cNvCxnSpPr>
              <a:stCxn id="114" idx="3"/>
            </p:cNvCxnSpPr>
            <p:nvPr/>
          </p:nvCxnSpPr>
          <p:spPr>
            <a:xfrm flipV="1">
              <a:off x="5172936" y="3404491"/>
              <a:ext cx="279196" cy="33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Down Arrow 155"/>
            <p:cNvSpPr/>
            <p:nvPr/>
          </p:nvSpPr>
          <p:spPr>
            <a:xfrm>
              <a:off x="7913744" y="1351567"/>
              <a:ext cx="485024" cy="747397"/>
            </a:xfrm>
            <a:prstGeom prst="downArrow">
              <a:avLst/>
            </a:prstGeom>
            <a:solidFill>
              <a:srgbClr val="92D050">
                <a:alpha val="49804"/>
              </a:srgb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/>
            </a:p>
          </p:txBody>
        </p:sp>
        <p:sp>
          <p:nvSpPr>
            <p:cNvPr id="155" name="Down Arrow 154"/>
            <p:cNvSpPr/>
            <p:nvPr/>
          </p:nvSpPr>
          <p:spPr>
            <a:xfrm>
              <a:off x="6375118" y="1317801"/>
              <a:ext cx="485024" cy="747397"/>
            </a:xfrm>
            <a:prstGeom prst="downArrow">
              <a:avLst/>
            </a:prstGeom>
            <a:solidFill>
              <a:srgbClr val="92D050">
                <a:alpha val="49804"/>
              </a:srgb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/>
            </a:p>
          </p:txBody>
        </p:sp>
        <p:cxnSp>
          <p:nvCxnSpPr>
            <p:cNvPr id="25" name="Conector angulado 24"/>
            <p:cNvCxnSpPr>
              <a:endCxn id="130" idx="1"/>
            </p:cNvCxnSpPr>
            <p:nvPr/>
          </p:nvCxnSpPr>
          <p:spPr>
            <a:xfrm rot="16200000" flipH="1">
              <a:off x="1405239" y="3474766"/>
              <a:ext cx="3633928" cy="333814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angulado 37"/>
            <p:cNvCxnSpPr>
              <a:endCxn id="121" idx="1"/>
            </p:cNvCxnSpPr>
            <p:nvPr/>
          </p:nvCxnSpPr>
          <p:spPr>
            <a:xfrm rot="16200000" flipH="1">
              <a:off x="1934325" y="5041828"/>
              <a:ext cx="2580470" cy="319676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angulado 39"/>
            <p:cNvCxnSpPr/>
            <p:nvPr/>
          </p:nvCxnSpPr>
          <p:spPr>
            <a:xfrm rot="16200000" flipH="1">
              <a:off x="4214411" y="665593"/>
              <a:ext cx="821464" cy="3139697"/>
            </a:xfrm>
            <a:prstGeom prst="bentConnector3">
              <a:avLst>
                <a:gd name="adj1" fmla="val 8710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angulado 41"/>
            <p:cNvCxnSpPr/>
            <p:nvPr/>
          </p:nvCxnSpPr>
          <p:spPr>
            <a:xfrm rot="16200000" flipV="1">
              <a:off x="3769535" y="4262828"/>
              <a:ext cx="3104290" cy="322087"/>
            </a:xfrm>
            <a:prstGeom prst="bentConnector2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angulado 43"/>
            <p:cNvCxnSpPr>
              <a:endCxn id="143" idx="3"/>
            </p:cNvCxnSpPr>
            <p:nvPr/>
          </p:nvCxnSpPr>
          <p:spPr>
            <a:xfrm rot="10800000">
              <a:off x="5161102" y="4944097"/>
              <a:ext cx="321623" cy="141203"/>
            </a:xfrm>
            <a:prstGeom prst="bentConnector3">
              <a:avLst>
                <a:gd name="adj1" fmla="val 50000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angulado 47"/>
            <p:cNvCxnSpPr>
              <a:stCxn id="332" idx="2"/>
              <a:endCxn id="325" idx="3"/>
            </p:cNvCxnSpPr>
            <p:nvPr/>
          </p:nvCxnSpPr>
          <p:spPr>
            <a:xfrm rot="5400000">
              <a:off x="2290735" y="1507627"/>
              <a:ext cx="639596" cy="903541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angulado 49"/>
            <p:cNvCxnSpPr>
              <a:stCxn id="332" idx="2"/>
              <a:endCxn id="319" idx="1"/>
            </p:cNvCxnSpPr>
            <p:nvPr/>
          </p:nvCxnSpPr>
          <p:spPr>
            <a:xfrm rot="16200000" flipH="1">
              <a:off x="3178559" y="1523343"/>
              <a:ext cx="639596" cy="872108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angulado 51"/>
            <p:cNvCxnSpPr>
              <a:endCxn id="126" idx="1"/>
            </p:cNvCxnSpPr>
            <p:nvPr/>
          </p:nvCxnSpPr>
          <p:spPr>
            <a:xfrm rot="16200000" flipH="1">
              <a:off x="1671677" y="2722002"/>
              <a:ext cx="3101050" cy="333816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angulado 56"/>
            <p:cNvCxnSpPr>
              <a:endCxn id="138" idx="1"/>
            </p:cNvCxnSpPr>
            <p:nvPr/>
          </p:nvCxnSpPr>
          <p:spPr>
            <a:xfrm rot="16200000" flipH="1">
              <a:off x="1146587" y="3733417"/>
              <a:ext cx="4151230" cy="333816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tângulo 4"/>
            <p:cNvSpPr/>
            <p:nvPr/>
          </p:nvSpPr>
          <p:spPr>
            <a:xfrm>
              <a:off x="6104842" y="3316504"/>
              <a:ext cx="1068417" cy="49485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Stream Bus Lead</a:t>
              </a:r>
            </a:p>
            <a:p>
              <a:pPr algn="ctr"/>
              <a:r>
                <a:rPr lang="en-US" sz="900" b="1" dirty="0" smtClean="0"/>
                <a:t>PLM Backbone</a:t>
              </a:r>
            </a:p>
            <a:p>
              <a:pPr algn="ctr"/>
              <a:endParaRPr lang="en-US" sz="900" b="1" dirty="0"/>
            </a:p>
          </p:txBody>
        </p:sp>
        <p:cxnSp>
          <p:nvCxnSpPr>
            <p:cNvPr id="88" name="Conector angulado 35"/>
            <p:cNvCxnSpPr>
              <a:endCxn id="87" idx="1"/>
            </p:cNvCxnSpPr>
            <p:nvPr/>
          </p:nvCxnSpPr>
          <p:spPr>
            <a:xfrm rot="16200000" flipH="1">
              <a:off x="5788270" y="3247361"/>
              <a:ext cx="468454" cy="164689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tângulo 4"/>
            <p:cNvSpPr/>
            <p:nvPr/>
          </p:nvSpPr>
          <p:spPr>
            <a:xfrm>
              <a:off x="7776191" y="3316504"/>
              <a:ext cx="1068417" cy="49485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Stream Bus Lead</a:t>
              </a:r>
            </a:p>
            <a:p>
              <a:pPr algn="ctr"/>
              <a:r>
                <a:rPr lang="en-US" sz="900" b="1" dirty="0" smtClean="0"/>
                <a:t>Level 1</a:t>
              </a:r>
            </a:p>
            <a:p>
              <a:pPr algn="ctr"/>
              <a:endParaRPr lang="en-US" sz="900" b="1" dirty="0"/>
            </a:p>
          </p:txBody>
        </p:sp>
        <p:cxnSp>
          <p:nvCxnSpPr>
            <p:cNvPr id="92" name="Conector angulado 35"/>
            <p:cNvCxnSpPr>
              <a:endCxn id="91" idx="1"/>
            </p:cNvCxnSpPr>
            <p:nvPr/>
          </p:nvCxnSpPr>
          <p:spPr>
            <a:xfrm rot="16200000" flipH="1">
              <a:off x="7449466" y="3237208"/>
              <a:ext cx="477716" cy="175733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tângulo 38"/>
            <p:cNvSpPr/>
            <p:nvPr/>
          </p:nvSpPr>
          <p:spPr>
            <a:xfrm>
              <a:off x="7776190" y="4077187"/>
              <a:ext cx="1068417" cy="49485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Stream Bus Lead</a:t>
              </a:r>
            </a:p>
            <a:p>
              <a:pPr algn="ctr"/>
              <a:r>
                <a:rPr lang="en-US" sz="900" b="1" dirty="0" smtClean="0"/>
                <a:t>Level 2</a:t>
              </a:r>
            </a:p>
            <a:p>
              <a:pPr algn="ctr"/>
              <a:endParaRPr lang="en-US" sz="900" b="1" dirty="0"/>
            </a:p>
          </p:txBody>
        </p:sp>
        <p:cxnSp>
          <p:nvCxnSpPr>
            <p:cNvPr id="94" name="Conector angulado 54"/>
            <p:cNvCxnSpPr>
              <a:endCxn id="93" idx="1"/>
            </p:cNvCxnSpPr>
            <p:nvPr/>
          </p:nvCxnSpPr>
          <p:spPr>
            <a:xfrm rot="16200000" flipH="1">
              <a:off x="7069125" y="3617550"/>
              <a:ext cx="1238399" cy="17573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tângulo 38"/>
            <p:cNvSpPr/>
            <p:nvPr/>
          </p:nvSpPr>
          <p:spPr>
            <a:xfrm>
              <a:off x="7764308" y="4837870"/>
              <a:ext cx="1068417" cy="49485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Stream Bus Lead</a:t>
              </a:r>
            </a:p>
            <a:p>
              <a:pPr algn="ctr"/>
              <a:r>
                <a:rPr lang="en-US" sz="900" b="1" dirty="0" smtClean="0"/>
                <a:t>Level 3</a:t>
              </a:r>
            </a:p>
            <a:p>
              <a:pPr algn="ctr"/>
              <a:endParaRPr lang="en-US" sz="900" b="1" dirty="0"/>
            </a:p>
          </p:txBody>
        </p:sp>
        <p:cxnSp>
          <p:nvCxnSpPr>
            <p:cNvPr id="96" name="Conector angulado 54"/>
            <p:cNvCxnSpPr>
              <a:endCxn id="95" idx="1"/>
            </p:cNvCxnSpPr>
            <p:nvPr/>
          </p:nvCxnSpPr>
          <p:spPr>
            <a:xfrm rot="16200000" flipH="1">
              <a:off x="6682842" y="4003833"/>
              <a:ext cx="1999082" cy="163850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lbow Connector 99"/>
            <p:cNvCxnSpPr/>
            <p:nvPr/>
          </p:nvCxnSpPr>
          <p:spPr>
            <a:xfrm rot="16200000" flipH="1">
              <a:off x="4951652" y="-71648"/>
              <a:ext cx="812202" cy="4604917"/>
            </a:xfrm>
            <a:prstGeom prst="bentConnector3">
              <a:avLst>
                <a:gd name="adj1" fmla="val 8752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angulado 43"/>
            <p:cNvCxnSpPr/>
            <p:nvPr/>
          </p:nvCxnSpPr>
          <p:spPr>
            <a:xfrm rot="10800000" flipV="1">
              <a:off x="5777028" y="3152864"/>
              <a:ext cx="1674606" cy="1548184"/>
            </a:xfrm>
            <a:prstGeom prst="bentConnector3">
              <a:avLst>
                <a:gd name="adj1" fmla="val 452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73" idx="2"/>
              <a:endCxn id="333" idx="0"/>
            </p:cNvCxnSpPr>
            <p:nvPr/>
          </p:nvCxnSpPr>
          <p:spPr>
            <a:xfrm>
              <a:off x="3062302" y="1043654"/>
              <a:ext cx="4" cy="1474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etângulo 7"/>
            <p:cNvSpPr/>
            <p:nvPr/>
          </p:nvSpPr>
          <p:spPr>
            <a:xfrm>
              <a:off x="6096000" y="1076852"/>
              <a:ext cx="1016070" cy="39483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SMEs/</a:t>
              </a:r>
            </a:p>
            <a:p>
              <a:pPr algn="ctr"/>
              <a:r>
                <a:rPr lang="en-US" sz="1000" b="1" dirty="0" smtClean="0"/>
                <a:t>Key Users</a:t>
              </a:r>
              <a:endParaRPr lang="en-US" sz="1000" b="1" dirty="0"/>
            </a:p>
          </p:txBody>
        </p:sp>
        <p:sp>
          <p:nvSpPr>
            <p:cNvPr id="148" name="Retângulo 8"/>
            <p:cNvSpPr/>
            <p:nvPr/>
          </p:nvSpPr>
          <p:spPr>
            <a:xfrm>
              <a:off x="7670730" y="1076851"/>
              <a:ext cx="1016070" cy="38343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Stream Business Leads</a:t>
              </a:r>
              <a:endParaRPr lang="en-US" sz="1000" b="1" dirty="0"/>
            </a:p>
          </p:txBody>
        </p:sp>
        <p:sp>
          <p:nvSpPr>
            <p:cNvPr id="149" name="Retângulo 50"/>
            <p:cNvSpPr/>
            <p:nvPr/>
          </p:nvSpPr>
          <p:spPr>
            <a:xfrm>
              <a:off x="6834244" y="260648"/>
              <a:ext cx="1133495" cy="44851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Business Process Owners</a:t>
              </a:r>
              <a:endParaRPr lang="en-US" sz="1000" b="1" dirty="0"/>
            </a:p>
          </p:txBody>
        </p:sp>
        <p:cxnSp>
          <p:nvCxnSpPr>
            <p:cNvPr id="150" name="Straight Arrow Connector 149"/>
            <p:cNvCxnSpPr>
              <a:endCxn id="149" idx="1"/>
            </p:cNvCxnSpPr>
            <p:nvPr/>
          </p:nvCxnSpPr>
          <p:spPr>
            <a:xfrm>
              <a:off x="3862654" y="484905"/>
              <a:ext cx="2971590" cy="1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Elbow Connector 150"/>
            <p:cNvCxnSpPr>
              <a:stCxn id="149" idx="2"/>
              <a:endCxn id="147" idx="0"/>
            </p:cNvCxnSpPr>
            <p:nvPr/>
          </p:nvCxnSpPr>
          <p:spPr>
            <a:xfrm rot="5400000">
              <a:off x="6818670" y="494529"/>
              <a:ext cx="367689" cy="796957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Elbow Connector 151"/>
            <p:cNvCxnSpPr>
              <a:stCxn id="149" idx="2"/>
              <a:endCxn id="148" idx="0"/>
            </p:cNvCxnSpPr>
            <p:nvPr/>
          </p:nvCxnSpPr>
          <p:spPr>
            <a:xfrm rot="16200000" flipH="1">
              <a:off x="7606034" y="504120"/>
              <a:ext cx="367688" cy="777773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Elbow Connector 2"/>
            <p:cNvCxnSpPr>
              <a:stCxn id="332" idx="2"/>
              <a:endCxn id="142" idx="1"/>
            </p:cNvCxnSpPr>
            <p:nvPr/>
          </p:nvCxnSpPr>
          <p:spPr>
            <a:xfrm rot="16200000" flipH="1">
              <a:off x="1573419" y="3128482"/>
              <a:ext cx="3304498" cy="326731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332" idx="3"/>
              <a:endCxn id="335" idx="1"/>
            </p:cNvCxnSpPr>
            <p:nvPr/>
          </p:nvCxnSpPr>
          <p:spPr>
            <a:xfrm>
              <a:off x="3547872" y="1425898"/>
              <a:ext cx="42782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angulado 43"/>
            <p:cNvCxnSpPr/>
            <p:nvPr/>
          </p:nvCxnSpPr>
          <p:spPr>
            <a:xfrm rot="5400000">
              <a:off x="4853191" y="3772693"/>
              <a:ext cx="1536287" cy="296628"/>
            </a:xfrm>
            <a:prstGeom prst="bentConnector3">
              <a:avLst>
                <a:gd name="adj1" fmla="val 100840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127" idx="3"/>
            </p:cNvCxnSpPr>
            <p:nvPr/>
          </p:nvCxnSpPr>
          <p:spPr>
            <a:xfrm>
              <a:off x="5161178" y="4439434"/>
              <a:ext cx="315766" cy="1540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35" idx="3"/>
            </p:cNvCxnSpPr>
            <p:nvPr/>
          </p:nvCxnSpPr>
          <p:spPr>
            <a:xfrm>
              <a:off x="5161178" y="5458636"/>
              <a:ext cx="315765" cy="1332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139" idx="3"/>
            </p:cNvCxnSpPr>
            <p:nvPr/>
          </p:nvCxnSpPr>
          <p:spPr>
            <a:xfrm>
              <a:off x="5161178" y="5975939"/>
              <a:ext cx="290954" cy="7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angulado 37"/>
            <p:cNvCxnSpPr>
              <a:stCxn id="332" idx="2"/>
              <a:endCxn id="117" idx="1"/>
            </p:cNvCxnSpPr>
            <p:nvPr/>
          </p:nvCxnSpPr>
          <p:spPr>
            <a:xfrm rot="16200000" flipH="1">
              <a:off x="2084440" y="2617461"/>
              <a:ext cx="2282533" cy="326807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angulado 37"/>
            <p:cNvCxnSpPr>
              <a:stCxn id="332" idx="2"/>
              <a:endCxn id="113" idx="1"/>
            </p:cNvCxnSpPr>
            <p:nvPr/>
          </p:nvCxnSpPr>
          <p:spPr>
            <a:xfrm rot="16200000" flipH="1">
              <a:off x="2337213" y="2364689"/>
              <a:ext cx="1765230" cy="315050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18" idx="3"/>
            </p:cNvCxnSpPr>
            <p:nvPr/>
          </p:nvCxnSpPr>
          <p:spPr>
            <a:xfrm flipV="1">
              <a:off x="5161178" y="3921850"/>
              <a:ext cx="290954" cy="28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5523519" y="2648267"/>
              <a:ext cx="1646606" cy="492701"/>
              <a:chOff x="7062680" y="1674787"/>
              <a:chExt cx="1898699" cy="492701"/>
            </a:xfrm>
          </p:grpSpPr>
          <p:sp>
            <p:nvSpPr>
              <p:cNvPr id="63" name="Retângulo 29"/>
              <p:cNvSpPr/>
              <p:nvPr/>
            </p:nvSpPr>
            <p:spPr>
              <a:xfrm>
                <a:off x="8012025" y="1674787"/>
                <a:ext cx="880451" cy="492699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/>
                <a:endParaRPr lang="en-US" sz="900" b="1" dirty="0"/>
              </a:p>
            </p:txBody>
          </p:sp>
          <p:sp>
            <p:nvSpPr>
              <p:cNvPr id="30" name="Retângulo 29"/>
              <p:cNvSpPr/>
              <p:nvPr/>
            </p:nvSpPr>
            <p:spPr>
              <a:xfrm>
                <a:off x="7134882" y="1674787"/>
                <a:ext cx="877144" cy="49270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endParaRPr lang="en-US" sz="900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062680" y="1675899"/>
                <a:ext cx="189869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Stream </a:t>
                </a:r>
                <a:r>
                  <a:rPr lang="en-US" sz="1000" b="1" smtClean="0">
                    <a:solidFill>
                      <a:schemeClr val="bg1"/>
                    </a:solidFill>
                  </a:rPr>
                  <a:t>Project Manager</a:t>
                </a:r>
                <a:endParaRPr lang="en-US" sz="1000" b="1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3377353" y="3170013"/>
              <a:ext cx="1795583" cy="448517"/>
              <a:chOff x="3233817" y="2636912"/>
              <a:chExt cx="1952608" cy="374415"/>
            </a:xfrm>
          </p:grpSpPr>
          <p:sp>
            <p:nvSpPr>
              <p:cNvPr id="114" name="Retângulo 29"/>
              <p:cNvSpPr/>
              <p:nvPr/>
            </p:nvSpPr>
            <p:spPr>
              <a:xfrm>
                <a:off x="4208284" y="2654538"/>
                <a:ext cx="978141" cy="356788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/>
                <a:endParaRPr lang="en-US" sz="900" b="1" dirty="0"/>
              </a:p>
            </p:txBody>
          </p:sp>
          <p:sp>
            <p:nvSpPr>
              <p:cNvPr id="113" name="Retângulo 29"/>
              <p:cNvSpPr/>
              <p:nvPr/>
            </p:nvSpPr>
            <p:spPr>
              <a:xfrm>
                <a:off x="3233817" y="2654538"/>
                <a:ext cx="974468" cy="3567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endParaRPr lang="en-US" sz="900" b="1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3557473" y="2636912"/>
                <a:ext cx="1351318" cy="205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Enterprise Architect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3389110" y="3687316"/>
              <a:ext cx="1772068" cy="448517"/>
              <a:chOff x="3233817" y="2636912"/>
              <a:chExt cx="1952608" cy="374415"/>
            </a:xfrm>
          </p:grpSpPr>
          <p:sp>
            <p:nvSpPr>
              <p:cNvPr id="118" name="Retângulo 29"/>
              <p:cNvSpPr/>
              <p:nvPr/>
            </p:nvSpPr>
            <p:spPr>
              <a:xfrm>
                <a:off x="4208284" y="2654538"/>
                <a:ext cx="978141" cy="356788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/>
                <a:endParaRPr lang="en-US" sz="900" b="1" dirty="0"/>
              </a:p>
            </p:txBody>
          </p:sp>
          <p:sp>
            <p:nvSpPr>
              <p:cNvPr id="117" name="Retângulo 29"/>
              <p:cNvSpPr/>
              <p:nvPr/>
            </p:nvSpPr>
            <p:spPr>
              <a:xfrm>
                <a:off x="3233817" y="2654538"/>
                <a:ext cx="974468" cy="3567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endParaRPr lang="en-US" sz="900" b="1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3471732" y="2636912"/>
                <a:ext cx="1492893" cy="205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Master Data Architect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3384399" y="6257077"/>
              <a:ext cx="1781492" cy="448523"/>
              <a:chOff x="3233817" y="2636912"/>
              <a:chExt cx="1952606" cy="374421"/>
            </a:xfrm>
          </p:grpSpPr>
          <p:sp>
            <p:nvSpPr>
              <p:cNvPr id="122" name="Retângulo 29"/>
              <p:cNvSpPr/>
              <p:nvPr/>
            </p:nvSpPr>
            <p:spPr>
              <a:xfrm>
                <a:off x="4208282" y="2654544"/>
                <a:ext cx="978141" cy="35678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/>
                <a:endParaRPr lang="en-US" sz="900" b="1" dirty="0"/>
              </a:p>
            </p:txBody>
          </p:sp>
          <p:sp>
            <p:nvSpPr>
              <p:cNvPr id="121" name="Retângulo 29"/>
              <p:cNvSpPr/>
              <p:nvPr/>
            </p:nvSpPr>
            <p:spPr>
              <a:xfrm>
                <a:off x="3233817" y="2654543"/>
                <a:ext cx="974467" cy="35679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endParaRPr lang="en-US" sz="900" b="1" dirty="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3344281" y="2636912"/>
                <a:ext cx="1702858" cy="205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Cultural Change </a:t>
                </a:r>
                <a:r>
                  <a:rPr lang="en-US" sz="1000" b="1" dirty="0" err="1" smtClean="0">
                    <a:solidFill>
                      <a:schemeClr val="bg1"/>
                    </a:solidFill>
                  </a:rPr>
                  <a:t>Mgt</a:t>
                </a:r>
                <a:r>
                  <a:rPr lang="en-US" sz="1000" b="1" dirty="0" smtClean="0">
                    <a:solidFill>
                      <a:schemeClr val="bg1"/>
                    </a:solidFill>
                  </a:rPr>
                  <a:t> Lead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3389110" y="4204619"/>
              <a:ext cx="1772068" cy="448517"/>
              <a:chOff x="3233817" y="2636912"/>
              <a:chExt cx="1952608" cy="374415"/>
            </a:xfrm>
          </p:grpSpPr>
          <p:sp>
            <p:nvSpPr>
              <p:cNvPr id="127" name="Retângulo 29"/>
              <p:cNvSpPr/>
              <p:nvPr/>
            </p:nvSpPr>
            <p:spPr>
              <a:xfrm>
                <a:off x="4208284" y="2654538"/>
                <a:ext cx="978141" cy="356788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/>
                <a:endParaRPr lang="en-US" sz="900" b="1" dirty="0"/>
              </a:p>
            </p:txBody>
          </p:sp>
          <p:sp>
            <p:nvSpPr>
              <p:cNvPr id="126" name="Retângulo 29"/>
              <p:cNvSpPr/>
              <p:nvPr/>
            </p:nvSpPr>
            <p:spPr>
              <a:xfrm>
                <a:off x="3233817" y="2654538"/>
                <a:ext cx="974468" cy="3567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endParaRPr lang="en-US" sz="900" b="1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449266" y="2636912"/>
                <a:ext cx="1492893" cy="205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Business Process Lead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3389110" y="5223821"/>
              <a:ext cx="1772068" cy="448517"/>
              <a:chOff x="3233817" y="2636912"/>
              <a:chExt cx="1952608" cy="374415"/>
            </a:xfrm>
          </p:grpSpPr>
          <p:sp>
            <p:nvSpPr>
              <p:cNvPr id="135" name="Retângulo 29"/>
              <p:cNvSpPr/>
              <p:nvPr/>
            </p:nvSpPr>
            <p:spPr>
              <a:xfrm>
                <a:off x="4208284" y="2654538"/>
                <a:ext cx="978141" cy="356788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/>
                <a:endParaRPr lang="en-US" sz="900" b="1" dirty="0"/>
              </a:p>
            </p:txBody>
          </p:sp>
          <p:sp>
            <p:nvSpPr>
              <p:cNvPr id="130" name="Retângulo 29"/>
              <p:cNvSpPr/>
              <p:nvPr/>
            </p:nvSpPr>
            <p:spPr>
              <a:xfrm>
                <a:off x="3233817" y="2654538"/>
                <a:ext cx="974468" cy="3567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endParaRPr lang="en-US" sz="900" b="1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3700964" y="2636912"/>
                <a:ext cx="989492" cy="205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Training Lead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3389110" y="5741124"/>
              <a:ext cx="1772068" cy="448517"/>
              <a:chOff x="3233817" y="2636912"/>
              <a:chExt cx="1952608" cy="374415"/>
            </a:xfrm>
          </p:grpSpPr>
          <p:sp>
            <p:nvSpPr>
              <p:cNvPr id="139" name="Retângulo 29"/>
              <p:cNvSpPr/>
              <p:nvPr/>
            </p:nvSpPr>
            <p:spPr>
              <a:xfrm>
                <a:off x="4208284" y="2654538"/>
                <a:ext cx="978141" cy="356788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/>
                <a:endParaRPr lang="en-US" sz="900" b="1" dirty="0"/>
              </a:p>
            </p:txBody>
          </p:sp>
          <p:sp>
            <p:nvSpPr>
              <p:cNvPr id="138" name="Retângulo 29"/>
              <p:cNvSpPr/>
              <p:nvPr/>
            </p:nvSpPr>
            <p:spPr>
              <a:xfrm>
                <a:off x="3233817" y="2654538"/>
                <a:ext cx="974468" cy="3567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endParaRPr lang="en-US" sz="900" b="1" dirty="0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3578208" y="2636912"/>
                <a:ext cx="1235011" cy="205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Deployment Lead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389034" y="4709281"/>
              <a:ext cx="1772067" cy="448517"/>
              <a:chOff x="1372778" y="4446334"/>
              <a:chExt cx="1772067" cy="448517"/>
            </a:xfrm>
          </p:grpSpPr>
          <p:sp>
            <p:nvSpPr>
              <p:cNvPr id="143" name="Retângulo 29"/>
              <p:cNvSpPr/>
              <p:nvPr/>
            </p:nvSpPr>
            <p:spPr>
              <a:xfrm>
                <a:off x="2257144" y="4467448"/>
                <a:ext cx="887701" cy="427401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/>
                <a:endParaRPr lang="en-US" sz="900" b="1" dirty="0"/>
              </a:p>
              <a:p>
                <a:pPr algn="ctr"/>
                <a:endParaRPr lang="en-US" sz="900" b="1" dirty="0"/>
              </a:p>
            </p:txBody>
          </p:sp>
          <p:sp>
            <p:nvSpPr>
              <p:cNvPr id="142" name="Retângulo 29"/>
              <p:cNvSpPr/>
              <p:nvPr/>
            </p:nvSpPr>
            <p:spPr>
              <a:xfrm>
                <a:off x="1372778" y="4467448"/>
                <a:ext cx="884367" cy="42740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endParaRPr lang="en-US" sz="900" b="1" dirty="0"/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1655676" y="4446334"/>
                <a:ext cx="11801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Data Migration/</a:t>
                </a:r>
                <a:br>
                  <a:rPr lang="en-US" sz="1000" b="1" dirty="0" smtClean="0">
                    <a:solidFill>
                      <a:schemeClr val="bg1"/>
                    </a:solidFill>
                  </a:rPr>
                </a:br>
                <a:r>
                  <a:rPr lang="en-US" sz="1000" b="1" dirty="0" smtClean="0">
                    <a:solidFill>
                      <a:schemeClr val="bg1"/>
                    </a:solidFill>
                  </a:rPr>
                  <a:t>Integration Lead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248785" y="260648"/>
              <a:ext cx="1772068" cy="448517"/>
              <a:chOff x="95702" y="719275"/>
              <a:chExt cx="1772068" cy="448517"/>
            </a:xfrm>
          </p:grpSpPr>
          <p:sp>
            <p:nvSpPr>
              <p:cNvPr id="165" name="Retângulo 29"/>
              <p:cNvSpPr/>
              <p:nvPr/>
            </p:nvSpPr>
            <p:spPr>
              <a:xfrm>
                <a:off x="980069" y="740389"/>
                <a:ext cx="887701" cy="427401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/>
                <a:endParaRPr lang="en-US" sz="900" b="1" dirty="0"/>
              </a:p>
            </p:txBody>
          </p:sp>
          <p:sp>
            <p:nvSpPr>
              <p:cNvPr id="166" name="Retângulo 29"/>
              <p:cNvSpPr/>
              <p:nvPr/>
            </p:nvSpPr>
            <p:spPr>
              <a:xfrm>
                <a:off x="95702" y="740389"/>
                <a:ext cx="884368" cy="42740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endParaRPr lang="en-US" sz="900" b="1" dirty="0"/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402031" y="719275"/>
                <a:ext cx="1156087" cy="246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Executive Sponsor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3" name="Retângulo 1"/>
            <p:cNvSpPr/>
            <p:nvPr/>
          </p:nvSpPr>
          <p:spPr>
            <a:xfrm>
              <a:off x="495682" y="4522095"/>
              <a:ext cx="1000476" cy="38507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Company</a:t>
              </a:r>
            </a:p>
            <a:p>
              <a:pPr algn="ctr"/>
              <a:r>
                <a:rPr lang="en-US" sz="900" b="1" dirty="0" smtClean="0"/>
                <a:t>Bus Areas</a:t>
              </a:r>
              <a:endParaRPr lang="en-US" sz="900" b="1" dirty="0"/>
            </a:p>
          </p:txBody>
        </p:sp>
        <p:sp>
          <p:nvSpPr>
            <p:cNvPr id="304" name="Retângulo 1"/>
            <p:cNvSpPr/>
            <p:nvPr/>
          </p:nvSpPr>
          <p:spPr>
            <a:xfrm>
              <a:off x="495682" y="5010893"/>
              <a:ext cx="1000476" cy="385074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1000" b="1" dirty="0" smtClean="0"/>
                <a:t>PLM Solution</a:t>
              </a:r>
              <a:br>
                <a:rPr lang="en-US" sz="1000" b="1" dirty="0" smtClean="0"/>
              </a:br>
              <a:r>
                <a:rPr lang="en-US" sz="1000" b="1" dirty="0" smtClean="0"/>
                <a:t>Provider</a:t>
              </a:r>
              <a:endParaRPr lang="en-US" sz="1000" b="1" dirty="0"/>
            </a:p>
          </p:txBody>
        </p:sp>
        <p:sp>
          <p:nvSpPr>
            <p:cNvPr id="306" name="Retângulo 1"/>
            <p:cNvSpPr/>
            <p:nvPr/>
          </p:nvSpPr>
          <p:spPr>
            <a:xfrm>
              <a:off x="495682" y="5509335"/>
              <a:ext cx="1000476" cy="38507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Strategic</a:t>
              </a:r>
              <a:br>
                <a:rPr lang="en-US" sz="1000" b="1" dirty="0" smtClean="0"/>
              </a:br>
              <a:r>
                <a:rPr lang="en-US" sz="1000" b="1" dirty="0" smtClean="0"/>
                <a:t>Advisor</a:t>
              </a:r>
              <a:endParaRPr lang="en-US" sz="1000" b="1" dirty="0"/>
            </a:p>
          </p:txBody>
        </p:sp>
        <p:sp>
          <p:nvSpPr>
            <p:cNvPr id="307" name="Retângulo 1"/>
            <p:cNvSpPr/>
            <p:nvPr/>
          </p:nvSpPr>
          <p:spPr>
            <a:xfrm>
              <a:off x="495682" y="4033297"/>
              <a:ext cx="1000476" cy="3850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Company</a:t>
              </a:r>
              <a:endParaRPr lang="en-US" sz="900" b="1" dirty="0" smtClean="0"/>
            </a:p>
            <a:p>
              <a:pPr algn="ctr"/>
              <a:r>
                <a:rPr lang="en-US" sz="900" b="1" dirty="0" smtClean="0"/>
                <a:t>PLM PMO</a:t>
              </a:r>
              <a:endParaRPr lang="en-US" sz="900" b="1" dirty="0"/>
            </a:p>
          </p:txBody>
        </p:sp>
        <p:cxnSp>
          <p:nvCxnSpPr>
            <p:cNvPr id="134" name="Elbow Connector 133"/>
            <p:cNvCxnSpPr>
              <a:stCxn id="166" idx="2"/>
              <a:endCxn id="173" idx="1"/>
            </p:cNvCxnSpPr>
            <p:nvPr/>
          </p:nvCxnSpPr>
          <p:spPr>
            <a:xfrm rot="16200000" flipH="1">
              <a:off x="1573457" y="-173323"/>
              <a:ext cx="120788" cy="1885764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TextBox 313"/>
            <p:cNvSpPr txBox="1"/>
            <p:nvPr/>
          </p:nvSpPr>
          <p:spPr>
            <a:xfrm>
              <a:off x="372399" y="3705860"/>
              <a:ext cx="492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Key:</a:t>
              </a:r>
              <a:endParaRPr lang="en-US" sz="1400" dirty="0"/>
            </a:p>
          </p:txBody>
        </p:sp>
        <p:grpSp>
          <p:nvGrpSpPr>
            <p:cNvPr id="318" name="Group 317"/>
            <p:cNvGrpSpPr/>
            <p:nvPr/>
          </p:nvGrpSpPr>
          <p:grpSpPr>
            <a:xfrm>
              <a:off x="3934411" y="2044378"/>
              <a:ext cx="1329547" cy="448518"/>
              <a:chOff x="2572585" y="719272"/>
              <a:chExt cx="971138" cy="448518"/>
            </a:xfrm>
          </p:grpSpPr>
          <p:sp>
            <p:nvSpPr>
              <p:cNvPr id="319" name="Retângulo 50"/>
              <p:cNvSpPr/>
              <p:nvPr/>
            </p:nvSpPr>
            <p:spPr>
              <a:xfrm>
                <a:off x="2572585" y="740387"/>
                <a:ext cx="971138" cy="427403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/>
                <a:endParaRPr lang="en-US" sz="900" b="1" dirty="0"/>
              </a:p>
            </p:txBody>
          </p:sp>
          <p:sp>
            <p:nvSpPr>
              <p:cNvPr id="320" name="TextBox 319"/>
              <p:cNvSpPr txBox="1"/>
              <p:nvPr/>
            </p:nvSpPr>
            <p:spPr>
              <a:xfrm>
                <a:off x="2767001" y="719272"/>
                <a:ext cx="64772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Program </a:t>
                </a:r>
                <a:r>
                  <a:rPr lang="en-US" sz="1000" b="1" dirty="0" err="1" smtClean="0">
                    <a:solidFill>
                      <a:schemeClr val="bg1"/>
                    </a:solidFill>
                  </a:rPr>
                  <a:t>Mgr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0" name="Group 329"/>
            <p:cNvGrpSpPr/>
            <p:nvPr/>
          </p:nvGrpSpPr>
          <p:grpSpPr>
            <a:xfrm>
              <a:off x="1187624" y="2044378"/>
              <a:ext cx="971138" cy="448518"/>
              <a:chOff x="1818384" y="1944622"/>
              <a:chExt cx="971138" cy="448518"/>
            </a:xfrm>
          </p:grpSpPr>
          <p:sp>
            <p:nvSpPr>
              <p:cNvPr id="325" name="Retângulo 50"/>
              <p:cNvSpPr/>
              <p:nvPr/>
            </p:nvSpPr>
            <p:spPr>
              <a:xfrm>
                <a:off x="1818384" y="1965737"/>
                <a:ext cx="971138" cy="42740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endParaRPr lang="en-US" sz="900" b="1" dirty="0"/>
              </a:p>
            </p:txBody>
          </p:sp>
          <p:sp>
            <p:nvSpPr>
              <p:cNvPr id="326" name="TextBox 325"/>
              <p:cNvSpPr txBox="1"/>
              <p:nvPr/>
            </p:nvSpPr>
            <p:spPr>
              <a:xfrm>
                <a:off x="1912662" y="1944622"/>
                <a:ext cx="7825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Deputy PM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1" name="Group 330"/>
            <p:cNvGrpSpPr/>
            <p:nvPr/>
          </p:nvGrpSpPr>
          <p:grpSpPr>
            <a:xfrm>
              <a:off x="2576734" y="1191081"/>
              <a:ext cx="971138" cy="448518"/>
              <a:chOff x="1818384" y="1944622"/>
              <a:chExt cx="971138" cy="448518"/>
            </a:xfrm>
          </p:grpSpPr>
          <p:sp>
            <p:nvSpPr>
              <p:cNvPr id="332" name="Retângulo 50"/>
              <p:cNvSpPr/>
              <p:nvPr/>
            </p:nvSpPr>
            <p:spPr>
              <a:xfrm>
                <a:off x="1818384" y="1965737"/>
                <a:ext cx="971138" cy="42740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endParaRPr lang="en-US" sz="900" b="1" dirty="0"/>
              </a:p>
            </p:txBody>
          </p:sp>
          <p:sp>
            <p:nvSpPr>
              <p:cNvPr id="333" name="TextBox 332"/>
              <p:cNvSpPr txBox="1"/>
              <p:nvPr/>
            </p:nvSpPr>
            <p:spPr>
              <a:xfrm>
                <a:off x="1860565" y="1944622"/>
                <a:ext cx="8867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Program </a:t>
                </a:r>
                <a:r>
                  <a:rPr lang="en-US" sz="1000" b="1" dirty="0" err="1" smtClean="0">
                    <a:solidFill>
                      <a:schemeClr val="bg1"/>
                    </a:solidFill>
                  </a:rPr>
                  <a:t>Mgr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4" name="Group 333"/>
            <p:cNvGrpSpPr/>
            <p:nvPr/>
          </p:nvGrpSpPr>
          <p:grpSpPr>
            <a:xfrm>
              <a:off x="3975697" y="1191081"/>
              <a:ext cx="971138" cy="448518"/>
              <a:chOff x="1818384" y="1944622"/>
              <a:chExt cx="971138" cy="448518"/>
            </a:xfrm>
          </p:grpSpPr>
          <p:sp>
            <p:nvSpPr>
              <p:cNvPr id="335" name="Retângulo 50"/>
              <p:cNvSpPr/>
              <p:nvPr/>
            </p:nvSpPr>
            <p:spPr>
              <a:xfrm>
                <a:off x="1818384" y="1965737"/>
                <a:ext cx="971138" cy="42740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/>
                <a:endParaRPr lang="en-US" sz="800" b="1" dirty="0"/>
              </a:p>
            </p:txBody>
          </p:sp>
          <p:sp>
            <p:nvSpPr>
              <p:cNvPr id="336" name="TextBox 335"/>
              <p:cNvSpPr txBox="1"/>
              <p:nvPr/>
            </p:nvSpPr>
            <p:spPr>
              <a:xfrm>
                <a:off x="1920679" y="1944622"/>
                <a:ext cx="7665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Strategic </a:t>
                </a:r>
                <a:br>
                  <a:rPr lang="en-US" sz="1000" b="1" dirty="0" smtClean="0">
                    <a:solidFill>
                      <a:schemeClr val="bg1"/>
                    </a:solidFill>
                  </a:rPr>
                </a:br>
                <a:r>
                  <a:rPr lang="en-US" sz="1000" b="1" dirty="0" smtClean="0">
                    <a:solidFill>
                      <a:schemeClr val="bg1"/>
                    </a:solidFill>
                  </a:rPr>
                  <a:t>Advisor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0" name="Group 339"/>
            <p:cNvGrpSpPr/>
            <p:nvPr/>
          </p:nvGrpSpPr>
          <p:grpSpPr>
            <a:xfrm>
              <a:off x="1001527" y="2637306"/>
              <a:ext cx="1787995" cy="448517"/>
              <a:chOff x="3233817" y="2636912"/>
              <a:chExt cx="1952608" cy="374415"/>
            </a:xfrm>
          </p:grpSpPr>
          <p:sp>
            <p:nvSpPr>
              <p:cNvPr id="341" name="Retângulo 29"/>
              <p:cNvSpPr/>
              <p:nvPr/>
            </p:nvSpPr>
            <p:spPr>
              <a:xfrm>
                <a:off x="4208284" y="2654538"/>
                <a:ext cx="978141" cy="35678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/>
                <a:endParaRPr lang="en-US" sz="900" b="1" dirty="0"/>
              </a:p>
            </p:txBody>
          </p:sp>
          <p:sp>
            <p:nvSpPr>
              <p:cNvPr id="342" name="Retângulo 29"/>
              <p:cNvSpPr/>
              <p:nvPr/>
            </p:nvSpPr>
            <p:spPr>
              <a:xfrm>
                <a:off x="3233817" y="2654538"/>
                <a:ext cx="974468" cy="3567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endParaRPr lang="en-US" sz="900" b="1" dirty="0"/>
              </a:p>
            </p:txBody>
          </p:sp>
          <p:sp>
            <p:nvSpPr>
              <p:cNvPr id="343" name="TextBox 342"/>
              <p:cNvSpPr txBox="1"/>
              <p:nvPr/>
            </p:nvSpPr>
            <p:spPr>
              <a:xfrm>
                <a:off x="3307439" y="2636912"/>
                <a:ext cx="1801703" cy="205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Quality Assurance Manager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52" name="Elbow Connector 351"/>
            <p:cNvCxnSpPr>
              <a:stCxn id="341" idx="3"/>
              <a:endCxn id="332" idx="2"/>
            </p:cNvCxnSpPr>
            <p:nvPr/>
          </p:nvCxnSpPr>
          <p:spPr>
            <a:xfrm flipV="1">
              <a:off x="2789522" y="1639599"/>
              <a:ext cx="272781" cy="123252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Group 110"/>
            <p:cNvGrpSpPr/>
            <p:nvPr/>
          </p:nvGrpSpPr>
          <p:grpSpPr>
            <a:xfrm>
              <a:off x="640366" y="1484784"/>
              <a:ext cx="979306" cy="448518"/>
              <a:chOff x="2572585" y="719272"/>
              <a:chExt cx="979306" cy="448518"/>
            </a:xfrm>
          </p:grpSpPr>
          <p:sp>
            <p:nvSpPr>
              <p:cNvPr id="131" name="Retângulo 50"/>
              <p:cNvSpPr/>
              <p:nvPr/>
            </p:nvSpPr>
            <p:spPr>
              <a:xfrm>
                <a:off x="2572585" y="740387"/>
                <a:ext cx="971138" cy="427403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/>
                <a:endParaRPr lang="en-US" sz="900" b="1" dirty="0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2629843" y="719272"/>
                <a:ext cx="92204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Client Partner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3" name="Retângulo 7"/>
            <p:cNvSpPr/>
            <p:nvPr/>
          </p:nvSpPr>
          <p:spPr>
            <a:xfrm>
              <a:off x="640366" y="1052736"/>
              <a:ext cx="971138" cy="39483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Supply Chain</a:t>
              </a:r>
            </a:p>
            <a:p>
              <a:pPr algn="ctr"/>
              <a:endParaRPr lang="en-US" sz="900" b="1" dirty="0"/>
            </a:p>
          </p:txBody>
        </p:sp>
        <p:cxnSp>
          <p:nvCxnSpPr>
            <p:cNvPr id="8" name="Elbow Connector 7"/>
            <p:cNvCxnSpPr>
              <a:stCxn id="131" idx="3"/>
            </p:cNvCxnSpPr>
            <p:nvPr/>
          </p:nvCxnSpPr>
          <p:spPr>
            <a:xfrm flipV="1">
              <a:off x="1611504" y="1505901"/>
              <a:ext cx="965230" cy="213700"/>
            </a:xfrm>
            <a:prstGeom prst="bentConnector3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133" idx="3"/>
              <a:endCxn id="332" idx="1"/>
            </p:cNvCxnSpPr>
            <p:nvPr/>
          </p:nvCxnSpPr>
          <p:spPr>
            <a:xfrm>
              <a:off x="1611504" y="1250155"/>
              <a:ext cx="965230" cy="175743"/>
            </a:xfrm>
            <a:prstGeom prst="bentConnector3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33" idx="1"/>
              <a:endCxn id="131" idx="1"/>
            </p:cNvCxnSpPr>
            <p:nvPr/>
          </p:nvCxnSpPr>
          <p:spPr>
            <a:xfrm rot="10800000" flipV="1">
              <a:off x="640366" y="1250155"/>
              <a:ext cx="12700" cy="469446"/>
            </a:xfrm>
            <a:prstGeom prst="bentConnector3">
              <a:avLst>
                <a:gd name="adj1" fmla="val 1800000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7" name="Group 156"/>
            <p:cNvGrpSpPr/>
            <p:nvPr/>
          </p:nvGrpSpPr>
          <p:grpSpPr>
            <a:xfrm>
              <a:off x="3384941" y="2636912"/>
              <a:ext cx="1787995" cy="448517"/>
              <a:chOff x="3233817" y="2636912"/>
              <a:chExt cx="1952608" cy="374415"/>
            </a:xfrm>
          </p:grpSpPr>
          <p:sp>
            <p:nvSpPr>
              <p:cNvPr id="158" name="Retângulo 29"/>
              <p:cNvSpPr/>
              <p:nvPr/>
            </p:nvSpPr>
            <p:spPr>
              <a:xfrm>
                <a:off x="4208284" y="2654538"/>
                <a:ext cx="978141" cy="356788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/>
                <a:endParaRPr lang="en-US" sz="900" b="1" dirty="0"/>
              </a:p>
            </p:txBody>
          </p:sp>
          <p:sp>
            <p:nvSpPr>
              <p:cNvPr id="159" name="Retângulo 29"/>
              <p:cNvSpPr/>
              <p:nvPr/>
            </p:nvSpPr>
            <p:spPr>
              <a:xfrm>
                <a:off x="3233817" y="2654538"/>
                <a:ext cx="974468" cy="3567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endParaRPr lang="en-US" sz="900" b="1" dirty="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3551038" y="2636912"/>
                <a:ext cx="1314494" cy="205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IT Project Manager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7245868" y="2648267"/>
              <a:ext cx="1646606" cy="492701"/>
              <a:chOff x="7062675" y="1674787"/>
              <a:chExt cx="1898699" cy="492701"/>
            </a:xfrm>
          </p:grpSpPr>
          <p:sp>
            <p:nvSpPr>
              <p:cNvPr id="162" name="Retângulo 29"/>
              <p:cNvSpPr/>
              <p:nvPr/>
            </p:nvSpPr>
            <p:spPr>
              <a:xfrm>
                <a:off x="8012025" y="1674787"/>
                <a:ext cx="880451" cy="492699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/>
                <a:endParaRPr lang="en-US" sz="900" b="1" dirty="0"/>
              </a:p>
            </p:txBody>
          </p:sp>
          <p:sp>
            <p:nvSpPr>
              <p:cNvPr id="163" name="Retângulo 29"/>
              <p:cNvSpPr/>
              <p:nvPr/>
            </p:nvSpPr>
            <p:spPr>
              <a:xfrm>
                <a:off x="7134882" y="1674787"/>
                <a:ext cx="877144" cy="49270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endParaRPr lang="en-US" sz="900" b="1" dirty="0"/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7062675" y="1675899"/>
                <a:ext cx="189869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Stream </a:t>
                </a:r>
                <a:r>
                  <a:rPr lang="en-US" sz="1000" b="1" smtClean="0">
                    <a:solidFill>
                      <a:schemeClr val="bg1"/>
                    </a:solidFill>
                  </a:rPr>
                  <a:t>Project Manager</a:t>
                </a:r>
                <a:endParaRPr lang="en-US" sz="1000" b="1" dirty="0" smtClean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1" name="Elbow Connector 40"/>
            <p:cNvCxnSpPr>
              <a:stCxn id="332" idx="2"/>
              <a:endCxn id="159" idx="1"/>
            </p:cNvCxnSpPr>
            <p:nvPr/>
          </p:nvCxnSpPr>
          <p:spPr>
            <a:xfrm rot="16200000" flipH="1">
              <a:off x="2607558" y="2094344"/>
              <a:ext cx="1232129" cy="322638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2566814" y="595136"/>
              <a:ext cx="2652308" cy="448518"/>
              <a:chOff x="2566815" y="595136"/>
              <a:chExt cx="2652308" cy="44851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566815" y="595136"/>
                <a:ext cx="990976" cy="448518"/>
                <a:chOff x="2566815" y="719272"/>
                <a:chExt cx="990976" cy="448518"/>
              </a:xfrm>
            </p:grpSpPr>
            <p:sp>
              <p:nvSpPr>
                <p:cNvPr id="173" name="Retângulo 50"/>
                <p:cNvSpPr/>
                <p:nvPr/>
              </p:nvSpPr>
              <p:spPr>
                <a:xfrm>
                  <a:off x="2576734" y="740387"/>
                  <a:ext cx="971138" cy="427403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 anchorCtr="1"/>
                <a:lstStyle/>
                <a:p>
                  <a:pPr algn="ctr"/>
                  <a:endParaRPr lang="en-US" sz="800" b="1" dirty="0"/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2566815" y="719272"/>
                  <a:ext cx="99097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 dirty="0" smtClean="0">
                      <a:solidFill>
                        <a:schemeClr val="bg1"/>
                      </a:solidFill>
                    </a:rPr>
                    <a:t>PLM Champion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6" name="Group 145"/>
              <p:cNvGrpSpPr/>
              <p:nvPr/>
            </p:nvGrpSpPr>
            <p:grpSpPr>
              <a:xfrm>
                <a:off x="3974237" y="595136"/>
                <a:ext cx="1244886" cy="448518"/>
                <a:chOff x="2572585" y="719272"/>
                <a:chExt cx="971138" cy="448518"/>
              </a:xfrm>
            </p:grpSpPr>
            <p:sp>
              <p:nvSpPr>
                <p:cNvPr id="153" name="Retângulo 50"/>
                <p:cNvSpPr/>
                <p:nvPr/>
              </p:nvSpPr>
              <p:spPr>
                <a:xfrm>
                  <a:off x="2572585" y="740387"/>
                  <a:ext cx="971138" cy="42740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 anchorCtr="1"/>
                <a:lstStyle/>
                <a:p>
                  <a:pPr algn="ctr"/>
                  <a:endParaRPr lang="en-US" sz="900" b="1" dirty="0"/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2684330" y="719272"/>
                  <a:ext cx="81307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 dirty="0" smtClean="0">
                      <a:solidFill>
                        <a:schemeClr val="bg1"/>
                      </a:solidFill>
                    </a:rPr>
                    <a:t>PLM Champions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3547872" y="819395"/>
                <a:ext cx="425562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>
              <a:off x="5253263" y="2044378"/>
              <a:ext cx="1025492" cy="448518"/>
              <a:chOff x="2572585" y="719272"/>
              <a:chExt cx="982023" cy="448518"/>
            </a:xfrm>
          </p:grpSpPr>
          <p:sp>
            <p:nvSpPr>
              <p:cNvPr id="169" name="Retângulo 50"/>
              <p:cNvSpPr/>
              <p:nvPr/>
            </p:nvSpPr>
            <p:spPr>
              <a:xfrm>
                <a:off x="2572585" y="740387"/>
                <a:ext cx="971138" cy="427403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/>
                <a:endParaRPr lang="en-US" sz="900" b="1" dirty="0"/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2627128" y="719272"/>
                <a:ext cx="92748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Chief Architect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1" name="Rectangle 170"/>
            <p:cNvSpPr/>
            <p:nvPr/>
          </p:nvSpPr>
          <p:spPr>
            <a:xfrm>
              <a:off x="508622" y="5987344"/>
              <a:ext cx="985810" cy="36898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Joint Steering Committee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74" name="Conector angulado 41"/>
            <p:cNvCxnSpPr>
              <a:stCxn id="122" idx="3"/>
            </p:cNvCxnSpPr>
            <p:nvPr/>
          </p:nvCxnSpPr>
          <p:spPr>
            <a:xfrm flipV="1">
              <a:off x="5165891" y="4944095"/>
              <a:ext cx="322245" cy="1547805"/>
            </a:xfrm>
            <a:prstGeom prst="bentConnector2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767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Monolithic </a:t>
            </a:r>
            <a:r>
              <a:rPr lang="en-US" dirty="0"/>
              <a:t>enterprise information technology </a:t>
            </a:r>
            <a:r>
              <a:rPr lang="en-US" dirty="0" smtClean="0"/>
              <a:t>applications are no longer sustainable </a:t>
            </a:r>
            <a:r>
              <a:rPr lang="en-US" dirty="0"/>
              <a:t>and robust enough to </a:t>
            </a:r>
            <a:r>
              <a:rPr lang="en-US" dirty="0" smtClean="0"/>
              <a:t>enable PLM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complexity of extended enterprise processes, organizational requirements, and information constructs cannot be addressed by any single </a:t>
            </a:r>
            <a:r>
              <a:rPr lang="en-US" dirty="0" smtClean="0"/>
              <a:t>solution or solution provider</a:t>
            </a:r>
          </a:p>
          <a:p>
            <a:r>
              <a:rPr lang="en-US" dirty="0" smtClean="0"/>
              <a:t>Platforms are the foundation upon which functional capabilities, data, and processes are enabled</a:t>
            </a:r>
          </a:p>
          <a:p>
            <a:r>
              <a:rPr lang="en-US" dirty="0" smtClean="0"/>
              <a:t>Platforms supports integrated solutions </a:t>
            </a:r>
            <a:r>
              <a:rPr lang="en-US" dirty="0"/>
              <a:t>from multiple </a:t>
            </a:r>
            <a:r>
              <a:rPr lang="en-US" dirty="0" smtClean="0"/>
              <a:t>providers </a:t>
            </a:r>
            <a:r>
              <a:rPr lang="en-US" dirty="0"/>
              <a:t>deployed </a:t>
            </a:r>
            <a:r>
              <a:rPr lang="en-US" dirty="0" smtClean="0"/>
              <a:t>on an architecture </a:t>
            </a:r>
            <a:r>
              <a:rPr lang="en-US" dirty="0"/>
              <a:t>that withstands </a:t>
            </a:r>
            <a:r>
              <a:rPr lang="en-US" dirty="0" smtClean="0"/>
              <a:t>change </a:t>
            </a:r>
          </a:p>
          <a:p>
            <a:r>
              <a:rPr lang="en-US" dirty="0" smtClean="0"/>
              <a:t>They provide extended enterprise enablement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PLM Platforms </a:t>
            </a:r>
            <a:r>
              <a:rPr lang="en-US" dirty="0"/>
              <a:t/>
            </a:r>
            <a:br>
              <a:rPr lang="en-US" dirty="0"/>
            </a:br>
            <a:r>
              <a:rPr lang="en-US" sz="2000" i="1" dirty="0" smtClean="0">
                <a:solidFill>
                  <a:srgbClr val="800000"/>
                </a:solidFill>
              </a:rPr>
              <a:t>Emerging to provide extensible, cross-domain capabilities</a:t>
            </a:r>
            <a:endParaRPr lang="en-US" sz="20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9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Plan ahead—create a roadmap</a:t>
            </a:r>
          </a:p>
          <a:p>
            <a:pPr lvl="1"/>
            <a:r>
              <a:rPr lang="en-US" dirty="0" smtClean="0"/>
              <a:t>Do the implementation in phases, not ad-hoc</a:t>
            </a:r>
          </a:p>
          <a:p>
            <a:r>
              <a:rPr lang="en-US" dirty="0" smtClean="0"/>
              <a:t>Customize </a:t>
            </a:r>
            <a:r>
              <a:rPr lang="en-US" i="1" dirty="0" smtClean="0"/>
              <a:t>ONLY</a:t>
            </a:r>
            <a:r>
              <a:rPr lang="en-US" dirty="0" smtClean="0"/>
              <a:t> when supporting a </a:t>
            </a:r>
            <a:br>
              <a:rPr lang="en-US" dirty="0" smtClean="0"/>
            </a:br>
            <a:r>
              <a:rPr lang="en-US" dirty="0" smtClean="0"/>
              <a:t>documented business need</a:t>
            </a:r>
          </a:p>
          <a:p>
            <a:pPr lvl="1"/>
            <a:r>
              <a:rPr lang="en-US" dirty="0" smtClean="0"/>
              <a:t>Develop a strategy that takes into account benefits verses total cost of ownership</a:t>
            </a:r>
          </a:p>
          <a:p>
            <a:r>
              <a:rPr lang="en-US" dirty="0" smtClean="0"/>
              <a:t>Use business processes to drive priorities for specific integrations</a:t>
            </a:r>
          </a:p>
          <a:p>
            <a:pPr lvl="1"/>
            <a:r>
              <a:rPr lang="en-US" dirty="0" smtClean="0"/>
              <a:t>Use 80-20 rule when defining what is really required</a:t>
            </a:r>
          </a:p>
          <a:p>
            <a:pPr lvl="1"/>
            <a:r>
              <a:rPr lang="en-US" dirty="0"/>
              <a:t>Ensure integrations are transparent to </a:t>
            </a:r>
            <a:r>
              <a:rPr lang="en-US" dirty="0" smtClean="0"/>
              <a:t>users</a:t>
            </a:r>
          </a:p>
          <a:p>
            <a:r>
              <a:rPr lang="en-US" dirty="0" smtClean="0"/>
              <a:t>Establish the standards you are going to use and then use them consistently</a:t>
            </a:r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Best Practices</a:t>
            </a:r>
            <a:br>
              <a:rPr lang="en-US" dirty="0" smtClean="0"/>
            </a:br>
            <a:r>
              <a:rPr lang="en-US" sz="2000" i="1" dirty="0" smtClean="0">
                <a:solidFill>
                  <a:srgbClr val="800000"/>
                </a:solidFill>
              </a:rPr>
              <a:t>Guidelines (1 of 2)</a:t>
            </a:r>
            <a:endParaRPr lang="en-US" sz="2000" i="1" dirty="0">
              <a:solidFill>
                <a:srgbClr val="8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838200"/>
            <a:ext cx="2567762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4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7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Leverage commercial services providers—don’t do it all yourself—implementing PLM is </a:t>
            </a:r>
            <a:r>
              <a:rPr lang="en-US" i="1" dirty="0"/>
              <a:t>not </a:t>
            </a:r>
            <a:r>
              <a:rPr lang="en-US" dirty="0"/>
              <a:t>your business</a:t>
            </a:r>
          </a:p>
          <a:p>
            <a:r>
              <a:rPr lang="en-US" dirty="0" smtClean="0"/>
              <a:t>Establish </a:t>
            </a:r>
            <a:r>
              <a:rPr lang="en-US" i="1" dirty="0" smtClean="0"/>
              <a:t>reasonable &amp; appropriate</a:t>
            </a:r>
            <a:r>
              <a:rPr lang="en-US" dirty="0" smtClean="0"/>
              <a:t> security mechanisms when communicating across enterprise boundaries</a:t>
            </a:r>
          </a:p>
          <a:p>
            <a:r>
              <a:rPr lang="en-US" dirty="0" smtClean="0"/>
              <a:t>Clean and migrate data before users need it</a:t>
            </a:r>
          </a:p>
          <a:p>
            <a:pPr lvl="1"/>
            <a:r>
              <a:rPr lang="en-US" dirty="0" smtClean="0"/>
              <a:t>Data migration is mostly underestimated</a:t>
            </a:r>
          </a:p>
          <a:p>
            <a:r>
              <a:rPr lang="en-US" dirty="0" smtClean="0"/>
              <a:t>Educate about PLM’s capabilities and benefits—</a:t>
            </a:r>
            <a:br>
              <a:rPr lang="en-US" dirty="0" smtClean="0"/>
            </a:br>
            <a:r>
              <a:rPr lang="en-US" dirty="0" smtClean="0"/>
              <a:t>how and why it is good for the business</a:t>
            </a:r>
          </a:p>
          <a:p>
            <a:r>
              <a:rPr lang="en-US" dirty="0" smtClean="0"/>
              <a:t>Train, train, re-train </a:t>
            </a:r>
          </a:p>
          <a:p>
            <a:endParaRPr lang="en-US" dirty="0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Best </a:t>
            </a:r>
            <a:r>
              <a:rPr lang="en-US" dirty="0" smtClean="0"/>
              <a:t>Practices</a:t>
            </a:r>
            <a:br>
              <a:rPr lang="en-US" dirty="0" smtClean="0"/>
            </a:br>
            <a:r>
              <a:rPr lang="en-US" sz="2000" i="1" dirty="0" smtClean="0">
                <a:solidFill>
                  <a:srgbClr val="800000"/>
                </a:solidFill>
              </a:rPr>
              <a:t>Guidelines (2 of 2)</a:t>
            </a:r>
            <a:endParaRPr lang="en-US" sz="2000" i="1" dirty="0">
              <a:solidFill>
                <a:srgbClr val="8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9250" l="100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90800"/>
            <a:ext cx="302895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Implement PLM across the </a:t>
            </a:r>
            <a:r>
              <a:rPr lang="en-US" dirty="0" smtClean="0"/>
              <a:t>enterprise—not </a:t>
            </a:r>
            <a:r>
              <a:rPr lang="en-US" dirty="0" smtClean="0"/>
              <a:t>in departments</a:t>
            </a:r>
          </a:p>
          <a:p>
            <a:r>
              <a:rPr lang="en-US" dirty="0" smtClean="0"/>
              <a:t>Support whole product lifecycles well </a:t>
            </a:r>
            <a:r>
              <a:rPr lang="en-US" dirty="0" smtClean="0"/>
              <a:t>beyond </a:t>
            </a:r>
            <a:r>
              <a:rPr lang="en-US" dirty="0"/>
              <a:t>product </a:t>
            </a:r>
            <a:r>
              <a:rPr lang="en-US" dirty="0" smtClean="0"/>
              <a:t>design (packaging, labeling, installation, MRO, redesign</a:t>
            </a:r>
            <a:r>
              <a:rPr lang="en-US" dirty="0" smtClean="0"/>
              <a:t>…)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PLM &amp; Business</a:t>
            </a:r>
            <a:br>
              <a:rPr lang="en-US" dirty="0" smtClean="0"/>
            </a:br>
            <a:r>
              <a:rPr lang="en-US" sz="2000" i="1" dirty="0">
                <a:solidFill>
                  <a:srgbClr val="800000"/>
                </a:solidFill>
              </a:rPr>
              <a:t>Best practices to support business success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00400" y="2743200"/>
            <a:ext cx="5640388" cy="3200403"/>
            <a:chOff x="152400" y="1219200"/>
            <a:chExt cx="8688388" cy="4724404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21322" y="2271713"/>
              <a:ext cx="1522701" cy="4017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 b="1">
                  <a:latin typeface="Calibri" pitchFamily="-112" charset="0"/>
                </a:rPr>
                <a:t>Requirements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563081" y="1754188"/>
              <a:ext cx="1057155" cy="4017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 b="1">
                  <a:latin typeface="Calibri" pitchFamily="-112" charset="0"/>
                </a:rPr>
                <a:t>Planning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629027" y="1412880"/>
              <a:ext cx="1517650" cy="6528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 b="1">
                  <a:latin typeface="Calibri" pitchFamily="-112" charset="0"/>
                </a:rPr>
                <a:t>Conceptual </a:t>
              </a:r>
              <a:r>
                <a:rPr lang="fr-FR" sz="1000" b="1">
                  <a:latin typeface="Calibri" pitchFamily="-112" charset="0"/>
                </a:rPr>
                <a:t>Design</a:t>
              </a:r>
              <a:endParaRPr lang="en-US" sz="1000" b="1">
                <a:latin typeface="Calibri" pitchFamily="-112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852989" y="1509716"/>
              <a:ext cx="1670051" cy="6528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 b="1">
                  <a:latin typeface="Calibri" pitchFamily="-112" charset="0"/>
                </a:rPr>
                <a:t>Product Engineering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6021387" y="1814514"/>
              <a:ext cx="2362200" cy="6528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 b="1">
                  <a:latin typeface="Calibri" pitchFamily="-112" charset="0"/>
                </a:rPr>
                <a:t>Manufacturing Engineering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7389813" y="2317755"/>
              <a:ext cx="1450975" cy="6779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 b="1">
                  <a:latin typeface="Calibri" pitchFamily="-112" charset="0"/>
                </a:rPr>
                <a:t>Simulation &amp; Validation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7478716" y="4256092"/>
              <a:ext cx="1284287" cy="6528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 b="1">
                  <a:latin typeface="Calibri" pitchFamily="-112" charset="0"/>
                </a:rPr>
                <a:t>Build and Produce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4694240" y="5059363"/>
              <a:ext cx="1727200" cy="6528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 b="1">
                  <a:latin typeface="Calibri" pitchFamily="-112" charset="0"/>
                </a:rPr>
                <a:t>Sales &amp; Distribution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735138" y="4967290"/>
              <a:ext cx="1658936" cy="6528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 b="1">
                  <a:latin typeface="Calibri" pitchFamily="-112" charset="0"/>
                </a:rPr>
                <a:t>Maintenance</a:t>
              </a:r>
            </a:p>
            <a:p>
              <a:pPr algn="ctr" eaLnBrk="0" hangingPunct="0"/>
              <a:r>
                <a:rPr lang="en-US" sz="1000" b="1">
                  <a:latin typeface="Calibri" pitchFamily="-112" charset="0"/>
                </a:rPr>
                <a:t>&amp; Repair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52400" y="4360867"/>
              <a:ext cx="1587499" cy="6528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 b="1">
                  <a:latin typeface="Calibri" pitchFamily="-112" charset="0"/>
                </a:rPr>
                <a:t>Disposal &amp; Recycling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6140451" y="4865687"/>
              <a:ext cx="1311275" cy="6528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 b="1">
                  <a:latin typeface="Calibri" pitchFamily="-112" charset="0"/>
                </a:rPr>
                <a:t>Test &amp; Quality</a:t>
              </a:r>
            </a:p>
          </p:txBody>
        </p:sp>
        <p:pic>
          <p:nvPicPr>
            <p:cNvPr id="17" name="Picture 17" descr="PE01561_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587" y="1223967"/>
              <a:ext cx="939800" cy="62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8" name="Object 2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94937074"/>
                </p:ext>
              </p:extLst>
            </p:nvPr>
          </p:nvGraphicFramePr>
          <p:xfrm>
            <a:off x="6249989" y="1219200"/>
            <a:ext cx="746125" cy="642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Clip" r:id="rId4" imgW="5638680" imgH="6413400" progId="">
                    <p:embed/>
                  </p:oleObj>
                </mc:Choice>
                <mc:Fallback>
                  <p:oleObj name="Clip" r:id="rId4" imgW="5638680" imgH="641340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9989" y="1219200"/>
                          <a:ext cx="746125" cy="642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9" name="Picture 19" descr="lasercut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390" r="16704" b="5487"/>
            <a:stretch>
              <a:fillRect/>
            </a:stretch>
          </p:blipFill>
          <p:spPr bwMode="auto">
            <a:xfrm>
              <a:off x="7518400" y="4897441"/>
              <a:ext cx="1035050" cy="62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0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77" y="4956175"/>
              <a:ext cx="1076325" cy="5651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aphicFrame>
          <p:nvGraphicFramePr>
            <p:cNvPr id="21" name="Object 3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13010153"/>
                </p:ext>
              </p:extLst>
            </p:nvPr>
          </p:nvGraphicFramePr>
          <p:xfrm>
            <a:off x="2751138" y="5337179"/>
            <a:ext cx="982662" cy="606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Clip" r:id="rId8" imgW="5568840" imgH="3435120" progId="">
                    <p:embed/>
                  </p:oleObj>
                </mc:Choice>
                <mc:Fallback>
                  <p:oleObj name="Clip" r:id="rId8" imgW="5568840" imgH="343512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1138" y="5337179"/>
                          <a:ext cx="982662" cy="606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3249615" y="5103816"/>
              <a:ext cx="1658936" cy="6528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 b="1">
                  <a:latin typeface="Calibri" pitchFamily="-112" charset="0"/>
                </a:rPr>
                <a:t>In-service Operation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1092571" y="1704976"/>
              <a:ext cx="1520084" cy="6779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 b="1">
                  <a:latin typeface="Calibri" pitchFamily="-112" charset="0"/>
                </a:rPr>
                <a:t>Portfolio</a:t>
              </a:r>
            </a:p>
            <a:p>
              <a:pPr algn="ctr" eaLnBrk="0" hangingPunct="0"/>
              <a:r>
                <a:rPr lang="en-US" sz="1000" b="1">
                  <a:latin typeface="Calibri" pitchFamily="-112" charset="0"/>
                </a:rPr>
                <a:t>Management</a:t>
              </a:r>
            </a:p>
          </p:txBody>
        </p:sp>
        <p:pic>
          <p:nvPicPr>
            <p:cNvPr id="24" name="Picture 23" descr="swoosh.gif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600" y="2040806"/>
              <a:ext cx="7162800" cy="3140794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646898" y="2359596"/>
              <a:ext cx="6760767" cy="3291695"/>
              <a:chOff x="646896" y="2359592"/>
              <a:chExt cx="6760767" cy="329169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2033587" y="2359592"/>
                <a:ext cx="5374076" cy="2442473"/>
                <a:chOff x="2033587" y="2359592"/>
                <a:chExt cx="5374076" cy="2442473"/>
              </a:xfrm>
            </p:grpSpPr>
            <p:pic>
              <p:nvPicPr>
                <p:cNvPr id="30" name="Picture 29" descr="Untitled-2.gif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72787" y="3242358"/>
                  <a:ext cx="2434876" cy="1559707"/>
                </a:xfrm>
                <a:prstGeom prst="rect">
                  <a:avLst/>
                </a:prstGeom>
              </p:spPr>
            </p:pic>
            <p:pic>
              <p:nvPicPr>
                <p:cNvPr id="31" name="Picture 30" descr="ed1.gif"/>
                <p:cNvPicPr>
                  <a:picLocks noChangeAspect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93834" y="2395538"/>
                  <a:ext cx="1229782" cy="1025669"/>
                </a:xfrm>
                <a:prstGeom prst="rect">
                  <a:avLst/>
                </a:prstGeom>
              </p:spPr>
            </p:pic>
            <p:pic>
              <p:nvPicPr>
                <p:cNvPr id="32" name="Picture 31" descr="soda.gif"/>
                <p:cNvPicPr>
                  <a:picLocks noChangeAspect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82781" y="2359592"/>
                  <a:ext cx="669834" cy="1194705"/>
                </a:xfrm>
                <a:prstGeom prst="rect">
                  <a:avLst/>
                </a:prstGeom>
              </p:spPr>
            </p:pic>
            <p:pic>
              <p:nvPicPr>
                <p:cNvPr id="33" name="Picture 32" descr="pills.gif"/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88540" y="2678631"/>
                  <a:ext cx="1284255" cy="688466"/>
                </a:xfrm>
                <a:prstGeom prst="rect">
                  <a:avLst/>
                </a:prstGeom>
              </p:spPr>
            </p:pic>
            <p:pic>
              <p:nvPicPr>
                <p:cNvPr id="34" name="Picture 33" descr="soap.gif"/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33587" y="2608263"/>
                  <a:ext cx="900893" cy="927652"/>
                </a:xfrm>
                <a:prstGeom prst="rect">
                  <a:avLst/>
                </a:prstGeom>
              </p:spPr>
            </p:pic>
          </p:grp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10000" b="90000" l="10000" r="95781">
                            <a14:foregroundMark x1="76719" y1="64444" x2="87188" y2="64444"/>
                            <a14:foregroundMark x1="19844" y1="58611" x2="24219" y2="59444"/>
                            <a14:foregroundMark x1="24531" y1="59722" x2="27969" y2="59722"/>
                            <a14:foregroundMark x1="31406" y1="59444" x2="35156" y2="60000"/>
                            <a14:foregroundMark x1="76719" y1="40556" x2="85469" y2="41111"/>
                            <a14:backgroundMark x1="13281" y1="49167" x2="35313" y2="36111"/>
                            <a14:backgroundMark x1="70469" y1="60000" x2="86563" y2="59722"/>
                            <a14:backgroundMark x1="31406" y1="22500" x2="65469" y2="32778"/>
                            <a14:backgroundMark x1="61875" y1="61111" x2="72031" y2="5972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03052">
                <a:off x="646896" y="2763014"/>
                <a:ext cx="5134708" cy="2888273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9707" b="89842" l="3992" r="97899">
                            <a14:foregroundMark x1="56723" y1="27314" x2="71324" y2="2731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54338" y="3297785"/>
                <a:ext cx="1954212" cy="909365"/>
              </a:xfrm>
              <a:prstGeom prst="rect">
                <a:avLst/>
              </a:prstGeom>
            </p:spPr>
          </p:pic>
        </p:grpSp>
        <p:sp>
          <p:nvSpPr>
            <p:cNvPr id="26" name="Oval 25"/>
            <p:cNvSpPr/>
            <p:nvPr/>
          </p:nvSpPr>
          <p:spPr>
            <a:xfrm>
              <a:off x="222261" y="2656160"/>
              <a:ext cx="1870275" cy="2123434"/>
            </a:xfrm>
            <a:prstGeom prst="ellipse">
              <a:avLst/>
            </a:prstGeom>
            <a:solidFill>
              <a:schemeClr val="bg2">
                <a:lumMod val="60000"/>
                <a:lumOff val="40000"/>
                <a:alpha val="47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smtClean="0">
                  <a:solidFill>
                    <a:schemeClr val="tx1"/>
                  </a:solidFill>
                  <a:latin typeface="Calibri"/>
                </a:rPr>
                <a:t>Re-use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smtClean="0">
                  <a:solidFill>
                    <a:schemeClr val="tx1"/>
                  </a:solidFill>
                  <a:latin typeface="Calibri"/>
                </a:rPr>
                <a:t>Re-purpose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smtClean="0">
                  <a:solidFill>
                    <a:schemeClr val="tx1"/>
                  </a:solidFill>
                  <a:latin typeface="Calibri"/>
                </a:rPr>
                <a:t>Re-mfg.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smtClean="0">
                  <a:solidFill>
                    <a:schemeClr val="tx1"/>
                  </a:solidFill>
                  <a:latin typeface="Calibri"/>
                </a:rPr>
                <a:t>Re-cover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smtClean="0">
                  <a:solidFill>
                    <a:schemeClr val="tx1"/>
                  </a:solidFill>
                  <a:latin typeface="Calibri"/>
                </a:rPr>
                <a:t>Re-cycle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smtClean="0">
                  <a:solidFill>
                    <a:schemeClr val="tx1"/>
                  </a:solidFill>
                  <a:latin typeface="Calibri"/>
                </a:rPr>
                <a:t>Re-tire</a:t>
              </a:r>
              <a:endParaRPr lang="en-US" sz="1050">
                <a:solidFill>
                  <a:schemeClr val="tx1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8537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/>
              <a:t>PLM as an innovation engine,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providing </a:t>
            </a:r>
            <a:r>
              <a:rPr lang="en-US" dirty="0" smtClean="0"/>
              <a:t>use and reuse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organization’s </a:t>
            </a:r>
            <a:r>
              <a:rPr lang="en-US" dirty="0" smtClean="0"/>
              <a:t>intellectual </a:t>
            </a:r>
            <a:r>
              <a:rPr lang="en-US" dirty="0" smtClean="0"/>
              <a:t>assets</a:t>
            </a:r>
          </a:p>
          <a:p>
            <a:r>
              <a:rPr lang="en-US" dirty="0" smtClean="0"/>
              <a:t>Manage data intensive processes—manage all processes</a:t>
            </a:r>
            <a:endParaRPr lang="en-US" dirty="0" smtClean="0"/>
          </a:p>
          <a:p>
            <a:pPr lvl="1"/>
            <a:r>
              <a:rPr lang="en-US" dirty="0" smtClean="0"/>
              <a:t>It is not just a data </a:t>
            </a:r>
            <a:r>
              <a:rPr lang="en-US" dirty="0" smtClean="0"/>
              <a:t>manager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PLM &amp; Business</a:t>
            </a:r>
            <a:br>
              <a:rPr lang="en-US" dirty="0" smtClean="0"/>
            </a:br>
            <a:r>
              <a:rPr lang="en-US" sz="2000" i="1" dirty="0">
                <a:solidFill>
                  <a:srgbClr val="800000"/>
                </a:solidFill>
              </a:rPr>
              <a:t>Best practices to support business success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68" y="914400"/>
            <a:ext cx="2565400" cy="153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47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" name="图示 54"/>
          <p:cNvGraphicFramePr/>
          <p:nvPr>
            <p:extLst>
              <p:ext uri="{D42A27DB-BD31-4B8C-83A1-F6EECF244321}">
                <p14:modId xmlns:p14="http://schemas.microsoft.com/office/powerpoint/2010/main" val="1454367793"/>
              </p:ext>
            </p:extLst>
          </p:nvPr>
        </p:nvGraphicFramePr>
        <p:xfrm>
          <a:off x="51436" y="2087563"/>
          <a:ext cx="9001124" cy="67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1" name="Text Box 7"/>
          <p:cNvSpPr txBox="1">
            <a:spLocks noChangeArrowheads="1"/>
          </p:cNvSpPr>
          <p:nvPr/>
        </p:nvSpPr>
        <p:spPr bwMode="auto">
          <a:xfrm>
            <a:off x="188914" y="3108325"/>
            <a:ext cx="1439862" cy="231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tx1"/>
                </a:solidFill>
              </a:rPr>
              <a:t>Requirements Structure</a:t>
            </a:r>
          </a:p>
        </p:txBody>
      </p:sp>
      <p:grpSp>
        <p:nvGrpSpPr>
          <p:cNvPr id="2" name="Group 309"/>
          <p:cNvGrpSpPr/>
          <p:nvPr/>
        </p:nvGrpSpPr>
        <p:grpSpPr>
          <a:xfrm>
            <a:off x="257176" y="3541128"/>
            <a:ext cx="941248" cy="2083496"/>
            <a:chOff x="180976" y="2488618"/>
            <a:chExt cx="941248" cy="20834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2" name="Rectangle 10"/>
            <p:cNvSpPr>
              <a:spLocks noChangeArrowheads="1"/>
            </p:cNvSpPr>
            <p:nvPr/>
          </p:nvSpPr>
          <p:spPr bwMode="auto">
            <a:xfrm>
              <a:off x="180976" y="2488618"/>
              <a:ext cx="589494" cy="126852"/>
            </a:xfrm>
            <a:prstGeom prst="rect">
              <a:avLst/>
            </a:prstGeom>
            <a:gradFill rotWithShape="0">
              <a:gsLst>
                <a:gs pos="0">
                  <a:srgbClr val="C5EEFE"/>
                </a:gs>
                <a:gs pos="50000">
                  <a:srgbClr val="A6D7D5"/>
                </a:gs>
                <a:gs pos="100000">
                  <a:srgbClr val="C5EEF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3" name="Line 11"/>
            <p:cNvSpPr>
              <a:spLocks noChangeShapeType="1"/>
            </p:cNvSpPr>
            <p:nvPr/>
          </p:nvSpPr>
          <p:spPr bwMode="auto">
            <a:xfrm>
              <a:off x="235222" y="2615470"/>
              <a:ext cx="0" cy="1211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4" name="Line 12"/>
            <p:cNvSpPr>
              <a:spLocks noChangeShapeType="1"/>
            </p:cNvSpPr>
            <p:nvPr/>
          </p:nvSpPr>
          <p:spPr bwMode="auto">
            <a:xfrm>
              <a:off x="234346" y="2768387"/>
              <a:ext cx="909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5" name="Rectangle 13"/>
            <p:cNvSpPr>
              <a:spLocks noChangeArrowheads="1"/>
            </p:cNvSpPr>
            <p:nvPr/>
          </p:nvSpPr>
          <p:spPr bwMode="auto">
            <a:xfrm>
              <a:off x="325317" y="2704092"/>
              <a:ext cx="589494" cy="128589"/>
            </a:xfrm>
            <a:prstGeom prst="rect">
              <a:avLst/>
            </a:prstGeom>
            <a:gradFill rotWithShape="0">
              <a:gsLst>
                <a:gs pos="0">
                  <a:srgbClr val="C5EEFE"/>
                </a:gs>
                <a:gs pos="50000">
                  <a:srgbClr val="A6D7D5"/>
                </a:gs>
                <a:gs pos="100000">
                  <a:srgbClr val="C5EEF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6" name="Line 14"/>
            <p:cNvSpPr>
              <a:spLocks noChangeShapeType="1"/>
            </p:cNvSpPr>
            <p:nvPr/>
          </p:nvSpPr>
          <p:spPr bwMode="auto">
            <a:xfrm>
              <a:off x="234346" y="3548612"/>
              <a:ext cx="909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7" name="Rectangle 15"/>
            <p:cNvSpPr>
              <a:spLocks noChangeArrowheads="1"/>
            </p:cNvSpPr>
            <p:nvPr/>
          </p:nvSpPr>
          <p:spPr bwMode="auto">
            <a:xfrm>
              <a:off x="325317" y="3484318"/>
              <a:ext cx="589494" cy="130327"/>
            </a:xfrm>
            <a:prstGeom prst="rect">
              <a:avLst/>
            </a:prstGeom>
            <a:gradFill rotWithShape="0">
              <a:gsLst>
                <a:gs pos="0">
                  <a:srgbClr val="C5EEFE"/>
                </a:gs>
                <a:gs pos="50000">
                  <a:srgbClr val="A6D7D5"/>
                </a:gs>
                <a:gs pos="100000">
                  <a:srgbClr val="C5EEF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8" name="Line 16"/>
            <p:cNvSpPr>
              <a:spLocks noChangeShapeType="1"/>
            </p:cNvSpPr>
            <p:nvPr/>
          </p:nvSpPr>
          <p:spPr bwMode="auto">
            <a:xfrm>
              <a:off x="232855" y="3822141"/>
              <a:ext cx="909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51" name="Rectangle 17"/>
            <p:cNvSpPr>
              <a:spLocks noChangeArrowheads="1"/>
            </p:cNvSpPr>
            <p:nvPr/>
          </p:nvSpPr>
          <p:spPr bwMode="auto">
            <a:xfrm>
              <a:off x="323827" y="3758474"/>
              <a:ext cx="589494" cy="126852"/>
            </a:xfrm>
            <a:prstGeom prst="rect">
              <a:avLst/>
            </a:prstGeom>
            <a:gradFill rotWithShape="0">
              <a:gsLst>
                <a:gs pos="0">
                  <a:srgbClr val="C5EEFE"/>
                </a:gs>
                <a:gs pos="50000">
                  <a:srgbClr val="A6D7D5"/>
                </a:gs>
                <a:gs pos="100000">
                  <a:srgbClr val="C5EEF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1" name="Line 18"/>
            <p:cNvSpPr>
              <a:spLocks noChangeShapeType="1"/>
            </p:cNvSpPr>
            <p:nvPr/>
          </p:nvSpPr>
          <p:spPr bwMode="auto">
            <a:xfrm>
              <a:off x="441760" y="3011664"/>
              <a:ext cx="909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4" name="Rectangle 19"/>
            <p:cNvSpPr>
              <a:spLocks noChangeArrowheads="1"/>
            </p:cNvSpPr>
            <p:nvPr/>
          </p:nvSpPr>
          <p:spPr bwMode="auto">
            <a:xfrm>
              <a:off x="532730" y="2945632"/>
              <a:ext cx="589494" cy="132064"/>
            </a:xfrm>
            <a:prstGeom prst="rect">
              <a:avLst/>
            </a:prstGeom>
            <a:gradFill rotWithShape="0">
              <a:gsLst>
                <a:gs pos="0">
                  <a:srgbClr val="C5EEFE"/>
                </a:gs>
                <a:gs pos="50000">
                  <a:srgbClr val="A6D7D5"/>
                </a:gs>
                <a:gs pos="100000">
                  <a:srgbClr val="C5EEF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5" name="Line 20"/>
            <p:cNvSpPr>
              <a:spLocks noChangeShapeType="1"/>
            </p:cNvSpPr>
            <p:nvPr/>
          </p:nvSpPr>
          <p:spPr bwMode="auto">
            <a:xfrm>
              <a:off x="441760" y="3239784"/>
              <a:ext cx="909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6" name="Rectangle 21"/>
            <p:cNvSpPr>
              <a:spLocks noChangeArrowheads="1"/>
            </p:cNvSpPr>
            <p:nvPr/>
          </p:nvSpPr>
          <p:spPr bwMode="auto">
            <a:xfrm>
              <a:off x="532730" y="3175491"/>
              <a:ext cx="589494" cy="128589"/>
            </a:xfrm>
            <a:prstGeom prst="rect">
              <a:avLst/>
            </a:prstGeom>
            <a:gradFill rotWithShape="0">
              <a:gsLst>
                <a:gs pos="0">
                  <a:srgbClr val="C5EEFE"/>
                </a:gs>
                <a:gs pos="50000">
                  <a:srgbClr val="A6D7D5"/>
                </a:gs>
                <a:gs pos="100000">
                  <a:srgbClr val="C5EEF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7" name="Line 22"/>
            <p:cNvSpPr>
              <a:spLocks noChangeShapeType="1"/>
            </p:cNvSpPr>
            <p:nvPr/>
          </p:nvSpPr>
          <p:spPr bwMode="auto">
            <a:xfrm>
              <a:off x="441760" y="4047329"/>
              <a:ext cx="909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8" name="Rectangle 23"/>
            <p:cNvSpPr>
              <a:spLocks noChangeArrowheads="1"/>
            </p:cNvSpPr>
            <p:nvPr/>
          </p:nvSpPr>
          <p:spPr bwMode="auto">
            <a:xfrm>
              <a:off x="532730" y="3983036"/>
              <a:ext cx="589494" cy="130327"/>
            </a:xfrm>
            <a:prstGeom prst="rect">
              <a:avLst/>
            </a:prstGeom>
            <a:gradFill rotWithShape="0">
              <a:gsLst>
                <a:gs pos="0">
                  <a:srgbClr val="C5EEFE"/>
                </a:gs>
                <a:gs pos="50000">
                  <a:srgbClr val="A6D7D5"/>
                </a:gs>
                <a:gs pos="100000">
                  <a:srgbClr val="C5EEF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9" name="Line 24"/>
            <p:cNvSpPr>
              <a:spLocks noChangeShapeType="1"/>
            </p:cNvSpPr>
            <p:nvPr/>
          </p:nvSpPr>
          <p:spPr bwMode="auto">
            <a:xfrm>
              <a:off x="441760" y="4279311"/>
              <a:ext cx="909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0" name="Rectangle 25"/>
            <p:cNvSpPr>
              <a:spLocks noChangeArrowheads="1"/>
            </p:cNvSpPr>
            <p:nvPr/>
          </p:nvSpPr>
          <p:spPr bwMode="auto">
            <a:xfrm>
              <a:off x="532730" y="4215886"/>
              <a:ext cx="589494" cy="126852"/>
            </a:xfrm>
            <a:prstGeom prst="rect">
              <a:avLst/>
            </a:prstGeom>
            <a:gradFill rotWithShape="0">
              <a:gsLst>
                <a:gs pos="0">
                  <a:srgbClr val="C5EEFE"/>
                </a:gs>
                <a:gs pos="50000">
                  <a:srgbClr val="A6D7D5"/>
                </a:gs>
                <a:gs pos="100000">
                  <a:srgbClr val="C5EEF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1" name="Rectangle 26"/>
            <p:cNvSpPr>
              <a:spLocks noChangeArrowheads="1"/>
            </p:cNvSpPr>
            <p:nvPr/>
          </p:nvSpPr>
          <p:spPr bwMode="auto">
            <a:xfrm>
              <a:off x="532730" y="4445262"/>
              <a:ext cx="589494" cy="126852"/>
            </a:xfrm>
            <a:prstGeom prst="rect">
              <a:avLst/>
            </a:prstGeom>
            <a:gradFill rotWithShape="0">
              <a:gsLst>
                <a:gs pos="0">
                  <a:srgbClr val="C5EEFE"/>
                </a:gs>
                <a:gs pos="50000">
                  <a:srgbClr val="A6D7D5"/>
                </a:gs>
                <a:gs pos="100000">
                  <a:srgbClr val="C5EEF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2" name="Line 27"/>
            <p:cNvSpPr>
              <a:spLocks noChangeShapeType="1"/>
            </p:cNvSpPr>
            <p:nvPr/>
          </p:nvSpPr>
          <p:spPr bwMode="auto">
            <a:xfrm>
              <a:off x="441760" y="4520321"/>
              <a:ext cx="909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3" name="Line 28"/>
            <p:cNvSpPr>
              <a:spLocks noChangeShapeType="1"/>
            </p:cNvSpPr>
            <p:nvPr/>
          </p:nvSpPr>
          <p:spPr bwMode="auto">
            <a:xfrm>
              <a:off x="440884" y="2837895"/>
              <a:ext cx="0" cy="4048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4" name="Line 29"/>
            <p:cNvSpPr>
              <a:spLocks noChangeShapeType="1"/>
            </p:cNvSpPr>
            <p:nvPr/>
          </p:nvSpPr>
          <p:spPr bwMode="auto">
            <a:xfrm>
              <a:off x="440884" y="3887461"/>
              <a:ext cx="0" cy="634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3" name="Group 332"/>
          <p:cNvGrpSpPr/>
          <p:nvPr/>
        </p:nvGrpSpPr>
        <p:grpSpPr>
          <a:xfrm>
            <a:off x="1854416" y="3468408"/>
            <a:ext cx="1185965" cy="2451355"/>
            <a:chOff x="2083015" y="2520671"/>
            <a:chExt cx="1326935" cy="24513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6" name="Line 36"/>
            <p:cNvSpPr>
              <a:spLocks noChangeShapeType="1"/>
            </p:cNvSpPr>
            <p:nvPr/>
          </p:nvSpPr>
          <p:spPr bwMode="auto">
            <a:xfrm flipH="1">
              <a:off x="2147888" y="2532474"/>
              <a:ext cx="1524" cy="2377664"/>
            </a:xfrm>
            <a:prstGeom prst="lin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277" name="Line 56"/>
            <p:cNvSpPr>
              <a:spLocks noChangeShapeType="1"/>
            </p:cNvSpPr>
            <p:nvPr/>
          </p:nvSpPr>
          <p:spPr bwMode="auto">
            <a:xfrm>
              <a:off x="2623574" y="3811233"/>
              <a:ext cx="0" cy="594159"/>
            </a:xfrm>
            <a:prstGeom prst="lin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278" name="Line 37"/>
            <p:cNvSpPr>
              <a:spLocks noChangeShapeType="1"/>
            </p:cNvSpPr>
            <p:nvPr/>
          </p:nvSpPr>
          <p:spPr bwMode="auto">
            <a:xfrm>
              <a:off x="2147816" y="2798859"/>
              <a:ext cx="104053" cy="0"/>
            </a:xfrm>
            <a:prstGeom prst="lin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279" name="Rectangle 38"/>
            <p:cNvSpPr>
              <a:spLocks noChangeArrowheads="1"/>
            </p:cNvSpPr>
            <p:nvPr/>
          </p:nvSpPr>
          <p:spPr bwMode="auto">
            <a:xfrm>
              <a:off x="2248510" y="2741279"/>
              <a:ext cx="678828" cy="124684"/>
            </a:xfrm>
            <a:prstGeom prst="rect">
              <a:avLst/>
            </a:prstGeom>
            <a:gradFill rotWithShape="0">
              <a:gsLst>
                <a:gs pos="0">
                  <a:srgbClr val="DDFF87"/>
                </a:gs>
                <a:gs pos="100000">
                  <a:srgbClr val="FAFFC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-128" charset="-128"/>
              </a:endParaRPr>
            </a:p>
          </p:txBody>
        </p:sp>
        <p:sp>
          <p:nvSpPr>
            <p:cNvPr id="280" name="Line 39"/>
            <p:cNvSpPr>
              <a:spLocks noChangeShapeType="1"/>
            </p:cNvSpPr>
            <p:nvPr/>
          </p:nvSpPr>
          <p:spPr bwMode="auto">
            <a:xfrm>
              <a:off x="2144457" y="3335765"/>
              <a:ext cx="104053" cy="0"/>
            </a:xfrm>
            <a:prstGeom prst="lin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281" name="Rectangle 40"/>
            <p:cNvSpPr>
              <a:spLocks noChangeArrowheads="1"/>
            </p:cNvSpPr>
            <p:nvPr/>
          </p:nvSpPr>
          <p:spPr bwMode="auto">
            <a:xfrm>
              <a:off x="2248510" y="3277239"/>
              <a:ext cx="678828" cy="122139"/>
            </a:xfrm>
            <a:prstGeom prst="rect">
              <a:avLst/>
            </a:prstGeom>
            <a:gradFill rotWithShape="0">
              <a:gsLst>
                <a:gs pos="0">
                  <a:srgbClr val="DDFF87"/>
                </a:gs>
                <a:gs pos="100000">
                  <a:srgbClr val="FAFFC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-128" charset="-128"/>
              </a:endParaRPr>
            </a:p>
          </p:txBody>
        </p:sp>
        <p:sp>
          <p:nvSpPr>
            <p:cNvPr id="282" name="Line 41"/>
            <p:cNvSpPr>
              <a:spLocks noChangeShapeType="1"/>
            </p:cNvSpPr>
            <p:nvPr/>
          </p:nvSpPr>
          <p:spPr bwMode="auto">
            <a:xfrm>
              <a:off x="2383284" y="3553326"/>
              <a:ext cx="104053" cy="0"/>
            </a:xfrm>
            <a:prstGeom prst="lin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283" name="Rectangle 42"/>
            <p:cNvSpPr>
              <a:spLocks noChangeArrowheads="1"/>
            </p:cNvSpPr>
            <p:nvPr/>
          </p:nvSpPr>
          <p:spPr bwMode="auto">
            <a:xfrm>
              <a:off x="2487339" y="3490983"/>
              <a:ext cx="678828" cy="125957"/>
            </a:xfrm>
            <a:prstGeom prst="rect">
              <a:avLst/>
            </a:prstGeom>
            <a:gradFill rotWithShape="0">
              <a:gsLst>
                <a:gs pos="0">
                  <a:srgbClr val="DDFF87"/>
                </a:gs>
                <a:gs pos="100000">
                  <a:srgbClr val="FAFFC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-128" charset="-128"/>
              </a:endParaRPr>
            </a:p>
          </p:txBody>
        </p:sp>
        <p:sp>
          <p:nvSpPr>
            <p:cNvPr id="284" name="Line 43"/>
            <p:cNvSpPr>
              <a:spLocks noChangeShapeType="1"/>
            </p:cNvSpPr>
            <p:nvPr/>
          </p:nvSpPr>
          <p:spPr bwMode="auto">
            <a:xfrm>
              <a:off x="2383284" y="3760708"/>
              <a:ext cx="104053" cy="0"/>
            </a:xfrm>
            <a:prstGeom prst="lin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285" name="Rectangle 44"/>
            <p:cNvSpPr>
              <a:spLocks noChangeArrowheads="1"/>
            </p:cNvSpPr>
            <p:nvPr/>
          </p:nvSpPr>
          <p:spPr bwMode="auto">
            <a:xfrm>
              <a:off x="2487339" y="3702183"/>
              <a:ext cx="678828" cy="122139"/>
            </a:xfrm>
            <a:prstGeom prst="rect">
              <a:avLst/>
            </a:prstGeom>
            <a:gradFill rotWithShape="0">
              <a:gsLst>
                <a:gs pos="0">
                  <a:srgbClr val="DDFF87"/>
                </a:gs>
                <a:gs pos="100000">
                  <a:srgbClr val="FAFFC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-128" charset="-128"/>
              </a:endParaRPr>
            </a:p>
          </p:txBody>
        </p:sp>
        <p:sp>
          <p:nvSpPr>
            <p:cNvPr id="286" name="Rectangle 45"/>
            <p:cNvSpPr>
              <a:spLocks noChangeArrowheads="1"/>
            </p:cNvSpPr>
            <p:nvPr/>
          </p:nvSpPr>
          <p:spPr bwMode="auto">
            <a:xfrm>
              <a:off x="2475447" y="4610597"/>
              <a:ext cx="678828" cy="122139"/>
            </a:xfrm>
            <a:prstGeom prst="rect">
              <a:avLst/>
            </a:prstGeom>
            <a:gradFill rotWithShape="0">
              <a:gsLst>
                <a:gs pos="0">
                  <a:srgbClr val="DDFF87"/>
                </a:gs>
                <a:gs pos="100000">
                  <a:srgbClr val="FAFFC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-128" charset="-128"/>
              </a:endParaRPr>
            </a:p>
          </p:txBody>
        </p:sp>
        <p:sp>
          <p:nvSpPr>
            <p:cNvPr id="287" name="Line 46"/>
            <p:cNvSpPr>
              <a:spLocks noChangeShapeType="1"/>
            </p:cNvSpPr>
            <p:nvPr/>
          </p:nvSpPr>
          <p:spPr bwMode="auto">
            <a:xfrm>
              <a:off x="2382379" y="3399378"/>
              <a:ext cx="0" cy="1259140"/>
            </a:xfrm>
            <a:prstGeom prst="lin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288" name="Line 47"/>
            <p:cNvSpPr>
              <a:spLocks noChangeShapeType="1"/>
            </p:cNvSpPr>
            <p:nvPr/>
          </p:nvSpPr>
          <p:spPr bwMode="auto">
            <a:xfrm>
              <a:off x="2150402" y="3041866"/>
              <a:ext cx="104053" cy="0"/>
            </a:xfrm>
            <a:prstGeom prst="lin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289" name="Rectangle 48"/>
            <p:cNvSpPr>
              <a:spLocks noChangeArrowheads="1"/>
            </p:cNvSpPr>
            <p:nvPr/>
          </p:nvSpPr>
          <p:spPr bwMode="auto">
            <a:xfrm>
              <a:off x="2254456" y="2978251"/>
              <a:ext cx="678828" cy="125957"/>
            </a:xfrm>
            <a:prstGeom prst="rect">
              <a:avLst/>
            </a:prstGeom>
            <a:gradFill rotWithShape="0">
              <a:gsLst>
                <a:gs pos="0">
                  <a:srgbClr val="DDFF87"/>
                </a:gs>
                <a:gs pos="100000">
                  <a:srgbClr val="FAFFC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-128" charset="-128"/>
              </a:endParaRPr>
            </a:p>
          </p:txBody>
        </p:sp>
        <p:sp>
          <p:nvSpPr>
            <p:cNvPr id="290" name="Rectangle 49"/>
            <p:cNvSpPr>
              <a:spLocks noChangeArrowheads="1"/>
            </p:cNvSpPr>
            <p:nvPr/>
          </p:nvSpPr>
          <p:spPr bwMode="auto">
            <a:xfrm>
              <a:off x="2253684" y="4846069"/>
              <a:ext cx="678828" cy="125957"/>
            </a:xfrm>
            <a:prstGeom prst="rect">
              <a:avLst/>
            </a:prstGeom>
            <a:gradFill rotWithShape="0">
              <a:gsLst>
                <a:gs pos="0">
                  <a:srgbClr val="DDFF87"/>
                </a:gs>
                <a:gs pos="100000">
                  <a:srgbClr val="FAFFC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-128" charset="-128"/>
              </a:endParaRPr>
            </a:p>
          </p:txBody>
        </p:sp>
        <p:sp>
          <p:nvSpPr>
            <p:cNvPr id="291" name="Line 50"/>
            <p:cNvSpPr>
              <a:spLocks noChangeShapeType="1"/>
            </p:cNvSpPr>
            <p:nvPr/>
          </p:nvSpPr>
          <p:spPr bwMode="auto">
            <a:xfrm>
              <a:off x="2624096" y="3964334"/>
              <a:ext cx="104053" cy="0"/>
            </a:xfrm>
            <a:prstGeom prst="lin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292" name="Rectangle 51"/>
            <p:cNvSpPr>
              <a:spLocks noChangeArrowheads="1"/>
            </p:cNvSpPr>
            <p:nvPr/>
          </p:nvSpPr>
          <p:spPr bwMode="auto">
            <a:xfrm>
              <a:off x="2731122" y="3901991"/>
              <a:ext cx="678828" cy="125957"/>
            </a:xfrm>
            <a:prstGeom prst="rect">
              <a:avLst/>
            </a:prstGeom>
            <a:gradFill rotWithShape="0">
              <a:gsLst>
                <a:gs pos="0">
                  <a:srgbClr val="DDFF87"/>
                </a:gs>
                <a:gs pos="100000">
                  <a:srgbClr val="FAFFC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-128" charset="-128"/>
              </a:endParaRPr>
            </a:p>
          </p:txBody>
        </p:sp>
        <p:sp>
          <p:nvSpPr>
            <p:cNvPr id="293" name="Line 52"/>
            <p:cNvSpPr>
              <a:spLocks noChangeShapeType="1"/>
            </p:cNvSpPr>
            <p:nvPr/>
          </p:nvSpPr>
          <p:spPr bwMode="auto">
            <a:xfrm>
              <a:off x="2624096" y="4184918"/>
              <a:ext cx="104053" cy="0"/>
            </a:xfrm>
            <a:prstGeom prst="lin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294" name="Rectangle 53"/>
            <p:cNvSpPr>
              <a:spLocks noChangeArrowheads="1"/>
            </p:cNvSpPr>
            <p:nvPr/>
          </p:nvSpPr>
          <p:spPr bwMode="auto">
            <a:xfrm>
              <a:off x="2731122" y="4123849"/>
              <a:ext cx="678828" cy="122139"/>
            </a:xfrm>
            <a:prstGeom prst="rect">
              <a:avLst/>
            </a:prstGeom>
            <a:gradFill rotWithShape="0">
              <a:gsLst>
                <a:gs pos="0">
                  <a:srgbClr val="DDFF87"/>
                </a:gs>
                <a:gs pos="100000">
                  <a:srgbClr val="FAFFC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-128" charset="-128"/>
              </a:endParaRPr>
            </a:p>
          </p:txBody>
        </p:sp>
        <p:sp>
          <p:nvSpPr>
            <p:cNvPr id="295" name="Line 55"/>
            <p:cNvSpPr>
              <a:spLocks noChangeShapeType="1"/>
            </p:cNvSpPr>
            <p:nvPr/>
          </p:nvSpPr>
          <p:spPr bwMode="auto">
            <a:xfrm>
              <a:off x="2624096" y="4402958"/>
              <a:ext cx="104053" cy="0"/>
            </a:xfrm>
            <a:prstGeom prst="lin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296" name="Line 58"/>
            <p:cNvSpPr>
              <a:spLocks noChangeShapeType="1"/>
            </p:cNvSpPr>
            <p:nvPr/>
          </p:nvSpPr>
          <p:spPr bwMode="auto">
            <a:xfrm>
              <a:off x="2380322" y="4665306"/>
              <a:ext cx="93603" cy="0"/>
            </a:xfrm>
            <a:prstGeom prst="lin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297" name="Line 59"/>
            <p:cNvSpPr>
              <a:spLocks noChangeShapeType="1"/>
            </p:cNvSpPr>
            <p:nvPr/>
          </p:nvSpPr>
          <p:spPr bwMode="auto">
            <a:xfrm>
              <a:off x="2147816" y="4910531"/>
              <a:ext cx="104053" cy="0"/>
            </a:xfrm>
            <a:prstGeom prst="lin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298" name="Rectangle 35"/>
            <p:cNvSpPr>
              <a:spLocks noChangeArrowheads="1"/>
            </p:cNvSpPr>
            <p:nvPr/>
          </p:nvSpPr>
          <p:spPr bwMode="auto">
            <a:xfrm>
              <a:off x="2083015" y="2520671"/>
              <a:ext cx="678828" cy="122139"/>
            </a:xfrm>
            <a:prstGeom prst="rect">
              <a:avLst/>
            </a:prstGeom>
            <a:gradFill rotWithShape="0">
              <a:gsLst>
                <a:gs pos="0">
                  <a:srgbClr val="DDFF87"/>
                </a:gs>
                <a:gs pos="100000">
                  <a:srgbClr val="FAFFC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-128" charset="-128"/>
              </a:endParaRPr>
            </a:p>
          </p:txBody>
        </p:sp>
        <p:sp>
          <p:nvSpPr>
            <p:cNvPr id="299" name="Rectangle 53"/>
            <p:cNvSpPr>
              <a:spLocks noChangeArrowheads="1"/>
            </p:cNvSpPr>
            <p:nvPr/>
          </p:nvSpPr>
          <p:spPr bwMode="auto">
            <a:xfrm>
              <a:off x="2731122" y="4341889"/>
              <a:ext cx="678828" cy="122139"/>
            </a:xfrm>
            <a:prstGeom prst="rect">
              <a:avLst/>
            </a:prstGeom>
            <a:gradFill rotWithShape="0">
              <a:gsLst>
                <a:gs pos="0">
                  <a:srgbClr val="DDFF87"/>
                </a:gs>
                <a:gs pos="100000">
                  <a:srgbClr val="FAFFC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-128" charset="-128"/>
              </a:endParaRPr>
            </a:p>
          </p:txBody>
        </p:sp>
      </p:grpSp>
      <p:sp>
        <p:nvSpPr>
          <p:cNvPr id="311" name="Text Box 7"/>
          <p:cNvSpPr txBox="1">
            <a:spLocks noChangeArrowheads="1"/>
          </p:cNvSpPr>
          <p:nvPr/>
        </p:nvSpPr>
        <p:spPr bwMode="auto">
          <a:xfrm>
            <a:off x="1777860" y="3108325"/>
            <a:ext cx="1485900" cy="231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900" b="1" dirty="0" smtClean="0">
                <a:solidFill>
                  <a:schemeClr val="tx1"/>
                </a:solidFill>
              </a:rPr>
              <a:t>System/</a:t>
            </a:r>
            <a:r>
              <a:rPr lang="en-US" sz="900" b="1" dirty="0">
                <a:solidFill>
                  <a:schemeClr val="tx1"/>
                </a:solidFill>
              </a:rPr>
              <a:t>Logical </a:t>
            </a:r>
            <a:r>
              <a:rPr lang="en-US" sz="900" dirty="0">
                <a:solidFill>
                  <a:schemeClr val="tx1"/>
                </a:solidFill>
              </a:rPr>
              <a:t>Structure</a:t>
            </a:r>
          </a:p>
        </p:txBody>
      </p:sp>
      <p:sp>
        <p:nvSpPr>
          <p:cNvPr id="355" name="Text Box 7"/>
          <p:cNvSpPr txBox="1">
            <a:spLocks noChangeArrowheads="1"/>
          </p:cNvSpPr>
          <p:nvPr/>
        </p:nvSpPr>
        <p:spPr bwMode="auto">
          <a:xfrm>
            <a:off x="3358389" y="3108325"/>
            <a:ext cx="1287462" cy="231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tx1"/>
                </a:solidFill>
              </a:rPr>
              <a:t>Engineering </a:t>
            </a:r>
            <a:r>
              <a:rPr lang="en-US" sz="900" dirty="0">
                <a:solidFill>
                  <a:schemeClr val="tx1"/>
                </a:solidFill>
              </a:rPr>
              <a:t>Structure</a:t>
            </a:r>
          </a:p>
        </p:txBody>
      </p:sp>
      <p:sp>
        <p:nvSpPr>
          <p:cNvPr id="356" name="Text Box 7"/>
          <p:cNvSpPr txBox="1">
            <a:spLocks noChangeArrowheads="1"/>
          </p:cNvSpPr>
          <p:nvPr/>
        </p:nvSpPr>
        <p:spPr bwMode="auto">
          <a:xfrm>
            <a:off x="4740136" y="3108325"/>
            <a:ext cx="1590675" cy="231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tx1"/>
                </a:solidFill>
              </a:rPr>
              <a:t>Simulation/Testing </a:t>
            </a:r>
            <a:r>
              <a:rPr lang="en-US" sz="900" dirty="0">
                <a:solidFill>
                  <a:schemeClr val="tx1"/>
                </a:solidFill>
              </a:rPr>
              <a:t>Structure</a:t>
            </a:r>
          </a:p>
        </p:txBody>
      </p:sp>
      <p:sp>
        <p:nvSpPr>
          <p:cNvPr id="357" name="Text Box 7"/>
          <p:cNvSpPr txBox="1">
            <a:spLocks noChangeArrowheads="1"/>
          </p:cNvSpPr>
          <p:nvPr/>
        </p:nvSpPr>
        <p:spPr bwMode="auto">
          <a:xfrm>
            <a:off x="6420956" y="3108325"/>
            <a:ext cx="1287463" cy="231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tx1"/>
                </a:solidFill>
              </a:rPr>
              <a:t>MFG Structure</a:t>
            </a:r>
          </a:p>
        </p:txBody>
      </p:sp>
      <p:sp>
        <p:nvSpPr>
          <p:cNvPr id="358" name="Text Box 7"/>
          <p:cNvSpPr txBox="1">
            <a:spLocks noChangeArrowheads="1"/>
          </p:cNvSpPr>
          <p:nvPr/>
        </p:nvSpPr>
        <p:spPr bwMode="auto">
          <a:xfrm>
            <a:off x="7820991" y="3108325"/>
            <a:ext cx="1171575" cy="3699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tx1"/>
                </a:solidFill>
              </a:rPr>
              <a:t>As-Supported Structure</a:t>
            </a:r>
          </a:p>
        </p:txBody>
      </p:sp>
      <p:grpSp>
        <p:nvGrpSpPr>
          <p:cNvPr id="4" name="Group 362"/>
          <p:cNvGrpSpPr/>
          <p:nvPr/>
        </p:nvGrpSpPr>
        <p:grpSpPr>
          <a:xfrm>
            <a:off x="3531872" y="3451595"/>
            <a:ext cx="941248" cy="2462373"/>
            <a:chOff x="3524251" y="2300023"/>
            <a:chExt cx="941248" cy="2462373"/>
          </a:xfr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5" name="Rectangle 10"/>
            <p:cNvSpPr>
              <a:spLocks noChangeArrowheads="1"/>
            </p:cNvSpPr>
            <p:nvPr/>
          </p:nvSpPr>
          <p:spPr bwMode="auto">
            <a:xfrm>
              <a:off x="3524251" y="2300023"/>
              <a:ext cx="589494" cy="12685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36" name="Line 11"/>
            <p:cNvSpPr>
              <a:spLocks noChangeShapeType="1"/>
            </p:cNvSpPr>
            <p:nvPr/>
          </p:nvSpPr>
          <p:spPr bwMode="auto">
            <a:xfrm flipH="1">
              <a:off x="3576638" y="2428875"/>
              <a:ext cx="1587" cy="227171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37" name="Line 12"/>
            <p:cNvSpPr>
              <a:spLocks noChangeShapeType="1"/>
            </p:cNvSpPr>
            <p:nvPr/>
          </p:nvSpPr>
          <p:spPr bwMode="auto">
            <a:xfrm>
              <a:off x="3577621" y="2854112"/>
              <a:ext cx="90971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38" name="Rectangle 13"/>
            <p:cNvSpPr>
              <a:spLocks noChangeArrowheads="1"/>
            </p:cNvSpPr>
            <p:nvPr/>
          </p:nvSpPr>
          <p:spPr bwMode="auto">
            <a:xfrm>
              <a:off x="3668592" y="2789817"/>
              <a:ext cx="589494" cy="1285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39" name="Line 14"/>
            <p:cNvSpPr>
              <a:spLocks noChangeShapeType="1"/>
            </p:cNvSpPr>
            <p:nvPr/>
          </p:nvSpPr>
          <p:spPr bwMode="auto">
            <a:xfrm>
              <a:off x="3577621" y="3539077"/>
              <a:ext cx="90971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0" name="Rectangle 15"/>
            <p:cNvSpPr>
              <a:spLocks noChangeArrowheads="1"/>
            </p:cNvSpPr>
            <p:nvPr/>
          </p:nvSpPr>
          <p:spPr bwMode="auto">
            <a:xfrm>
              <a:off x="3668592" y="3474783"/>
              <a:ext cx="589494" cy="1303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1" name="Line 16"/>
            <p:cNvSpPr>
              <a:spLocks noChangeShapeType="1"/>
            </p:cNvSpPr>
            <p:nvPr/>
          </p:nvSpPr>
          <p:spPr bwMode="auto">
            <a:xfrm>
              <a:off x="3576130" y="3812606"/>
              <a:ext cx="90971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2" name="Rectangle 17"/>
            <p:cNvSpPr>
              <a:spLocks noChangeArrowheads="1"/>
            </p:cNvSpPr>
            <p:nvPr/>
          </p:nvSpPr>
          <p:spPr bwMode="auto">
            <a:xfrm>
              <a:off x="3667102" y="3748939"/>
              <a:ext cx="589494" cy="12685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3" name="Line 18"/>
            <p:cNvSpPr>
              <a:spLocks noChangeShapeType="1"/>
            </p:cNvSpPr>
            <p:nvPr/>
          </p:nvSpPr>
          <p:spPr bwMode="auto">
            <a:xfrm>
              <a:off x="3785035" y="3097389"/>
              <a:ext cx="90971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4" name="Rectangle 19"/>
            <p:cNvSpPr>
              <a:spLocks noChangeArrowheads="1"/>
            </p:cNvSpPr>
            <p:nvPr/>
          </p:nvSpPr>
          <p:spPr bwMode="auto">
            <a:xfrm>
              <a:off x="3876005" y="3031357"/>
              <a:ext cx="589494" cy="13206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5" name="Line 20"/>
            <p:cNvSpPr>
              <a:spLocks noChangeShapeType="1"/>
            </p:cNvSpPr>
            <p:nvPr/>
          </p:nvSpPr>
          <p:spPr bwMode="auto">
            <a:xfrm>
              <a:off x="3785035" y="3325509"/>
              <a:ext cx="90971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6" name="Rectangle 21"/>
            <p:cNvSpPr>
              <a:spLocks noChangeArrowheads="1"/>
            </p:cNvSpPr>
            <p:nvPr/>
          </p:nvSpPr>
          <p:spPr bwMode="auto">
            <a:xfrm>
              <a:off x="3876005" y="3261216"/>
              <a:ext cx="589494" cy="1285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7" name="Line 22"/>
            <p:cNvSpPr>
              <a:spLocks noChangeShapeType="1"/>
            </p:cNvSpPr>
            <p:nvPr/>
          </p:nvSpPr>
          <p:spPr bwMode="auto">
            <a:xfrm>
              <a:off x="3785035" y="4037794"/>
              <a:ext cx="90971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8" name="Rectangle 23"/>
            <p:cNvSpPr>
              <a:spLocks noChangeArrowheads="1"/>
            </p:cNvSpPr>
            <p:nvPr/>
          </p:nvSpPr>
          <p:spPr bwMode="auto">
            <a:xfrm>
              <a:off x="3876005" y="3973501"/>
              <a:ext cx="589494" cy="1303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9" name="Line 24"/>
            <p:cNvSpPr>
              <a:spLocks noChangeShapeType="1"/>
            </p:cNvSpPr>
            <p:nvPr/>
          </p:nvSpPr>
          <p:spPr bwMode="auto">
            <a:xfrm>
              <a:off x="3785035" y="4269776"/>
              <a:ext cx="90971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0" name="Rectangle 25"/>
            <p:cNvSpPr>
              <a:spLocks noChangeArrowheads="1"/>
            </p:cNvSpPr>
            <p:nvPr/>
          </p:nvSpPr>
          <p:spPr bwMode="auto">
            <a:xfrm>
              <a:off x="3876005" y="4206351"/>
              <a:ext cx="589494" cy="12685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1" name="Rectangle 26"/>
            <p:cNvSpPr>
              <a:spLocks noChangeArrowheads="1"/>
            </p:cNvSpPr>
            <p:nvPr/>
          </p:nvSpPr>
          <p:spPr bwMode="auto">
            <a:xfrm>
              <a:off x="3876005" y="4435727"/>
              <a:ext cx="589494" cy="12685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2" name="Line 27"/>
            <p:cNvSpPr>
              <a:spLocks noChangeShapeType="1"/>
            </p:cNvSpPr>
            <p:nvPr/>
          </p:nvSpPr>
          <p:spPr bwMode="auto">
            <a:xfrm>
              <a:off x="3785035" y="4510786"/>
              <a:ext cx="90971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3" name="Line 28"/>
            <p:cNvSpPr>
              <a:spLocks noChangeShapeType="1"/>
            </p:cNvSpPr>
            <p:nvPr/>
          </p:nvSpPr>
          <p:spPr bwMode="auto">
            <a:xfrm>
              <a:off x="3784159" y="2923620"/>
              <a:ext cx="0" cy="40488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4" name="Line 29"/>
            <p:cNvSpPr>
              <a:spLocks noChangeShapeType="1"/>
            </p:cNvSpPr>
            <p:nvPr/>
          </p:nvSpPr>
          <p:spPr bwMode="auto">
            <a:xfrm>
              <a:off x="3784159" y="3877926"/>
              <a:ext cx="0" cy="634259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9" name="Line 12"/>
            <p:cNvSpPr>
              <a:spLocks noChangeShapeType="1"/>
            </p:cNvSpPr>
            <p:nvPr/>
          </p:nvSpPr>
          <p:spPr bwMode="auto">
            <a:xfrm>
              <a:off x="3577621" y="2610272"/>
              <a:ext cx="90971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60" name="Rectangle 13"/>
            <p:cNvSpPr>
              <a:spLocks noChangeArrowheads="1"/>
            </p:cNvSpPr>
            <p:nvPr/>
          </p:nvSpPr>
          <p:spPr bwMode="auto">
            <a:xfrm>
              <a:off x="3668592" y="2545977"/>
              <a:ext cx="589494" cy="1285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61" name="Line 14"/>
            <p:cNvSpPr>
              <a:spLocks noChangeShapeType="1"/>
            </p:cNvSpPr>
            <p:nvPr/>
          </p:nvSpPr>
          <p:spPr bwMode="auto">
            <a:xfrm>
              <a:off x="3579998" y="4696363"/>
              <a:ext cx="90971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62" name="Rectangle 15"/>
            <p:cNvSpPr>
              <a:spLocks noChangeArrowheads="1"/>
            </p:cNvSpPr>
            <p:nvPr/>
          </p:nvSpPr>
          <p:spPr bwMode="auto">
            <a:xfrm>
              <a:off x="3670969" y="4632069"/>
              <a:ext cx="589494" cy="1303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5" name="Group 430"/>
          <p:cNvGrpSpPr/>
          <p:nvPr/>
        </p:nvGrpSpPr>
        <p:grpSpPr>
          <a:xfrm>
            <a:off x="6479756" y="3476027"/>
            <a:ext cx="1185965" cy="2451355"/>
            <a:chOff x="2083015" y="2520671"/>
            <a:chExt cx="1326935" cy="2451355"/>
          </a:xfr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2" name="Line 36"/>
            <p:cNvSpPr>
              <a:spLocks noChangeShapeType="1"/>
            </p:cNvSpPr>
            <p:nvPr/>
          </p:nvSpPr>
          <p:spPr bwMode="auto">
            <a:xfrm flipH="1">
              <a:off x="2147888" y="2532474"/>
              <a:ext cx="1524" cy="237766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433" name="Line 56"/>
            <p:cNvSpPr>
              <a:spLocks noChangeShapeType="1"/>
            </p:cNvSpPr>
            <p:nvPr/>
          </p:nvSpPr>
          <p:spPr bwMode="auto">
            <a:xfrm>
              <a:off x="2623574" y="3811233"/>
              <a:ext cx="0" cy="594159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434" name="Line 37"/>
            <p:cNvSpPr>
              <a:spLocks noChangeShapeType="1"/>
            </p:cNvSpPr>
            <p:nvPr/>
          </p:nvSpPr>
          <p:spPr bwMode="auto">
            <a:xfrm>
              <a:off x="2147816" y="2798859"/>
              <a:ext cx="10405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435" name="Rectangle 38"/>
            <p:cNvSpPr>
              <a:spLocks noChangeArrowheads="1"/>
            </p:cNvSpPr>
            <p:nvPr/>
          </p:nvSpPr>
          <p:spPr bwMode="auto">
            <a:xfrm>
              <a:off x="2248510" y="2741279"/>
              <a:ext cx="678828" cy="1246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-128" charset="-128"/>
              </a:endParaRPr>
            </a:p>
          </p:txBody>
        </p:sp>
        <p:sp>
          <p:nvSpPr>
            <p:cNvPr id="436" name="Line 39"/>
            <p:cNvSpPr>
              <a:spLocks noChangeShapeType="1"/>
            </p:cNvSpPr>
            <p:nvPr/>
          </p:nvSpPr>
          <p:spPr bwMode="auto">
            <a:xfrm>
              <a:off x="2144457" y="3335765"/>
              <a:ext cx="10405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437" name="Rectangle 40"/>
            <p:cNvSpPr>
              <a:spLocks noChangeArrowheads="1"/>
            </p:cNvSpPr>
            <p:nvPr/>
          </p:nvSpPr>
          <p:spPr bwMode="auto">
            <a:xfrm>
              <a:off x="2248510" y="3277239"/>
              <a:ext cx="678828" cy="12213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-128" charset="-128"/>
              </a:endParaRPr>
            </a:p>
          </p:txBody>
        </p:sp>
        <p:sp>
          <p:nvSpPr>
            <p:cNvPr id="438" name="Line 41"/>
            <p:cNvSpPr>
              <a:spLocks noChangeShapeType="1"/>
            </p:cNvSpPr>
            <p:nvPr/>
          </p:nvSpPr>
          <p:spPr bwMode="auto">
            <a:xfrm>
              <a:off x="2383284" y="3553326"/>
              <a:ext cx="10405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439" name="Rectangle 42"/>
            <p:cNvSpPr>
              <a:spLocks noChangeArrowheads="1"/>
            </p:cNvSpPr>
            <p:nvPr/>
          </p:nvSpPr>
          <p:spPr bwMode="auto">
            <a:xfrm>
              <a:off x="2487339" y="3490983"/>
              <a:ext cx="678828" cy="12595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-128" charset="-128"/>
              </a:endParaRPr>
            </a:p>
          </p:txBody>
        </p:sp>
        <p:sp>
          <p:nvSpPr>
            <p:cNvPr id="440" name="Line 43"/>
            <p:cNvSpPr>
              <a:spLocks noChangeShapeType="1"/>
            </p:cNvSpPr>
            <p:nvPr/>
          </p:nvSpPr>
          <p:spPr bwMode="auto">
            <a:xfrm>
              <a:off x="2383284" y="3760708"/>
              <a:ext cx="10405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441" name="Rectangle 44"/>
            <p:cNvSpPr>
              <a:spLocks noChangeArrowheads="1"/>
            </p:cNvSpPr>
            <p:nvPr/>
          </p:nvSpPr>
          <p:spPr bwMode="auto">
            <a:xfrm>
              <a:off x="2487339" y="3702183"/>
              <a:ext cx="678828" cy="12213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-128" charset="-128"/>
              </a:endParaRPr>
            </a:p>
          </p:txBody>
        </p:sp>
        <p:sp>
          <p:nvSpPr>
            <p:cNvPr id="442" name="Rectangle 45"/>
            <p:cNvSpPr>
              <a:spLocks noChangeArrowheads="1"/>
            </p:cNvSpPr>
            <p:nvPr/>
          </p:nvSpPr>
          <p:spPr bwMode="auto">
            <a:xfrm>
              <a:off x="2475447" y="4610597"/>
              <a:ext cx="678828" cy="12213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-128" charset="-128"/>
              </a:endParaRPr>
            </a:p>
          </p:txBody>
        </p:sp>
        <p:sp>
          <p:nvSpPr>
            <p:cNvPr id="443" name="Line 46"/>
            <p:cNvSpPr>
              <a:spLocks noChangeShapeType="1"/>
            </p:cNvSpPr>
            <p:nvPr/>
          </p:nvSpPr>
          <p:spPr bwMode="auto">
            <a:xfrm>
              <a:off x="2382379" y="3399378"/>
              <a:ext cx="0" cy="12591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444" name="Line 47"/>
            <p:cNvSpPr>
              <a:spLocks noChangeShapeType="1"/>
            </p:cNvSpPr>
            <p:nvPr/>
          </p:nvSpPr>
          <p:spPr bwMode="auto">
            <a:xfrm>
              <a:off x="2150402" y="3041866"/>
              <a:ext cx="10405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445" name="Rectangle 48"/>
            <p:cNvSpPr>
              <a:spLocks noChangeArrowheads="1"/>
            </p:cNvSpPr>
            <p:nvPr/>
          </p:nvSpPr>
          <p:spPr bwMode="auto">
            <a:xfrm>
              <a:off x="2254456" y="2978251"/>
              <a:ext cx="678828" cy="12595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-128" charset="-128"/>
              </a:endParaRPr>
            </a:p>
          </p:txBody>
        </p:sp>
        <p:sp>
          <p:nvSpPr>
            <p:cNvPr id="446" name="Rectangle 49"/>
            <p:cNvSpPr>
              <a:spLocks noChangeArrowheads="1"/>
            </p:cNvSpPr>
            <p:nvPr/>
          </p:nvSpPr>
          <p:spPr bwMode="auto">
            <a:xfrm>
              <a:off x="2253684" y="4846069"/>
              <a:ext cx="678828" cy="12595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-128" charset="-128"/>
              </a:endParaRPr>
            </a:p>
          </p:txBody>
        </p:sp>
        <p:sp>
          <p:nvSpPr>
            <p:cNvPr id="447" name="Line 50"/>
            <p:cNvSpPr>
              <a:spLocks noChangeShapeType="1"/>
            </p:cNvSpPr>
            <p:nvPr/>
          </p:nvSpPr>
          <p:spPr bwMode="auto">
            <a:xfrm>
              <a:off x="2624096" y="3964334"/>
              <a:ext cx="10405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448" name="Rectangle 51"/>
            <p:cNvSpPr>
              <a:spLocks noChangeArrowheads="1"/>
            </p:cNvSpPr>
            <p:nvPr/>
          </p:nvSpPr>
          <p:spPr bwMode="auto">
            <a:xfrm>
              <a:off x="2731122" y="3901991"/>
              <a:ext cx="678828" cy="12595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-128" charset="-128"/>
              </a:endParaRPr>
            </a:p>
          </p:txBody>
        </p:sp>
        <p:sp>
          <p:nvSpPr>
            <p:cNvPr id="449" name="Line 52"/>
            <p:cNvSpPr>
              <a:spLocks noChangeShapeType="1"/>
            </p:cNvSpPr>
            <p:nvPr/>
          </p:nvSpPr>
          <p:spPr bwMode="auto">
            <a:xfrm>
              <a:off x="2624096" y="4184918"/>
              <a:ext cx="10405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450" name="Rectangle 53"/>
            <p:cNvSpPr>
              <a:spLocks noChangeArrowheads="1"/>
            </p:cNvSpPr>
            <p:nvPr/>
          </p:nvSpPr>
          <p:spPr bwMode="auto">
            <a:xfrm>
              <a:off x="2731122" y="4123849"/>
              <a:ext cx="678828" cy="12213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-128" charset="-128"/>
              </a:endParaRPr>
            </a:p>
          </p:txBody>
        </p:sp>
        <p:sp>
          <p:nvSpPr>
            <p:cNvPr id="451" name="Line 55"/>
            <p:cNvSpPr>
              <a:spLocks noChangeShapeType="1"/>
            </p:cNvSpPr>
            <p:nvPr/>
          </p:nvSpPr>
          <p:spPr bwMode="auto">
            <a:xfrm>
              <a:off x="2624096" y="4402958"/>
              <a:ext cx="10405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452" name="Line 58"/>
            <p:cNvSpPr>
              <a:spLocks noChangeShapeType="1"/>
            </p:cNvSpPr>
            <p:nvPr/>
          </p:nvSpPr>
          <p:spPr bwMode="auto">
            <a:xfrm>
              <a:off x="2380322" y="4665306"/>
              <a:ext cx="9360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453" name="Line 59"/>
            <p:cNvSpPr>
              <a:spLocks noChangeShapeType="1"/>
            </p:cNvSpPr>
            <p:nvPr/>
          </p:nvSpPr>
          <p:spPr bwMode="auto">
            <a:xfrm>
              <a:off x="2147816" y="4910531"/>
              <a:ext cx="10405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454" name="Rectangle 35"/>
            <p:cNvSpPr>
              <a:spLocks noChangeArrowheads="1"/>
            </p:cNvSpPr>
            <p:nvPr/>
          </p:nvSpPr>
          <p:spPr bwMode="auto">
            <a:xfrm>
              <a:off x="2083015" y="2520671"/>
              <a:ext cx="678828" cy="12213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-128" charset="-128"/>
              </a:endParaRPr>
            </a:p>
          </p:txBody>
        </p:sp>
        <p:sp>
          <p:nvSpPr>
            <p:cNvPr id="455" name="Rectangle 53"/>
            <p:cNvSpPr>
              <a:spLocks noChangeArrowheads="1"/>
            </p:cNvSpPr>
            <p:nvPr/>
          </p:nvSpPr>
          <p:spPr bwMode="auto">
            <a:xfrm>
              <a:off x="2731122" y="4341889"/>
              <a:ext cx="678828" cy="12213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800">
                <a:solidFill>
                  <a:schemeClr val="tx1"/>
                </a:solidFill>
                <a:latin typeface="+mn-lt"/>
                <a:ea typeface="ＭＳ Ｐゴシック" pitchFamily="-128" charset="-128"/>
              </a:endParaRPr>
            </a:p>
          </p:txBody>
        </p:sp>
      </p:grpSp>
      <p:grpSp>
        <p:nvGrpSpPr>
          <p:cNvPr id="6" name="Group 455"/>
          <p:cNvGrpSpPr/>
          <p:nvPr/>
        </p:nvGrpSpPr>
        <p:grpSpPr>
          <a:xfrm>
            <a:off x="7884797" y="3525888"/>
            <a:ext cx="941248" cy="2083496"/>
            <a:chOff x="180976" y="2488618"/>
            <a:chExt cx="941248" cy="2083496"/>
          </a:xfrm>
          <a:solidFill>
            <a:srgbClr val="FAFC9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7" name="Rectangle 10"/>
            <p:cNvSpPr>
              <a:spLocks noChangeArrowheads="1"/>
            </p:cNvSpPr>
            <p:nvPr/>
          </p:nvSpPr>
          <p:spPr bwMode="auto">
            <a:xfrm>
              <a:off x="180976" y="2488618"/>
              <a:ext cx="589494" cy="12685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58" name="Line 11"/>
            <p:cNvSpPr>
              <a:spLocks noChangeShapeType="1"/>
            </p:cNvSpPr>
            <p:nvPr/>
          </p:nvSpPr>
          <p:spPr bwMode="auto">
            <a:xfrm>
              <a:off x="235222" y="2615470"/>
              <a:ext cx="0" cy="121117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59" name="Line 12"/>
            <p:cNvSpPr>
              <a:spLocks noChangeShapeType="1"/>
            </p:cNvSpPr>
            <p:nvPr/>
          </p:nvSpPr>
          <p:spPr bwMode="auto">
            <a:xfrm>
              <a:off x="234346" y="2768387"/>
              <a:ext cx="90971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60" name="Rectangle 13"/>
            <p:cNvSpPr>
              <a:spLocks noChangeArrowheads="1"/>
            </p:cNvSpPr>
            <p:nvPr/>
          </p:nvSpPr>
          <p:spPr bwMode="auto">
            <a:xfrm>
              <a:off x="325317" y="2704092"/>
              <a:ext cx="589494" cy="1285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61" name="Line 14"/>
            <p:cNvSpPr>
              <a:spLocks noChangeShapeType="1"/>
            </p:cNvSpPr>
            <p:nvPr/>
          </p:nvSpPr>
          <p:spPr bwMode="auto">
            <a:xfrm>
              <a:off x="234346" y="3548612"/>
              <a:ext cx="90971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62" name="Rectangle 15"/>
            <p:cNvSpPr>
              <a:spLocks noChangeArrowheads="1"/>
            </p:cNvSpPr>
            <p:nvPr/>
          </p:nvSpPr>
          <p:spPr bwMode="auto">
            <a:xfrm>
              <a:off x="325317" y="3484318"/>
              <a:ext cx="589494" cy="1303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63" name="Line 16"/>
            <p:cNvSpPr>
              <a:spLocks noChangeShapeType="1"/>
            </p:cNvSpPr>
            <p:nvPr/>
          </p:nvSpPr>
          <p:spPr bwMode="auto">
            <a:xfrm>
              <a:off x="232855" y="3822141"/>
              <a:ext cx="90971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64" name="Rectangle 17"/>
            <p:cNvSpPr>
              <a:spLocks noChangeArrowheads="1"/>
            </p:cNvSpPr>
            <p:nvPr/>
          </p:nvSpPr>
          <p:spPr bwMode="auto">
            <a:xfrm>
              <a:off x="323827" y="3758474"/>
              <a:ext cx="589494" cy="12685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65" name="Line 18"/>
            <p:cNvSpPr>
              <a:spLocks noChangeShapeType="1"/>
            </p:cNvSpPr>
            <p:nvPr/>
          </p:nvSpPr>
          <p:spPr bwMode="auto">
            <a:xfrm>
              <a:off x="441760" y="3011664"/>
              <a:ext cx="90971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66" name="Rectangle 19"/>
            <p:cNvSpPr>
              <a:spLocks noChangeArrowheads="1"/>
            </p:cNvSpPr>
            <p:nvPr/>
          </p:nvSpPr>
          <p:spPr bwMode="auto">
            <a:xfrm>
              <a:off x="532730" y="2945632"/>
              <a:ext cx="589494" cy="13206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67" name="Line 20"/>
            <p:cNvSpPr>
              <a:spLocks noChangeShapeType="1"/>
            </p:cNvSpPr>
            <p:nvPr/>
          </p:nvSpPr>
          <p:spPr bwMode="auto">
            <a:xfrm>
              <a:off x="441760" y="3239784"/>
              <a:ext cx="90971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68" name="Rectangle 21"/>
            <p:cNvSpPr>
              <a:spLocks noChangeArrowheads="1"/>
            </p:cNvSpPr>
            <p:nvPr/>
          </p:nvSpPr>
          <p:spPr bwMode="auto">
            <a:xfrm>
              <a:off x="532730" y="3175491"/>
              <a:ext cx="589494" cy="1285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69" name="Line 22"/>
            <p:cNvSpPr>
              <a:spLocks noChangeShapeType="1"/>
            </p:cNvSpPr>
            <p:nvPr/>
          </p:nvSpPr>
          <p:spPr bwMode="auto">
            <a:xfrm>
              <a:off x="441760" y="4047329"/>
              <a:ext cx="90971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70" name="Rectangle 23"/>
            <p:cNvSpPr>
              <a:spLocks noChangeArrowheads="1"/>
            </p:cNvSpPr>
            <p:nvPr/>
          </p:nvSpPr>
          <p:spPr bwMode="auto">
            <a:xfrm>
              <a:off x="532730" y="3983036"/>
              <a:ext cx="589494" cy="1303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71" name="Line 24"/>
            <p:cNvSpPr>
              <a:spLocks noChangeShapeType="1"/>
            </p:cNvSpPr>
            <p:nvPr/>
          </p:nvSpPr>
          <p:spPr bwMode="auto">
            <a:xfrm>
              <a:off x="441760" y="4279311"/>
              <a:ext cx="90971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72" name="Rectangle 25"/>
            <p:cNvSpPr>
              <a:spLocks noChangeArrowheads="1"/>
            </p:cNvSpPr>
            <p:nvPr/>
          </p:nvSpPr>
          <p:spPr bwMode="auto">
            <a:xfrm>
              <a:off x="532730" y="4215886"/>
              <a:ext cx="589494" cy="12685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73" name="Rectangle 26"/>
            <p:cNvSpPr>
              <a:spLocks noChangeArrowheads="1"/>
            </p:cNvSpPr>
            <p:nvPr/>
          </p:nvSpPr>
          <p:spPr bwMode="auto">
            <a:xfrm>
              <a:off x="532730" y="4445262"/>
              <a:ext cx="589494" cy="12685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74" name="Line 27"/>
            <p:cNvSpPr>
              <a:spLocks noChangeShapeType="1"/>
            </p:cNvSpPr>
            <p:nvPr/>
          </p:nvSpPr>
          <p:spPr bwMode="auto">
            <a:xfrm>
              <a:off x="441760" y="4520321"/>
              <a:ext cx="90971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75" name="Line 28"/>
            <p:cNvSpPr>
              <a:spLocks noChangeShapeType="1"/>
            </p:cNvSpPr>
            <p:nvPr/>
          </p:nvSpPr>
          <p:spPr bwMode="auto">
            <a:xfrm>
              <a:off x="440884" y="2837895"/>
              <a:ext cx="0" cy="40488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76" name="Line 29"/>
            <p:cNvSpPr>
              <a:spLocks noChangeShapeType="1"/>
            </p:cNvSpPr>
            <p:nvPr/>
          </p:nvSpPr>
          <p:spPr bwMode="auto">
            <a:xfrm>
              <a:off x="440884" y="3887461"/>
              <a:ext cx="0" cy="634259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477" name="AutoShape 63"/>
          <p:cNvCxnSpPr>
            <a:cxnSpLocks noChangeShapeType="1"/>
          </p:cNvCxnSpPr>
          <p:nvPr/>
        </p:nvCxnSpPr>
        <p:spPr bwMode="auto">
          <a:xfrm flipV="1">
            <a:off x="990600" y="3751262"/>
            <a:ext cx="1011238" cy="69850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AutoShape 63"/>
          <p:cNvCxnSpPr>
            <a:cxnSpLocks noChangeShapeType="1"/>
          </p:cNvCxnSpPr>
          <p:nvPr/>
        </p:nvCxnSpPr>
        <p:spPr bwMode="auto">
          <a:xfrm flipV="1">
            <a:off x="1198564" y="3989389"/>
            <a:ext cx="809625" cy="74613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AutoShape 63"/>
          <p:cNvCxnSpPr>
            <a:cxnSpLocks noChangeShapeType="1"/>
          </p:cNvCxnSpPr>
          <p:nvPr/>
        </p:nvCxnSpPr>
        <p:spPr bwMode="auto">
          <a:xfrm>
            <a:off x="989013" y="4873625"/>
            <a:ext cx="1017587" cy="982662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AutoShape 63"/>
          <p:cNvCxnSpPr>
            <a:cxnSpLocks noChangeShapeType="1"/>
          </p:cNvCxnSpPr>
          <p:nvPr/>
        </p:nvCxnSpPr>
        <p:spPr bwMode="auto">
          <a:xfrm flipV="1">
            <a:off x="990600" y="4286250"/>
            <a:ext cx="1011238" cy="315912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AutoShape 63"/>
          <p:cNvCxnSpPr>
            <a:cxnSpLocks noChangeShapeType="1"/>
          </p:cNvCxnSpPr>
          <p:nvPr/>
        </p:nvCxnSpPr>
        <p:spPr bwMode="auto">
          <a:xfrm flipV="1">
            <a:off x="2460626" y="3514727"/>
            <a:ext cx="1071563" cy="14287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AutoShape 63"/>
          <p:cNvCxnSpPr>
            <a:cxnSpLocks noChangeShapeType="1"/>
          </p:cNvCxnSpPr>
          <p:nvPr/>
        </p:nvCxnSpPr>
        <p:spPr bwMode="auto">
          <a:xfrm>
            <a:off x="2608264" y="3751262"/>
            <a:ext cx="1068387" cy="254000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AutoShape 63"/>
          <p:cNvCxnSpPr>
            <a:cxnSpLocks noChangeShapeType="1"/>
          </p:cNvCxnSpPr>
          <p:nvPr/>
        </p:nvCxnSpPr>
        <p:spPr bwMode="auto">
          <a:xfrm>
            <a:off x="2608264" y="4286250"/>
            <a:ext cx="1068387" cy="404812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AutoShape 63"/>
          <p:cNvCxnSpPr>
            <a:cxnSpLocks noChangeShapeType="1"/>
          </p:cNvCxnSpPr>
          <p:nvPr/>
        </p:nvCxnSpPr>
        <p:spPr bwMode="auto">
          <a:xfrm flipV="1">
            <a:off x="2811463" y="4964112"/>
            <a:ext cx="863600" cy="655638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AutoShape 63"/>
          <p:cNvCxnSpPr>
            <a:cxnSpLocks noChangeShapeType="1"/>
          </p:cNvCxnSpPr>
          <p:nvPr/>
        </p:nvCxnSpPr>
        <p:spPr bwMode="auto">
          <a:xfrm flipV="1">
            <a:off x="2613026" y="5848352"/>
            <a:ext cx="1065213" cy="7937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518"/>
          <p:cNvGrpSpPr>
            <a:grpSpLocks/>
          </p:cNvGrpSpPr>
          <p:nvPr/>
        </p:nvGrpSpPr>
        <p:grpSpPr bwMode="auto">
          <a:xfrm>
            <a:off x="4979989" y="3475037"/>
            <a:ext cx="1265237" cy="2584450"/>
            <a:chOff x="4979671" y="2891841"/>
            <a:chExt cx="1266342" cy="2584293"/>
          </a:xfrm>
        </p:grpSpPr>
        <p:sp>
          <p:nvSpPr>
            <p:cNvPr id="365" name="Rectangle 10"/>
            <p:cNvSpPr>
              <a:spLocks noChangeArrowheads="1"/>
            </p:cNvSpPr>
            <p:nvPr/>
          </p:nvSpPr>
          <p:spPr bwMode="auto">
            <a:xfrm>
              <a:off x="4979671" y="2891841"/>
              <a:ext cx="589476" cy="12699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66" name="Line 11"/>
            <p:cNvSpPr>
              <a:spLocks noChangeShapeType="1"/>
            </p:cNvSpPr>
            <p:nvPr/>
          </p:nvSpPr>
          <p:spPr bwMode="auto">
            <a:xfrm flipH="1">
              <a:off x="5032104" y="3020421"/>
              <a:ext cx="1589" cy="2392217"/>
            </a:xfrm>
            <a:prstGeom prst="lin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67" name="Line 12"/>
            <p:cNvSpPr>
              <a:spLocks noChangeShapeType="1"/>
            </p:cNvSpPr>
            <p:nvPr/>
          </p:nvSpPr>
          <p:spPr bwMode="auto">
            <a:xfrm>
              <a:off x="5033693" y="3644270"/>
              <a:ext cx="90566" cy="0"/>
            </a:xfrm>
            <a:prstGeom prst="lin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68" name="Rectangle 13"/>
            <p:cNvSpPr>
              <a:spLocks noChangeArrowheads="1"/>
            </p:cNvSpPr>
            <p:nvPr/>
          </p:nvSpPr>
          <p:spPr bwMode="auto">
            <a:xfrm>
              <a:off x="5124259" y="3579187"/>
              <a:ext cx="589477" cy="12857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69" name="Line 14"/>
            <p:cNvSpPr>
              <a:spLocks noChangeShapeType="1"/>
            </p:cNvSpPr>
            <p:nvPr/>
          </p:nvSpPr>
          <p:spPr bwMode="auto">
            <a:xfrm>
              <a:off x="5033693" y="4099856"/>
              <a:ext cx="90566" cy="0"/>
            </a:xfrm>
            <a:prstGeom prst="lin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0" name="Rectangle 15"/>
            <p:cNvSpPr>
              <a:spLocks noChangeArrowheads="1"/>
            </p:cNvSpPr>
            <p:nvPr/>
          </p:nvSpPr>
          <p:spPr bwMode="auto">
            <a:xfrm>
              <a:off x="5124259" y="4036359"/>
              <a:ext cx="589477" cy="13016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1" name="Line 16"/>
            <p:cNvSpPr>
              <a:spLocks noChangeShapeType="1"/>
            </p:cNvSpPr>
            <p:nvPr/>
          </p:nvSpPr>
          <p:spPr bwMode="auto">
            <a:xfrm>
              <a:off x="5032104" y="4526867"/>
              <a:ext cx="90567" cy="0"/>
            </a:xfrm>
            <a:prstGeom prst="lin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2" name="Rectangle 17"/>
            <p:cNvSpPr>
              <a:spLocks noChangeArrowheads="1"/>
            </p:cNvSpPr>
            <p:nvPr/>
          </p:nvSpPr>
          <p:spPr bwMode="auto">
            <a:xfrm>
              <a:off x="5122671" y="4463371"/>
              <a:ext cx="589476" cy="12540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3" name="Line 18"/>
            <p:cNvSpPr>
              <a:spLocks noChangeShapeType="1"/>
            </p:cNvSpPr>
            <p:nvPr/>
          </p:nvSpPr>
          <p:spPr bwMode="auto">
            <a:xfrm>
              <a:off x="5240248" y="3887144"/>
              <a:ext cx="90566" cy="0"/>
            </a:xfrm>
            <a:prstGeom prst="lin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4" name="Rectangle 19"/>
            <p:cNvSpPr>
              <a:spLocks noChangeArrowheads="1"/>
            </p:cNvSpPr>
            <p:nvPr/>
          </p:nvSpPr>
          <p:spPr bwMode="auto">
            <a:xfrm>
              <a:off x="5330814" y="3822059"/>
              <a:ext cx="589477" cy="13175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5" name="Line 20"/>
            <p:cNvSpPr>
              <a:spLocks noChangeShapeType="1"/>
            </p:cNvSpPr>
            <p:nvPr/>
          </p:nvSpPr>
          <p:spPr bwMode="auto">
            <a:xfrm>
              <a:off x="5256137" y="4320504"/>
              <a:ext cx="90566" cy="0"/>
            </a:xfrm>
            <a:prstGeom prst="lin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6" name="Rectangle 21"/>
            <p:cNvSpPr>
              <a:spLocks noChangeArrowheads="1"/>
            </p:cNvSpPr>
            <p:nvPr/>
          </p:nvSpPr>
          <p:spPr bwMode="auto">
            <a:xfrm>
              <a:off x="5346703" y="4257008"/>
              <a:ext cx="589477" cy="12858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7" name="Line 22"/>
            <p:cNvSpPr>
              <a:spLocks noChangeShapeType="1"/>
            </p:cNvSpPr>
            <p:nvPr/>
          </p:nvSpPr>
          <p:spPr bwMode="auto">
            <a:xfrm>
              <a:off x="5240248" y="4752278"/>
              <a:ext cx="90566" cy="0"/>
            </a:xfrm>
            <a:prstGeom prst="lin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8" name="Rectangle 23"/>
            <p:cNvSpPr>
              <a:spLocks noChangeArrowheads="1"/>
            </p:cNvSpPr>
            <p:nvPr/>
          </p:nvSpPr>
          <p:spPr bwMode="auto">
            <a:xfrm>
              <a:off x="5330814" y="4687195"/>
              <a:ext cx="589477" cy="13016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9" name="Line 24"/>
            <p:cNvSpPr>
              <a:spLocks noChangeShapeType="1"/>
            </p:cNvSpPr>
            <p:nvPr/>
          </p:nvSpPr>
          <p:spPr bwMode="auto">
            <a:xfrm>
              <a:off x="5240248" y="4984039"/>
              <a:ext cx="90566" cy="0"/>
            </a:xfrm>
            <a:prstGeom prst="lin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80" name="Rectangle 25"/>
            <p:cNvSpPr>
              <a:spLocks noChangeArrowheads="1"/>
            </p:cNvSpPr>
            <p:nvPr/>
          </p:nvSpPr>
          <p:spPr bwMode="auto">
            <a:xfrm>
              <a:off x="5330814" y="4920543"/>
              <a:ext cx="589477" cy="12699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81" name="Rectangle 26"/>
            <p:cNvSpPr>
              <a:spLocks noChangeArrowheads="1"/>
            </p:cNvSpPr>
            <p:nvPr/>
          </p:nvSpPr>
          <p:spPr bwMode="auto">
            <a:xfrm>
              <a:off x="5330814" y="5149129"/>
              <a:ext cx="589477" cy="12699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82" name="Line 27"/>
            <p:cNvSpPr>
              <a:spLocks noChangeShapeType="1"/>
            </p:cNvSpPr>
            <p:nvPr/>
          </p:nvSpPr>
          <p:spPr bwMode="auto">
            <a:xfrm>
              <a:off x="5240248" y="5223737"/>
              <a:ext cx="90566" cy="0"/>
            </a:xfrm>
            <a:prstGeom prst="lin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83" name="Line 28"/>
            <p:cNvSpPr>
              <a:spLocks noChangeShapeType="1"/>
            </p:cNvSpPr>
            <p:nvPr/>
          </p:nvSpPr>
          <p:spPr bwMode="auto">
            <a:xfrm flipH="1">
              <a:off x="5238659" y="3714116"/>
              <a:ext cx="1589" cy="171440"/>
            </a:xfrm>
            <a:prstGeom prst="lin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84" name="Line 29"/>
            <p:cNvSpPr>
              <a:spLocks noChangeShapeType="1"/>
            </p:cNvSpPr>
            <p:nvPr/>
          </p:nvSpPr>
          <p:spPr bwMode="auto">
            <a:xfrm>
              <a:off x="5240248" y="4591951"/>
              <a:ext cx="0" cy="633374"/>
            </a:xfrm>
            <a:prstGeom prst="lin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85" name="Line 12"/>
            <p:cNvSpPr>
              <a:spLocks noChangeShapeType="1"/>
            </p:cNvSpPr>
            <p:nvPr/>
          </p:nvSpPr>
          <p:spPr bwMode="auto">
            <a:xfrm>
              <a:off x="5033693" y="3201385"/>
              <a:ext cx="90566" cy="0"/>
            </a:xfrm>
            <a:prstGeom prst="lin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86" name="Rectangle 13"/>
            <p:cNvSpPr>
              <a:spLocks noChangeArrowheads="1"/>
            </p:cNvSpPr>
            <p:nvPr/>
          </p:nvSpPr>
          <p:spPr bwMode="auto">
            <a:xfrm>
              <a:off x="5124259" y="3137889"/>
              <a:ext cx="589477" cy="12857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87" name="Line 14"/>
            <p:cNvSpPr>
              <a:spLocks noChangeShapeType="1"/>
            </p:cNvSpPr>
            <p:nvPr/>
          </p:nvSpPr>
          <p:spPr bwMode="auto">
            <a:xfrm>
              <a:off x="5035282" y="5409463"/>
              <a:ext cx="90567" cy="0"/>
            </a:xfrm>
            <a:prstGeom prst="lin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88" name="Rectangle 15"/>
            <p:cNvSpPr>
              <a:spLocks noChangeArrowheads="1"/>
            </p:cNvSpPr>
            <p:nvPr/>
          </p:nvSpPr>
          <p:spPr bwMode="auto">
            <a:xfrm>
              <a:off x="5125849" y="5345967"/>
              <a:ext cx="589476" cy="13016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08" name="Line 12"/>
            <p:cNvSpPr>
              <a:spLocks noChangeShapeType="1"/>
            </p:cNvSpPr>
            <p:nvPr/>
          </p:nvSpPr>
          <p:spPr bwMode="auto">
            <a:xfrm>
              <a:off x="5240248" y="3415684"/>
              <a:ext cx="90566" cy="0"/>
            </a:xfrm>
            <a:prstGeom prst="lin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09" name="Rectangle 13"/>
            <p:cNvSpPr>
              <a:spLocks noChangeArrowheads="1"/>
            </p:cNvSpPr>
            <p:nvPr/>
          </p:nvSpPr>
          <p:spPr bwMode="auto">
            <a:xfrm>
              <a:off x="5330814" y="3350601"/>
              <a:ext cx="589477" cy="12857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7976" name="Elbow Connector 510"/>
            <p:cNvCxnSpPr>
              <a:cxnSpLocks noChangeShapeType="1"/>
              <a:stCxn id="509" idx="1"/>
            </p:cNvCxnSpPr>
            <p:nvPr/>
          </p:nvCxnSpPr>
          <p:spPr bwMode="auto">
            <a:xfrm>
              <a:off x="5331613" y="3409950"/>
              <a:ext cx="914400" cy="91440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noFill/>
              <a:round/>
              <a:headEnd/>
              <a:tailEnd/>
            </a:ln>
          </p:spPr>
        </p:cxnSp>
        <p:sp>
          <p:nvSpPr>
            <p:cNvPr id="517" name="Line 28"/>
            <p:cNvSpPr>
              <a:spLocks noChangeShapeType="1"/>
            </p:cNvSpPr>
            <p:nvPr/>
          </p:nvSpPr>
          <p:spPr bwMode="auto">
            <a:xfrm flipH="1">
              <a:off x="5237071" y="3266468"/>
              <a:ext cx="0" cy="150804"/>
            </a:xfrm>
            <a:prstGeom prst="lin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18" name="Line 28"/>
            <p:cNvSpPr>
              <a:spLocks noChangeShapeType="1"/>
            </p:cNvSpPr>
            <p:nvPr/>
          </p:nvSpPr>
          <p:spPr bwMode="auto">
            <a:xfrm flipH="1">
              <a:off x="5256137" y="4166527"/>
              <a:ext cx="0" cy="152391"/>
            </a:xfrm>
            <a:prstGeom prst="lin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520" name="AutoShape 63"/>
          <p:cNvCxnSpPr>
            <a:cxnSpLocks noChangeShapeType="1"/>
          </p:cNvCxnSpPr>
          <p:nvPr/>
        </p:nvCxnSpPr>
        <p:spPr bwMode="auto">
          <a:xfrm>
            <a:off x="4121150" y="3514725"/>
            <a:ext cx="858838" cy="23812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AutoShape 63"/>
          <p:cNvCxnSpPr>
            <a:cxnSpLocks noChangeShapeType="1"/>
          </p:cNvCxnSpPr>
          <p:nvPr/>
        </p:nvCxnSpPr>
        <p:spPr bwMode="auto">
          <a:xfrm>
            <a:off x="4265614" y="3762377"/>
            <a:ext cx="858837" cy="22225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AutoShape 63"/>
          <p:cNvCxnSpPr>
            <a:cxnSpLocks noChangeShapeType="1"/>
          </p:cNvCxnSpPr>
          <p:nvPr/>
        </p:nvCxnSpPr>
        <p:spPr bwMode="auto">
          <a:xfrm>
            <a:off x="4265614" y="4005264"/>
            <a:ext cx="858837" cy="220663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AutoShape 63"/>
          <p:cNvCxnSpPr>
            <a:cxnSpLocks noChangeShapeType="1"/>
          </p:cNvCxnSpPr>
          <p:nvPr/>
        </p:nvCxnSpPr>
        <p:spPr bwMode="auto">
          <a:xfrm flipV="1">
            <a:off x="4265614" y="4683127"/>
            <a:ext cx="858837" cy="7937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AutoShape 63"/>
          <p:cNvCxnSpPr>
            <a:cxnSpLocks noChangeShapeType="1"/>
          </p:cNvCxnSpPr>
          <p:nvPr/>
        </p:nvCxnSpPr>
        <p:spPr bwMode="auto">
          <a:xfrm>
            <a:off x="4264025" y="4964114"/>
            <a:ext cx="858838" cy="144463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AutoShape 63"/>
          <p:cNvCxnSpPr>
            <a:cxnSpLocks noChangeShapeType="1"/>
          </p:cNvCxnSpPr>
          <p:nvPr/>
        </p:nvCxnSpPr>
        <p:spPr bwMode="auto">
          <a:xfrm>
            <a:off x="7086600" y="3536952"/>
            <a:ext cx="798513" cy="52387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AutoShape 63"/>
          <p:cNvCxnSpPr>
            <a:cxnSpLocks noChangeShapeType="1"/>
          </p:cNvCxnSpPr>
          <p:nvPr/>
        </p:nvCxnSpPr>
        <p:spPr bwMode="auto">
          <a:xfrm>
            <a:off x="7234239" y="3759202"/>
            <a:ext cx="795337" cy="46037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AutoShape 63"/>
          <p:cNvCxnSpPr>
            <a:cxnSpLocks noChangeShapeType="1"/>
          </p:cNvCxnSpPr>
          <p:nvPr/>
        </p:nvCxnSpPr>
        <p:spPr bwMode="auto">
          <a:xfrm>
            <a:off x="7234239" y="4294187"/>
            <a:ext cx="795337" cy="292100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AutoShape 63"/>
          <p:cNvCxnSpPr>
            <a:cxnSpLocks noChangeShapeType="1"/>
          </p:cNvCxnSpPr>
          <p:nvPr/>
        </p:nvCxnSpPr>
        <p:spPr bwMode="auto">
          <a:xfrm flipV="1">
            <a:off x="7437438" y="4859337"/>
            <a:ext cx="590550" cy="768350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22" name="Rectangle 559"/>
          <p:cNvSpPr>
            <a:spLocks noChangeArrowheads="1"/>
          </p:cNvSpPr>
          <p:nvPr/>
        </p:nvSpPr>
        <p:spPr bwMode="auto">
          <a:xfrm>
            <a:off x="4752976" y="3382964"/>
            <a:ext cx="1609725" cy="28098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b"/>
          <a:lstStyle/>
          <a:p>
            <a:endParaRPr lang="en-US" sz="20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923" name="Rectangle 560"/>
          <p:cNvSpPr>
            <a:spLocks noChangeArrowheads="1"/>
          </p:cNvSpPr>
          <p:nvPr/>
        </p:nvSpPr>
        <p:spPr bwMode="auto">
          <a:xfrm>
            <a:off x="4838700" y="3421064"/>
            <a:ext cx="1390650" cy="26955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b"/>
          <a:lstStyle/>
          <a:p>
            <a:endParaRPr lang="en-US" sz="20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562" name="Rectangle 561"/>
          <p:cNvSpPr>
            <a:spLocks noChangeArrowheads="1"/>
          </p:cNvSpPr>
          <p:nvPr/>
        </p:nvSpPr>
        <p:spPr bwMode="auto">
          <a:xfrm>
            <a:off x="4876800" y="3429000"/>
            <a:ext cx="1409700" cy="2819400"/>
          </a:xfrm>
          <a:prstGeom prst="rect">
            <a:avLst/>
          </a:prstGeom>
          <a:solidFill>
            <a:schemeClr val="bg1">
              <a:alpha val="8196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b"/>
          <a:lstStyle/>
          <a:p>
            <a:endParaRPr lang="en-US" sz="2000" b="1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547" name="AutoShape 63"/>
          <p:cNvCxnSpPr>
            <a:cxnSpLocks noChangeShapeType="1"/>
          </p:cNvCxnSpPr>
          <p:nvPr/>
        </p:nvCxnSpPr>
        <p:spPr bwMode="auto">
          <a:xfrm>
            <a:off x="4121151" y="3514727"/>
            <a:ext cx="2359025" cy="22225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AutoShape 63"/>
          <p:cNvCxnSpPr>
            <a:cxnSpLocks noChangeShapeType="1"/>
          </p:cNvCxnSpPr>
          <p:nvPr/>
        </p:nvCxnSpPr>
        <p:spPr bwMode="auto">
          <a:xfrm flipV="1">
            <a:off x="4265613" y="3759202"/>
            <a:ext cx="2362200" cy="3175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AutoShape 63"/>
          <p:cNvCxnSpPr>
            <a:cxnSpLocks noChangeShapeType="1"/>
          </p:cNvCxnSpPr>
          <p:nvPr/>
        </p:nvCxnSpPr>
        <p:spPr bwMode="auto">
          <a:xfrm flipV="1">
            <a:off x="4265614" y="3997327"/>
            <a:ext cx="2366962" cy="7937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AutoShape 63"/>
          <p:cNvCxnSpPr>
            <a:cxnSpLocks noChangeShapeType="1"/>
          </p:cNvCxnSpPr>
          <p:nvPr/>
        </p:nvCxnSpPr>
        <p:spPr bwMode="auto">
          <a:xfrm flipV="1">
            <a:off x="4265613" y="4294189"/>
            <a:ext cx="2362200" cy="396875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AutoShape 63"/>
          <p:cNvCxnSpPr>
            <a:cxnSpLocks noChangeShapeType="1"/>
          </p:cNvCxnSpPr>
          <p:nvPr/>
        </p:nvCxnSpPr>
        <p:spPr bwMode="auto">
          <a:xfrm>
            <a:off x="4264025" y="4964114"/>
            <a:ext cx="2566988" cy="663575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AutoShape 63"/>
          <p:cNvCxnSpPr>
            <a:cxnSpLocks noChangeShapeType="1"/>
          </p:cNvCxnSpPr>
          <p:nvPr/>
        </p:nvCxnSpPr>
        <p:spPr bwMode="auto">
          <a:xfrm>
            <a:off x="4268789" y="5848352"/>
            <a:ext cx="2363787" cy="15875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AutoShape 63"/>
          <p:cNvCxnSpPr>
            <a:cxnSpLocks noChangeShapeType="1"/>
          </p:cNvCxnSpPr>
          <p:nvPr/>
        </p:nvCxnSpPr>
        <p:spPr bwMode="auto">
          <a:xfrm>
            <a:off x="4268788" y="5848350"/>
            <a:ext cx="857250" cy="144462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2" name="Text Box 15"/>
          <p:cNvSpPr txBox="1">
            <a:spLocks noChangeArrowheads="1"/>
          </p:cNvSpPr>
          <p:nvPr/>
        </p:nvSpPr>
        <p:spPr bwMode="auto">
          <a:xfrm>
            <a:off x="6477000" y="5724501"/>
            <a:ext cx="1590675" cy="425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tabLst>
                <a:tab pos="1371600" algn="l"/>
              </a:tabLst>
              <a:defRPr/>
            </a:pPr>
            <a:r>
              <a:rPr lang="en-US" sz="1200" dirty="0">
                <a:solidFill>
                  <a:schemeClr val="tx1"/>
                </a:solidFill>
              </a:rPr>
              <a:t>Production Systems</a:t>
            </a:r>
          </a:p>
          <a:p>
            <a:pPr algn="ctr">
              <a:lnSpc>
                <a:spcPct val="90000"/>
              </a:lnSpc>
              <a:tabLst>
                <a:tab pos="1371600" algn="l"/>
              </a:tabLst>
              <a:defRPr/>
            </a:pPr>
            <a:r>
              <a:rPr lang="en-US" sz="1200" dirty="0">
                <a:solidFill>
                  <a:schemeClr val="tx1"/>
                </a:solidFill>
              </a:rPr>
              <a:t>(ERP/MES)</a:t>
            </a:r>
          </a:p>
        </p:txBody>
      </p: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382589" y="3727452"/>
            <a:ext cx="661987" cy="18097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1990726" y="3668714"/>
            <a:ext cx="663575" cy="18097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3670301" y="3941763"/>
            <a:ext cx="663575" cy="18097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6597650" y="3903664"/>
            <a:ext cx="661988" cy="18097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04" name="AutoShape 63"/>
          <p:cNvCxnSpPr>
            <a:cxnSpLocks noChangeShapeType="1"/>
          </p:cNvCxnSpPr>
          <p:nvPr/>
        </p:nvCxnSpPr>
        <p:spPr bwMode="auto">
          <a:xfrm>
            <a:off x="7239000" y="3997326"/>
            <a:ext cx="996950" cy="52387"/>
          </a:xfrm>
          <a:prstGeom prst="curvedConnector3">
            <a:avLst>
              <a:gd name="adj1" fmla="val 50000"/>
            </a:avLst>
          </a:prstGeom>
          <a:ln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8205789" y="3952877"/>
            <a:ext cx="663575" cy="18097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Flexibily</a:t>
            </a:r>
            <a:r>
              <a:rPr lang="en-US" dirty="0" smtClean="0"/>
              <a:t> manage </a:t>
            </a:r>
            <a:r>
              <a:rPr lang="en-US" dirty="0"/>
              <a:t>product configurations that have become critical to today’s demand for massive customization</a:t>
            </a:r>
          </a:p>
          <a:p>
            <a:endParaRPr lang="en-US" dirty="0"/>
          </a:p>
        </p:txBody>
      </p:sp>
      <p:sp>
        <p:nvSpPr>
          <p:cNvPr id="37947" name="Title 20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000" dirty="0" smtClean="0"/>
              <a:t>PLM Provides a Single Source of Truth: E-to-E</a:t>
            </a:r>
            <a:br>
              <a:rPr lang="en-US" altLang="ko-KR" sz="4000" dirty="0" smtClean="0"/>
            </a:br>
            <a:r>
              <a:rPr lang="en-US" altLang="ko-KR" sz="2000" i="1" dirty="0" smtClean="0">
                <a:solidFill>
                  <a:srgbClr val="800000"/>
                </a:solidFill>
              </a:rPr>
              <a:t>A single source for multiple structures (e.g., multiple BOMs)—enabling the Digital Thread</a:t>
            </a:r>
            <a:endParaRPr lang="ko-KR" altLang="en-US" sz="2000" i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  <p:bldP spid="311" grpId="0" animBg="1"/>
      <p:bldP spid="355" grpId="0" animBg="1"/>
      <p:bldP spid="356" grpId="0" animBg="1"/>
      <p:bldP spid="357" grpId="0" animBg="1"/>
      <p:bldP spid="358" grpId="0" animBg="1"/>
      <p:bldP spid="562" grpId="0" animBg="1"/>
      <p:bldP spid="582" grpId="0" animBg="1"/>
      <p:bldP spid="199" grpId="0" animBg="1"/>
      <p:bldP spid="200" grpId="0" animBg="1"/>
      <p:bldP spid="201" grpId="0" animBg="1"/>
      <p:bldP spid="202" grpId="0" animBg="1"/>
      <p:bldP spid="2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9100" y="1295400"/>
            <a:ext cx="8267700" cy="4786312"/>
            <a:chOff x="110" y="803"/>
            <a:chExt cx="5569" cy="3361"/>
          </a:xfrm>
          <a:solidFill>
            <a:srgbClr val="D9D9D9"/>
          </a:solidFill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914" y="1749"/>
              <a:ext cx="31" cy="42"/>
            </a:xfrm>
            <a:custGeom>
              <a:avLst/>
              <a:gdLst>
                <a:gd name="T0" fmla="*/ 30 w 31"/>
                <a:gd name="T1" fmla="*/ 2 h 42"/>
                <a:gd name="T2" fmla="*/ 30 w 31"/>
                <a:gd name="T3" fmla="*/ 39 h 42"/>
                <a:gd name="T4" fmla="*/ 20 w 31"/>
                <a:gd name="T5" fmla="*/ 41 h 42"/>
                <a:gd name="T6" fmla="*/ 0 w 31"/>
                <a:gd name="T7" fmla="*/ 7 h 42"/>
                <a:gd name="T8" fmla="*/ 12 w 31"/>
                <a:gd name="T9" fmla="*/ 0 h 42"/>
                <a:gd name="T10" fmla="*/ 30 w 31"/>
                <a:gd name="T11" fmla="*/ 2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42"/>
                <a:gd name="T20" fmla="*/ 31 w 31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42">
                  <a:moveTo>
                    <a:pt x="30" y="2"/>
                  </a:moveTo>
                  <a:lnTo>
                    <a:pt x="30" y="39"/>
                  </a:lnTo>
                  <a:lnTo>
                    <a:pt x="20" y="4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30" y="2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859" y="1676"/>
              <a:ext cx="27" cy="62"/>
            </a:xfrm>
            <a:custGeom>
              <a:avLst/>
              <a:gdLst>
                <a:gd name="T0" fmla="*/ 26 w 27"/>
                <a:gd name="T1" fmla="*/ 0 h 62"/>
                <a:gd name="T2" fmla="*/ 0 w 27"/>
                <a:gd name="T3" fmla="*/ 11 h 62"/>
                <a:gd name="T4" fmla="*/ 4 w 27"/>
                <a:gd name="T5" fmla="*/ 61 h 62"/>
                <a:gd name="T6" fmla="*/ 22 w 27"/>
                <a:gd name="T7" fmla="*/ 55 h 62"/>
                <a:gd name="T8" fmla="*/ 26 w 27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62"/>
                <a:gd name="T17" fmla="*/ 27 w 27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62">
                  <a:moveTo>
                    <a:pt x="26" y="0"/>
                  </a:moveTo>
                  <a:lnTo>
                    <a:pt x="0" y="11"/>
                  </a:lnTo>
                  <a:lnTo>
                    <a:pt x="4" y="61"/>
                  </a:lnTo>
                  <a:lnTo>
                    <a:pt x="22" y="55"/>
                  </a:lnTo>
                  <a:lnTo>
                    <a:pt x="26" y="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600" y="3593"/>
              <a:ext cx="79" cy="209"/>
            </a:xfrm>
            <a:custGeom>
              <a:avLst/>
              <a:gdLst>
                <a:gd name="T0" fmla="*/ 26 w 79"/>
                <a:gd name="T1" fmla="*/ 4 h 209"/>
                <a:gd name="T2" fmla="*/ 33 w 79"/>
                <a:gd name="T3" fmla="*/ 0 h 209"/>
                <a:gd name="T4" fmla="*/ 47 w 79"/>
                <a:gd name="T5" fmla="*/ 22 h 209"/>
                <a:gd name="T6" fmla="*/ 45 w 79"/>
                <a:gd name="T7" fmla="*/ 88 h 209"/>
                <a:gd name="T8" fmla="*/ 55 w 79"/>
                <a:gd name="T9" fmla="*/ 88 h 209"/>
                <a:gd name="T10" fmla="*/ 56 w 79"/>
                <a:gd name="T11" fmla="*/ 96 h 209"/>
                <a:gd name="T12" fmla="*/ 60 w 79"/>
                <a:gd name="T13" fmla="*/ 111 h 209"/>
                <a:gd name="T14" fmla="*/ 63 w 79"/>
                <a:gd name="T15" fmla="*/ 118 h 209"/>
                <a:gd name="T16" fmla="*/ 70 w 79"/>
                <a:gd name="T17" fmla="*/ 116 h 209"/>
                <a:gd name="T18" fmla="*/ 75 w 79"/>
                <a:gd name="T19" fmla="*/ 101 h 209"/>
                <a:gd name="T20" fmla="*/ 78 w 79"/>
                <a:gd name="T21" fmla="*/ 111 h 209"/>
                <a:gd name="T22" fmla="*/ 74 w 79"/>
                <a:gd name="T23" fmla="*/ 122 h 209"/>
                <a:gd name="T24" fmla="*/ 70 w 79"/>
                <a:gd name="T25" fmla="*/ 129 h 209"/>
                <a:gd name="T26" fmla="*/ 68 w 79"/>
                <a:gd name="T27" fmla="*/ 146 h 209"/>
                <a:gd name="T28" fmla="*/ 59 w 79"/>
                <a:gd name="T29" fmla="*/ 156 h 209"/>
                <a:gd name="T30" fmla="*/ 52 w 79"/>
                <a:gd name="T31" fmla="*/ 157 h 209"/>
                <a:gd name="T32" fmla="*/ 45 w 79"/>
                <a:gd name="T33" fmla="*/ 167 h 209"/>
                <a:gd name="T34" fmla="*/ 43 w 79"/>
                <a:gd name="T35" fmla="*/ 174 h 209"/>
                <a:gd name="T36" fmla="*/ 45 w 79"/>
                <a:gd name="T37" fmla="*/ 184 h 209"/>
                <a:gd name="T38" fmla="*/ 47 w 79"/>
                <a:gd name="T39" fmla="*/ 197 h 209"/>
                <a:gd name="T40" fmla="*/ 37 w 79"/>
                <a:gd name="T41" fmla="*/ 202 h 209"/>
                <a:gd name="T42" fmla="*/ 32 w 79"/>
                <a:gd name="T43" fmla="*/ 204 h 209"/>
                <a:gd name="T44" fmla="*/ 26 w 79"/>
                <a:gd name="T45" fmla="*/ 208 h 209"/>
                <a:gd name="T46" fmla="*/ 22 w 79"/>
                <a:gd name="T47" fmla="*/ 204 h 209"/>
                <a:gd name="T48" fmla="*/ 13 w 79"/>
                <a:gd name="T49" fmla="*/ 202 h 209"/>
                <a:gd name="T50" fmla="*/ 9 w 79"/>
                <a:gd name="T51" fmla="*/ 197 h 209"/>
                <a:gd name="T52" fmla="*/ 13 w 79"/>
                <a:gd name="T53" fmla="*/ 186 h 209"/>
                <a:gd name="T54" fmla="*/ 20 w 79"/>
                <a:gd name="T55" fmla="*/ 184 h 209"/>
                <a:gd name="T56" fmla="*/ 26 w 79"/>
                <a:gd name="T57" fmla="*/ 169 h 209"/>
                <a:gd name="T58" fmla="*/ 26 w 79"/>
                <a:gd name="T59" fmla="*/ 163 h 209"/>
                <a:gd name="T60" fmla="*/ 20 w 79"/>
                <a:gd name="T61" fmla="*/ 157 h 209"/>
                <a:gd name="T62" fmla="*/ 13 w 79"/>
                <a:gd name="T63" fmla="*/ 150 h 209"/>
                <a:gd name="T64" fmla="*/ 6 w 79"/>
                <a:gd name="T65" fmla="*/ 150 h 209"/>
                <a:gd name="T66" fmla="*/ 3 w 79"/>
                <a:gd name="T67" fmla="*/ 146 h 209"/>
                <a:gd name="T68" fmla="*/ 0 w 79"/>
                <a:gd name="T69" fmla="*/ 139 h 209"/>
                <a:gd name="T70" fmla="*/ 3 w 79"/>
                <a:gd name="T71" fmla="*/ 133 h 209"/>
                <a:gd name="T72" fmla="*/ 6 w 79"/>
                <a:gd name="T73" fmla="*/ 133 h 209"/>
                <a:gd name="T74" fmla="*/ 13 w 79"/>
                <a:gd name="T75" fmla="*/ 129 h 209"/>
                <a:gd name="T76" fmla="*/ 20 w 79"/>
                <a:gd name="T77" fmla="*/ 122 h 209"/>
                <a:gd name="T78" fmla="*/ 24 w 79"/>
                <a:gd name="T79" fmla="*/ 118 h 209"/>
                <a:gd name="T80" fmla="*/ 28 w 79"/>
                <a:gd name="T81" fmla="*/ 88 h 209"/>
                <a:gd name="T82" fmla="*/ 24 w 79"/>
                <a:gd name="T83" fmla="*/ 79 h 209"/>
                <a:gd name="T84" fmla="*/ 18 w 79"/>
                <a:gd name="T85" fmla="*/ 73 h 209"/>
                <a:gd name="T86" fmla="*/ 17 w 79"/>
                <a:gd name="T87" fmla="*/ 56 h 209"/>
                <a:gd name="T88" fmla="*/ 18 w 79"/>
                <a:gd name="T89" fmla="*/ 39 h 209"/>
                <a:gd name="T90" fmla="*/ 20 w 79"/>
                <a:gd name="T91" fmla="*/ 28 h 209"/>
                <a:gd name="T92" fmla="*/ 26 w 79"/>
                <a:gd name="T93" fmla="*/ 4 h 2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"/>
                <a:gd name="T142" fmla="*/ 0 h 209"/>
                <a:gd name="T143" fmla="*/ 79 w 79"/>
                <a:gd name="T144" fmla="*/ 209 h 2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" h="209">
                  <a:moveTo>
                    <a:pt x="26" y="4"/>
                  </a:moveTo>
                  <a:lnTo>
                    <a:pt x="33" y="0"/>
                  </a:lnTo>
                  <a:lnTo>
                    <a:pt x="47" y="22"/>
                  </a:lnTo>
                  <a:lnTo>
                    <a:pt x="45" y="88"/>
                  </a:lnTo>
                  <a:lnTo>
                    <a:pt x="55" y="88"/>
                  </a:lnTo>
                  <a:lnTo>
                    <a:pt x="56" y="96"/>
                  </a:lnTo>
                  <a:lnTo>
                    <a:pt x="60" y="111"/>
                  </a:lnTo>
                  <a:lnTo>
                    <a:pt x="63" y="118"/>
                  </a:lnTo>
                  <a:lnTo>
                    <a:pt x="70" y="116"/>
                  </a:lnTo>
                  <a:lnTo>
                    <a:pt x="75" y="101"/>
                  </a:lnTo>
                  <a:lnTo>
                    <a:pt x="78" y="111"/>
                  </a:lnTo>
                  <a:lnTo>
                    <a:pt x="74" y="122"/>
                  </a:lnTo>
                  <a:lnTo>
                    <a:pt x="70" y="129"/>
                  </a:lnTo>
                  <a:lnTo>
                    <a:pt x="68" y="146"/>
                  </a:lnTo>
                  <a:lnTo>
                    <a:pt x="59" y="156"/>
                  </a:lnTo>
                  <a:lnTo>
                    <a:pt x="52" y="157"/>
                  </a:lnTo>
                  <a:lnTo>
                    <a:pt x="45" y="167"/>
                  </a:lnTo>
                  <a:lnTo>
                    <a:pt x="43" y="174"/>
                  </a:lnTo>
                  <a:lnTo>
                    <a:pt x="45" y="184"/>
                  </a:lnTo>
                  <a:lnTo>
                    <a:pt x="47" y="197"/>
                  </a:lnTo>
                  <a:lnTo>
                    <a:pt x="37" y="202"/>
                  </a:lnTo>
                  <a:lnTo>
                    <a:pt x="32" y="204"/>
                  </a:lnTo>
                  <a:lnTo>
                    <a:pt x="26" y="208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9" y="197"/>
                  </a:lnTo>
                  <a:lnTo>
                    <a:pt x="13" y="186"/>
                  </a:lnTo>
                  <a:lnTo>
                    <a:pt x="20" y="184"/>
                  </a:lnTo>
                  <a:lnTo>
                    <a:pt x="26" y="169"/>
                  </a:lnTo>
                  <a:lnTo>
                    <a:pt x="26" y="163"/>
                  </a:lnTo>
                  <a:lnTo>
                    <a:pt x="20" y="157"/>
                  </a:lnTo>
                  <a:lnTo>
                    <a:pt x="13" y="150"/>
                  </a:lnTo>
                  <a:lnTo>
                    <a:pt x="6" y="150"/>
                  </a:lnTo>
                  <a:lnTo>
                    <a:pt x="3" y="146"/>
                  </a:lnTo>
                  <a:lnTo>
                    <a:pt x="0" y="139"/>
                  </a:lnTo>
                  <a:lnTo>
                    <a:pt x="3" y="133"/>
                  </a:lnTo>
                  <a:lnTo>
                    <a:pt x="6" y="133"/>
                  </a:lnTo>
                  <a:lnTo>
                    <a:pt x="13" y="129"/>
                  </a:lnTo>
                  <a:lnTo>
                    <a:pt x="20" y="122"/>
                  </a:lnTo>
                  <a:lnTo>
                    <a:pt x="24" y="118"/>
                  </a:lnTo>
                  <a:lnTo>
                    <a:pt x="28" y="88"/>
                  </a:lnTo>
                  <a:lnTo>
                    <a:pt x="24" y="79"/>
                  </a:lnTo>
                  <a:lnTo>
                    <a:pt x="18" y="73"/>
                  </a:lnTo>
                  <a:lnTo>
                    <a:pt x="17" y="56"/>
                  </a:lnTo>
                  <a:lnTo>
                    <a:pt x="18" y="39"/>
                  </a:lnTo>
                  <a:lnTo>
                    <a:pt x="20" y="28"/>
                  </a:lnTo>
                  <a:lnTo>
                    <a:pt x="26" y="4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449" y="3756"/>
              <a:ext cx="147" cy="177"/>
            </a:xfrm>
            <a:custGeom>
              <a:avLst/>
              <a:gdLst>
                <a:gd name="T0" fmla="*/ 103 w 147"/>
                <a:gd name="T1" fmla="*/ 0 h 177"/>
                <a:gd name="T2" fmla="*/ 120 w 147"/>
                <a:gd name="T3" fmla="*/ 0 h 177"/>
                <a:gd name="T4" fmla="*/ 146 w 147"/>
                <a:gd name="T5" fmla="*/ 51 h 177"/>
                <a:gd name="T6" fmla="*/ 119 w 147"/>
                <a:gd name="T7" fmla="*/ 90 h 177"/>
                <a:gd name="T8" fmla="*/ 119 w 147"/>
                <a:gd name="T9" fmla="*/ 107 h 177"/>
                <a:gd name="T10" fmla="*/ 112 w 147"/>
                <a:gd name="T11" fmla="*/ 112 h 177"/>
                <a:gd name="T12" fmla="*/ 96 w 147"/>
                <a:gd name="T13" fmla="*/ 112 h 177"/>
                <a:gd name="T14" fmla="*/ 77 w 147"/>
                <a:gd name="T15" fmla="*/ 135 h 177"/>
                <a:gd name="T16" fmla="*/ 60 w 147"/>
                <a:gd name="T17" fmla="*/ 157 h 177"/>
                <a:gd name="T18" fmla="*/ 48 w 147"/>
                <a:gd name="T19" fmla="*/ 176 h 177"/>
                <a:gd name="T20" fmla="*/ 48 w 147"/>
                <a:gd name="T21" fmla="*/ 159 h 177"/>
                <a:gd name="T22" fmla="*/ 26 w 147"/>
                <a:gd name="T23" fmla="*/ 163 h 177"/>
                <a:gd name="T24" fmla="*/ 17 w 147"/>
                <a:gd name="T25" fmla="*/ 163 h 177"/>
                <a:gd name="T26" fmla="*/ 0 w 147"/>
                <a:gd name="T27" fmla="*/ 163 h 177"/>
                <a:gd name="T28" fmla="*/ 22 w 147"/>
                <a:gd name="T29" fmla="*/ 135 h 177"/>
                <a:gd name="T30" fmla="*/ 30 w 147"/>
                <a:gd name="T31" fmla="*/ 120 h 177"/>
                <a:gd name="T32" fmla="*/ 38 w 147"/>
                <a:gd name="T33" fmla="*/ 120 h 177"/>
                <a:gd name="T34" fmla="*/ 53 w 147"/>
                <a:gd name="T35" fmla="*/ 97 h 177"/>
                <a:gd name="T36" fmla="*/ 60 w 147"/>
                <a:gd name="T37" fmla="*/ 97 h 177"/>
                <a:gd name="T38" fmla="*/ 60 w 147"/>
                <a:gd name="T39" fmla="*/ 95 h 177"/>
                <a:gd name="T40" fmla="*/ 68 w 147"/>
                <a:gd name="T41" fmla="*/ 86 h 177"/>
                <a:gd name="T42" fmla="*/ 77 w 147"/>
                <a:gd name="T43" fmla="*/ 86 h 177"/>
                <a:gd name="T44" fmla="*/ 73 w 147"/>
                <a:gd name="T45" fmla="*/ 62 h 177"/>
                <a:gd name="T46" fmla="*/ 76 w 147"/>
                <a:gd name="T47" fmla="*/ 62 h 177"/>
                <a:gd name="T48" fmla="*/ 85 w 147"/>
                <a:gd name="T49" fmla="*/ 47 h 177"/>
                <a:gd name="T50" fmla="*/ 89 w 147"/>
                <a:gd name="T51" fmla="*/ 58 h 177"/>
                <a:gd name="T52" fmla="*/ 104 w 147"/>
                <a:gd name="T53" fmla="*/ 39 h 177"/>
                <a:gd name="T54" fmla="*/ 103 w 147"/>
                <a:gd name="T55" fmla="*/ 0 h 1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7"/>
                <a:gd name="T85" fmla="*/ 0 h 177"/>
                <a:gd name="T86" fmla="*/ 147 w 147"/>
                <a:gd name="T87" fmla="*/ 177 h 17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7" h="177">
                  <a:moveTo>
                    <a:pt x="103" y="0"/>
                  </a:moveTo>
                  <a:lnTo>
                    <a:pt x="120" y="0"/>
                  </a:lnTo>
                  <a:lnTo>
                    <a:pt x="146" y="51"/>
                  </a:lnTo>
                  <a:lnTo>
                    <a:pt x="119" y="90"/>
                  </a:lnTo>
                  <a:lnTo>
                    <a:pt x="119" y="107"/>
                  </a:lnTo>
                  <a:lnTo>
                    <a:pt x="112" y="112"/>
                  </a:lnTo>
                  <a:lnTo>
                    <a:pt x="96" y="112"/>
                  </a:lnTo>
                  <a:lnTo>
                    <a:pt x="77" y="135"/>
                  </a:lnTo>
                  <a:lnTo>
                    <a:pt x="60" y="157"/>
                  </a:lnTo>
                  <a:lnTo>
                    <a:pt x="48" y="176"/>
                  </a:lnTo>
                  <a:lnTo>
                    <a:pt x="48" y="159"/>
                  </a:lnTo>
                  <a:lnTo>
                    <a:pt x="26" y="163"/>
                  </a:lnTo>
                  <a:lnTo>
                    <a:pt x="17" y="163"/>
                  </a:lnTo>
                  <a:lnTo>
                    <a:pt x="0" y="163"/>
                  </a:lnTo>
                  <a:lnTo>
                    <a:pt x="22" y="135"/>
                  </a:lnTo>
                  <a:lnTo>
                    <a:pt x="30" y="120"/>
                  </a:lnTo>
                  <a:lnTo>
                    <a:pt x="38" y="120"/>
                  </a:lnTo>
                  <a:lnTo>
                    <a:pt x="53" y="97"/>
                  </a:lnTo>
                  <a:lnTo>
                    <a:pt x="60" y="97"/>
                  </a:lnTo>
                  <a:lnTo>
                    <a:pt x="60" y="95"/>
                  </a:lnTo>
                  <a:lnTo>
                    <a:pt x="68" y="86"/>
                  </a:lnTo>
                  <a:lnTo>
                    <a:pt x="77" y="86"/>
                  </a:lnTo>
                  <a:lnTo>
                    <a:pt x="73" y="62"/>
                  </a:lnTo>
                  <a:lnTo>
                    <a:pt x="76" y="62"/>
                  </a:lnTo>
                  <a:lnTo>
                    <a:pt x="85" y="47"/>
                  </a:lnTo>
                  <a:lnTo>
                    <a:pt x="89" y="58"/>
                  </a:lnTo>
                  <a:lnTo>
                    <a:pt x="104" y="39"/>
                  </a:lnTo>
                  <a:lnTo>
                    <a:pt x="103" y="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188" y="3767"/>
              <a:ext cx="53" cy="96"/>
            </a:xfrm>
            <a:custGeom>
              <a:avLst/>
              <a:gdLst>
                <a:gd name="T0" fmla="*/ 0 w 53"/>
                <a:gd name="T1" fmla="*/ 0 h 96"/>
                <a:gd name="T2" fmla="*/ 11 w 53"/>
                <a:gd name="T3" fmla="*/ 0 h 96"/>
                <a:gd name="T4" fmla="*/ 24 w 53"/>
                <a:gd name="T5" fmla="*/ 11 h 96"/>
                <a:gd name="T6" fmla="*/ 52 w 53"/>
                <a:gd name="T7" fmla="*/ 11 h 96"/>
                <a:gd name="T8" fmla="*/ 48 w 53"/>
                <a:gd name="T9" fmla="*/ 30 h 96"/>
                <a:gd name="T10" fmla="*/ 52 w 53"/>
                <a:gd name="T11" fmla="*/ 47 h 96"/>
                <a:gd name="T12" fmla="*/ 42 w 53"/>
                <a:gd name="T13" fmla="*/ 47 h 96"/>
                <a:gd name="T14" fmla="*/ 41 w 53"/>
                <a:gd name="T15" fmla="*/ 50 h 96"/>
                <a:gd name="T16" fmla="*/ 35 w 53"/>
                <a:gd name="T17" fmla="*/ 52 h 96"/>
                <a:gd name="T18" fmla="*/ 41 w 53"/>
                <a:gd name="T19" fmla="*/ 95 h 96"/>
                <a:gd name="T20" fmla="*/ 24 w 53"/>
                <a:gd name="T21" fmla="*/ 91 h 96"/>
                <a:gd name="T22" fmla="*/ 9 w 53"/>
                <a:gd name="T23" fmla="*/ 78 h 96"/>
                <a:gd name="T24" fmla="*/ 9 w 53"/>
                <a:gd name="T25" fmla="*/ 50 h 96"/>
                <a:gd name="T26" fmla="*/ 9 w 53"/>
                <a:gd name="T27" fmla="*/ 39 h 96"/>
                <a:gd name="T28" fmla="*/ 0 w 53"/>
                <a:gd name="T29" fmla="*/ 30 h 96"/>
                <a:gd name="T30" fmla="*/ 0 w 53"/>
                <a:gd name="T31" fmla="*/ 0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96"/>
                <a:gd name="T50" fmla="*/ 53 w 53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96">
                  <a:moveTo>
                    <a:pt x="0" y="0"/>
                  </a:moveTo>
                  <a:lnTo>
                    <a:pt x="11" y="0"/>
                  </a:lnTo>
                  <a:lnTo>
                    <a:pt x="24" y="11"/>
                  </a:lnTo>
                  <a:lnTo>
                    <a:pt x="52" y="11"/>
                  </a:lnTo>
                  <a:lnTo>
                    <a:pt x="48" y="30"/>
                  </a:lnTo>
                  <a:lnTo>
                    <a:pt x="52" y="47"/>
                  </a:lnTo>
                  <a:lnTo>
                    <a:pt x="42" y="47"/>
                  </a:lnTo>
                  <a:lnTo>
                    <a:pt x="41" y="50"/>
                  </a:lnTo>
                  <a:lnTo>
                    <a:pt x="35" y="52"/>
                  </a:lnTo>
                  <a:lnTo>
                    <a:pt x="41" y="95"/>
                  </a:lnTo>
                  <a:lnTo>
                    <a:pt x="24" y="91"/>
                  </a:lnTo>
                  <a:lnTo>
                    <a:pt x="9" y="78"/>
                  </a:lnTo>
                  <a:lnTo>
                    <a:pt x="9" y="50"/>
                  </a:lnTo>
                  <a:lnTo>
                    <a:pt x="9" y="39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285" y="2794"/>
              <a:ext cx="92" cy="100"/>
            </a:xfrm>
            <a:custGeom>
              <a:avLst/>
              <a:gdLst>
                <a:gd name="T0" fmla="*/ 16 w 92"/>
                <a:gd name="T1" fmla="*/ 37 h 100"/>
                <a:gd name="T2" fmla="*/ 0 w 92"/>
                <a:gd name="T3" fmla="*/ 78 h 100"/>
                <a:gd name="T4" fmla="*/ 7 w 92"/>
                <a:gd name="T5" fmla="*/ 95 h 100"/>
                <a:gd name="T6" fmla="*/ 33 w 92"/>
                <a:gd name="T7" fmla="*/ 99 h 100"/>
                <a:gd name="T8" fmla="*/ 53 w 92"/>
                <a:gd name="T9" fmla="*/ 99 h 100"/>
                <a:gd name="T10" fmla="*/ 61 w 92"/>
                <a:gd name="T11" fmla="*/ 82 h 100"/>
                <a:gd name="T12" fmla="*/ 68 w 92"/>
                <a:gd name="T13" fmla="*/ 65 h 100"/>
                <a:gd name="T14" fmla="*/ 91 w 92"/>
                <a:gd name="T15" fmla="*/ 65 h 100"/>
                <a:gd name="T16" fmla="*/ 87 w 92"/>
                <a:gd name="T17" fmla="*/ 39 h 100"/>
                <a:gd name="T18" fmla="*/ 87 w 92"/>
                <a:gd name="T19" fmla="*/ 15 h 100"/>
                <a:gd name="T20" fmla="*/ 64 w 92"/>
                <a:gd name="T21" fmla="*/ 0 h 100"/>
                <a:gd name="T22" fmla="*/ 60 w 92"/>
                <a:gd name="T23" fmla="*/ 28 h 100"/>
                <a:gd name="T24" fmla="*/ 75 w 92"/>
                <a:gd name="T25" fmla="*/ 45 h 100"/>
                <a:gd name="T26" fmla="*/ 52 w 92"/>
                <a:gd name="T27" fmla="*/ 45 h 100"/>
                <a:gd name="T28" fmla="*/ 44 w 92"/>
                <a:gd name="T29" fmla="*/ 56 h 100"/>
                <a:gd name="T30" fmla="*/ 16 w 92"/>
                <a:gd name="T31" fmla="*/ 37 h 1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"/>
                <a:gd name="T49" fmla="*/ 0 h 100"/>
                <a:gd name="T50" fmla="*/ 92 w 92"/>
                <a:gd name="T51" fmla="*/ 100 h 1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" h="100">
                  <a:moveTo>
                    <a:pt x="16" y="37"/>
                  </a:moveTo>
                  <a:lnTo>
                    <a:pt x="0" y="78"/>
                  </a:lnTo>
                  <a:lnTo>
                    <a:pt x="7" y="95"/>
                  </a:lnTo>
                  <a:lnTo>
                    <a:pt x="33" y="99"/>
                  </a:lnTo>
                  <a:lnTo>
                    <a:pt x="53" y="99"/>
                  </a:lnTo>
                  <a:lnTo>
                    <a:pt x="61" y="82"/>
                  </a:lnTo>
                  <a:lnTo>
                    <a:pt x="68" y="65"/>
                  </a:lnTo>
                  <a:lnTo>
                    <a:pt x="91" y="65"/>
                  </a:lnTo>
                  <a:lnTo>
                    <a:pt x="87" y="39"/>
                  </a:lnTo>
                  <a:lnTo>
                    <a:pt x="87" y="15"/>
                  </a:lnTo>
                  <a:lnTo>
                    <a:pt x="64" y="0"/>
                  </a:lnTo>
                  <a:lnTo>
                    <a:pt x="60" y="28"/>
                  </a:lnTo>
                  <a:lnTo>
                    <a:pt x="75" y="45"/>
                  </a:lnTo>
                  <a:lnTo>
                    <a:pt x="52" y="45"/>
                  </a:lnTo>
                  <a:lnTo>
                    <a:pt x="44" y="56"/>
                  </a:lnTo>
                  <a:lnTo>
                    <a:pt x="16" y="37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480" y="2204"/>
              <a:ext cx="56" cy="75"/>
            </a:xfrm>
            <a:custGeom>
              <a:avLst/>
              <a:gdLst>
                <a:gd name="T0" fmla="*/ 0 w 56"/>
                <a:gd name="T1" fmla="*/ 57 h 75"/>
                <a:gd name="T2" fmla="*/ 10 w 56"/>
                <a:gd name="T3" fmla="*/ 70 h 75"/>
                <a:gd name="T4" fmla="*/ 22 w 56"/>
                <a:gd name="T5" fmla="*/ 68 h 75"/>
                <a:gd name="T6" fmla="*/ 40 w 56"/>
                <a:gd name="T7" fmla="*/ 74 h 75"/>
                <a:gd name="T8" fmla="*/ 54 w 56"/>
                <a:gd name="T9" fmla="*/ 74 h 75"/>
                <a:gd name="T10" fmla="*/ 55 w 56"/>
                <a:gd name="T11" fmla="*/ 47 h 75"/>
                <a:gd name="T12" fmla="*/ 51 w 56"/>
                <a:gd name="T13" fmla="*/ 30 h 75"/>
                <a:gd name="T14" fmla="*/ 42 w 56"/>
                <a:gd name="T15" fmla="*/ 11 h 75"/>
                <a:gd name="T16" fmla="*/ 32 w 56"/>
                <a:gd name="T17" fmla="*/ 11 h 75"/>
                <a:gd name="T18" fmla="*/ 28 w 56"/>
                <a:gd name="T19" fmla="*/ 0 h 75"/>
                <a:gd name="T20" fmla="*/ 14 w 56"/>
                <a:gd name="T21" fmla="*/ 0 h 75"/>
                <a:gd name="T22" fmla="*/ 14 w 56"/>
                <a:gd name="T23" fmla="*/ 23 h 75"/>
                <a:gd name="T24" fmla="*/ 0 w 56"/>
                <a:gd name="T25" fmla="*/ 57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75"/>
                <a:gd name="T41" fmla="*/ 56 w 56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75">
                  <a:moveTo>
                    <a:pt x="0" y="57"/>
                  </a:moveTo>
                  <a:lnTo>
                    <a:pt x="10" y="70"/>
                  </a:lnTo>
                  <a:lnTo>
                    <a:pt x="22" y="68"/>
                  </a:lnTo>
                  <a:lnTo>
                    <a:pt x="40" y="74"/>
                  </a:lnTo>
                  <a:lnTo>
                    <a:pt x="54" y="74"/>
                  </a:lnTo>
                  <a:lnTo>
                    <a:pt x="55" y="47"/>
                  </a:lnTo>
                  <a:lnTo>
                    <a:pt x="51" y="30"/>
                  </a:lnTo>
                  <a:lnTo>
                    <a:pt x="42" y="11"/>
                  </a:lnTo>
                  <a:lnTo>
                    <a:pt x="32" y="11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3"/>
                  </a:lnTo>
                  <a:lnTo>
                    <a:pt x="0" y="57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30" y="2074"/>
              <a:ext cx="51" cy="93"/>
            </a:xfrm>
            <a:custGeom>
              <a:avLst/>
              <a:gdLst>
                <a:gd name="T0" fmla="*/ 11 w 51"/>
                <a:gd name="T1" fmla="*/ 0 h 93"/>
                <a:gd name="T2" fmla="*/ 34 w 51"/>
                <a:gd name="T3" fmla="*/ 2 h 93"/>
                <a:gd name="T4" fmla="*/ 41 w 51"/>
                <a:gd name="T5" fmla="*/ 28 h 93"/>
                <a:gd name="T6" fmla="*/ 50 w 51"/>
                <a:gd name="T7" fmla="*/ 41 h 93"/>
                <a:gd name="T8" fmla="*/ 43 w 51"/>
                <a:gd name="T9" fmla="*/ 53 h 93"/>
                <a:gd name="T10" fmla="*/ 50 w 51"/>
                <a:gd name="T11" fmla="*/ 68 h 93"/>
                <a:gd name="T12" fmla="*/ 46 w 51"/>
                <a:gd name="T13" fmla="*/ 84 h 93"/>
                <a:gd name="T14" fmla="*/ 39 w 51"/>
                <a:gd name="T15" fmla="*/ 92 h 93"/>
                <a:gd name="T16" fmla="*/ 24 w 51"/>
                <a:gd name="T17" fmla="*/ 90 h 93"/>
                <a:gd name="T18" fmla="*/ 15 w 51"/>
                <a:gd name="T19" fmla="*/ 90 h 93"/>
                <a:gd name="T20" fmla="*/ 9 w 51"/>
                <a:gd name="T21" fmla="*/ 79 h 93"/>
                <a:gd name="T22" fmla="*/ 4 w 51"/>
                <a:gd name="T23" fmla="*/ 64 h 93"/>
                <a:gd name="T24" fmla="*/ 4 w 51"/>
                <a:gd name="T25" fmla="*/ 51 h 93"/>
                <a:gd name="T26" fmla="*/ 0 w 51"/>
                <a:gd name="T27" fmla="*/ 30 h 93"/>
                <a:gd name="T28" fmla="*/ 11 w 51"/>
                <a:gd name="T29" fmla="*/ 0 h 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"/>
                <a:gd name="T46" fmla="*/ 0 h 93"/>
                <a:gd name="T47" fmla="*/ 51 w 51"/>
                <a:gd name="T48" fmla="*/ 93 h 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" h="93">
                  <a:moveTo>
                    <a:pt x="11" y="0"/>
                  </a:moveTo>
                  <a:lnTo>
                    <a:pt x="34" y="2"/>
                  </a:lnTo>
                  <a:lnTo>
                    <a:pt x="41" y="28"/>
                  </a:lnTo>
                  <a:lnTo>
                    <a:pt x="50" y="41"/>
                  </a:lnTo>
                  <a:lnTo>
                    <a:pt x="43" y="53"/>
                  </a:lnTo>
                  <a:lnTo>
                    <a:pt x="50" y="68"/>
                  </a:lnTo>
                  <a:lnTo>
                    <a:pt x="46" y="84"/>
                  </a:lnTo>
                  <a:lnTo>
                    <a:pt x="39" y="92"/>
                  </a:lnTo>
                  <a:lnTo>
                    <a:pt x="24" y="90"/>
                  </a:lnTo>
                  <a:lnTo>
                    <a:pt x="15" y="90"/>
                  </a:lnTo>
                  <a:lnTo>
                    <a:pt x="9" y="79"/>
                  </a:lnTo>
                  <a:lnTo>
                    <a:pt x="4" y="64"/>
                  </a:lnTo>
                  <a:lnTo>
                    <a:pt x="4" y="51"/>
                  </a:lnTo>
                  <a:lnTo>
                    <a:pt x="0" y="30"/>
                  </a:lnTo>
                  <a:lnTo>
                    <a:pt x="11" y="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619" y="1550"/>
              <a:ext cx="92" cy="87"/>
            </a:xfrm>
            <a:custGeom>
              <a:avLst/>
              <a:gdLst>
                <a:gd name="T0" fmla="*/ 14 w 92"/>
                <a:gd name="T1" fmla="*/ 0 h 87"/>
                <a:gd name="T2" fmla="*/ 25 w 92"/>
                <a:gd name="T3" fmla="*/ 13 h 87"/>
                <a:gd name="T4" fmla="*/ 36 w 92"/>
                <a:gd name="T5" fmla="*/ 11 h 87"/>
                <a:gd name="T6" fmla="*/ 53 w 92"/>
                <a:gd name="T7" fmla="*/ 13 h 87"/>
                <a:gd name="T8" fmla="*/ 68 w 92"/>
                <a:gd name="T9" fmla="*/ 13 h 87"/>
                <a:gd name="T10" fmla="*/ 76 w 92"/>
                <a:gd name="T11" fmla="*/ 22 h 87"/>
                <a:gd name="T12" fmla="*/ 86 w 92"/>
                <a:gd name="T13" fmla="*/ 41 h 87"/>
                <a:gd name="T14" fmla="*/ 91 w 92"/>
                <a:gd name="T15" fmla="*/ 50 h 87"/>
                <a:gd name="T16" fmla="*/ 70 w 92"/>
                <a:gd name="T17" fmla="*/ 56 h 87"/>
                <a:gd name="T18" fmla="*/ 65 w 92"/>
                <a:gd name="T19" fmla="*/ 62 h 87"/>
                <a:gd name="T20" fmla="*/ 70 w 92"/>
                <a:gd name="T21" fmla="*/ 73 h 87"/>
                <a:gd name="T22" fmla="*/ 70 w 92"/>
                <a:gd name="T23" fmla="*/ 84 h 87"/>
                <a:gd name="T24" fmla="*/ 49 w 92"/>
                <a:gd name="T25" fmla="*/ 73 h 87"/>
                <a:gd name="T26" fmla="*/ 33 w 92"/>
                <a:gd name="T27" fmla="*/ 64 h 87"/>
                <a:gd name="T28" fmla="*/ 25 w 92"/>
                <a:gd name="T29" fmla="*/ 67 h 87"/>
                <a:gd name="T30" fmla="*/ 25 w 92"/>
                <a:gd name="T31" fmla="*/ 84 h 87"/>
                <a:gd name="T32" fmla="*/ 14 w 92"/>
                <a:gd name="T33" fmla="*/ 86 h 87"/>
                <a:gd name="T34" fmla="*/ 8 w 92"/>
                <a:gd name="T35" fmla="*/ 73 h 87"/>
                <a:gd name="T36" fmla="*/ 6 w 92"/>
                <a:gd name="T37" fmla="*/ 56 h 87"/>
                <a:gd name="T38" fmla="*/ 0 w 92"/>
                <a:gd name="T39" fmla="*/ 52 h 87"/>
                <a:gd name="T40" fmla="*/ 6 w 92"/>
                <a:gd name="T41" fmla="*/ 36 h 87"/>
                <a:gd name="T42" fmla="*/ 16 w 92"/>
                <a:gd name="T43" fmla="*/ 30 h 87"/>
                <a:gd name="T44" fmla="*/ 14 w 92"/>
                <a:gd name="T45" fmla="*/ 0 h 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2"/>
                <a:gd name="T70" fmla="*/ 0 h 87"/>
                <a:gd name="T71" fmla="*/ 92 w 92"/>
                <a:gd name="T72" fmla="*/ 87 h 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2" h="87">
                  <a:moveTo>
                    <a:pt x="14" y="0"/>
                  </a:moveTo>
                  <a:lnTo>
                    <a:pt x="25" y="13"/>
                  </a:lnTo>
                  <a:lnTo>
                    <a:pt x="36" y="11"/>
                  </a:lnTo>
                  <a:lnTo>
                    <a:pt x="53" y="13"/>
                  </a:lnTo>
                  <a:lnTo>
                    <a:pt x="68" y="13"/>
                  </a:lnTo>
                  <a:lnTo>
                    <a:pt x="76" y="22"/>
                  </a:lnTo>
                  <a:lnTo>
                    <a:pt x="86" y="41"/>
                  </a:lnTo>
                  <a:lnTo>
                    <a:pt x="91" y="50"/>
                  </a:lnTo>
                  <a:lnTo>
                    <a:pt x="70" y="56"/>
                  </a:lnTo>
                  <a:lnTo>
                    <a:pt x="65" y="62"/>
                  </a:lnTo>
                  <a:lnTo>
                    <a:pt x="70" y="73"/>
                  </a:lnTo>
                  <a:lnTo>
                    <a:pt x="70" y="84"/>
                  </a:lnTo>
                  <a:lnTo>
                    <a:pt x="49" y="73"/>
                  </a:lnTo>
                  <a:lnTo>
                    <a:pt x="33" y="64"/>
                  </a:lnTo>
                  <a:lnTo>
                    <a:pt x="25" y="67"/>
                  </a:lnTo>
                  <a:lnTo>
                    <a:pt x="25" y="84"/>
                  </a:lnTo>
                  <a:lnTo>
                    <a:pt x="14" y="86"/>
                  </a:lnTo>
                  <a:lnTo>
                    <a:pt x="8" y="73"/>
                  </a:lnTo>
                  <a:lnTo>
                    <a:pt x="6" y="56"/>
                  </a:lnTo>
                  <a:lnTo>
                    <a:pt x="0" y="52"/>
                  </a:lnTo>
                  <a:lnTo>
                    <a:pt x="6" y="36"/>
                  </a:lnTo>
                  <a:lnTo>
                    <a:pt x="16" y="30"/>
                  </a:lnTo>
                  <a:lnTo>
                    <a:pt x="14" y="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4698" y="3022"/>
              <a:ext cx="655" cy="706"/>
            </a:xfrm>
            <a:custGeom>
              <a:avLst/>
              <a:gdLst>
                <a:gd name="T0" fmla="*/ 505 w 655"/>
                <a:gd name="T1" fmla="*/ 56 h 706"/>
                <a:gd name="T2" fmla="*/ 529 w 655"/>
                <a:gd name="T3" fmla="*/ 81 h 706"/>
                <a:gd name="T4" fmla="*/ 556 w 655"/>
                <a:gd name="T5" fmla="*/ 186 h 706"/>
                <a:gd name="T6" fmla="*/ 617 w 655"/>
                <a:gd name="T7" fmla="*/ 293 h 706"/>
                <a:gd name="T8" fmla="*/ 654 w 655"/>
                <a:gd name="T9" fmla="*/ 402 h 706"/>
                <a:gd name="T10" fmla="*/ 627 w 655"/>
                <a:gd name="T11" fmla="*/ 504 h 706"/>
                <a:gd name="T12" fmla="*/ 601 w 655"/>
                <a:gd name="T13" fmla="*/ 570 h 706"/>
                <a:gd name="T14" fmla="*/ 586 w 655"/>
                <a:gd name="T15" fmla="*/ 632 h 706"/>
                <a:gd name="T16" fmla="*/ 570 w 655"/>
                <a:gd name="T17" fmla="*/ 667 h 706"/>
                <a:gd name="T18" fmla="*/ 539 w 655"/>
                <a:gd name="T19" fmla="*/ 694 h 706"/>
                <a:gd name="T20" fmla="*/ 489 w 655"/>
                <a:gd name="T21" fmla="*/ 684 h 706"/>
                <a:gd name="T22" fmla="*/ 438 w 655"/>
                <a:gd name="T23" fmla="*/ 667 h 706"/>
                <a:gd name="T24" fmla="*/ 411 w 655"/>
                <a:gd name="T25" fmla="*/ 628 h 706"/>
                <a:gd name="T26" fmla="*/ 403 w 655"/>
                <a:gd name="T27" fmla="*/ 577 h 706"/>
                <a:gd name="T28" fmla="*/ 386 w 655"/>
                <a:gd name="T29" fmla="*/ 555 h 706"/>
                <a:gd name="T30" fmla="*/ 359 w 655"/>
                <a:gd name="T31" fmla="*/ 558 h 706"/>
                <a:gd name="T32" fmla="*/ 333 w 655"/>
                <a:gd name="T33" fmla="*/ 519 h 706"/>
                <a:gd name="T34" fmla="*/ 312 w 655"/>
                <a:gd name="T35" fmla="*/ 513 h 706"/>
                <a:gd name="T36" fmla="*/ 277 w 655"/>
                <a:gd name="T37" fmla="*/ 519 h 706"/>
                <a:gd name="T38" fmla="*/ 248 w 655"/>
                <a:gd name="T39" fmla="*/ 525 h 706"/>
                <a:gd name="T40" fmla="*/ 223 w 655"/>
                <a:gd name="T41" fmla="*/ 547 h 706"/>
                <a:gd name="T42" fmla="*/ 187 w 655"/>
                <a:gd name="T43" fmla="*/ 564 h 706"/>
                <a:gd name="T44" fmla="*/ 149 w 655"/>
                <a:gd name="T45" fmla="*/ 588 h 706"/>
                <a:gd name="T46" fmla="*/ 130 w 655"/>
                <a:gd name="T47" fmla="*/ 600 h 706"/>
                <a:gd name="T48" fmla="*/ 76 w 655"/>
                <a:gd name="T49" fmla="*/ 594 h 706"/>
                <a:gd name="T50" fmla="*/ 64 w 655"/>
                <a:gd name="T51" fmla="*/ 581 h 706"/>
                <a:gd name="T52" fmla="*/ 64 w 655"/>
                <a:gd name="T53" fmla="*/ 504 h 706"/>
                <a:gd name="T54" fmla="*/ 46 w 655"/>
                <a:gd name="T55" fmla="*/ 459 h 706"/>
                <a:gd name="T56" fmla="*/ 30 w 655"/>
                <a:gd name="T57" fmla="*/ 423 h 706"/>
                <a:gd name="T58" fmla="*/ 5 w 655"/>
                <a:gd name="T59" fmla="*/ 293 h 706"/>
                <a:gd name="T60" fmla="*/ 8 w 655"/>
                <a:gd name="T61" fmla="*/ 250 h 706"/>
                <a:gd name="T62" fmla="*/ 54 w 655"/>
                <a:gd name="T63" fmla="*/ 227 h 706"/>
                <a:gd name="T64" fmla="*/ 89 w 655"/>
                <a:gd name="T65" fmla="*/ 222 h 706"/>
                <a:gd name="T66" fmla="*/ 108 w 655"/>
                <a:gd name="T67" fmla="*/ 211 h 706"/>
                <a:gd name="T68" fmla="*/ 120 w 655"/>
                <a:gd name="T69" fmla="*/ 175 h 706"/>
                <a:gd name="T70" fmla="*/ 116 w 655"/>
                <a:gd name="T71" fmla="*/ 154 h 706"/>
                <a:gd name="T72" fmla="*/ 162 w 655"/>
                <a:gd name="T73" fmla="*/ 103 h 706"/>
                <a:gd name="T74" fmla="*/ 200 w 655"/>
                <a:gd name="T75" fmla="*/ 64 h 706"/>
                <a:gd name="T76" fmla="*/ 233 w 655"/>
                <a:gd name="T77" fmla="*/ 92 h 706"/>
                <a:gd name="T78" fmla="*/ 257 w 655"/>
                <a:gd name="T79" fmla="*/ 62 h 706"/>
                <a:gd name="T80" fmla="*/ 283 w 655"/>
                <a:gd name="T81" fmla="*/ 28 h 706"/>
                <a:gd name="T82" fmla="*/ 310 w 655"/>
                <a:gd name="T83" fmla="*/ 8 h 706"/>
                <a:gd name="T84" fmla="*/ 353 w 655"/>
                <a:gd name="T85" fmla="*/ 13 h 706"/>
                <a:gd name="T86" fmla="*/ 368 w 655"/>
                <a:gd name="T87" fmla="*/ 39 h 706"/>
                <a:gd name="T88" fmla="*/ 368 w 655"/>
                <a:gd name="T89" fmla="*/ 73 h 706"/>
                <a:gd name="T90" fmla="*/ 406 w 655"/>
                <a:gd name="T91" fmla="*/ 130 h 706"/>
                <a:gd name="T92" fmla="*/ 436 w 655"/>
                <a:gd name="T93" fmla="*/ 147 h 706"/>
                <a:gd name="T94" fmla="*/ 461 w 655"/>
                <a:gd name="T95" fmla="*/ 92 h 706"/>
                <a:gd name="T96" fmla="*/ 470 w 655"/>
                <a:gd name="T97" fmla="*/ 0 h 7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5"/>
                <a:gd name="T148" fmla="*/ 0 h 706"/>
                <a:gd name="T149" fmla="*/ 655 w 655"/>
                <a:gd name="T150" fmla="*/ 706 h 7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5" h="706">
                  <a:moveTo>
                    <a:pt x="470" y="0"/>
                  </a:moveTo>
                  <a:lnTo>
                    <a:pt x="505" y="0"/>
                  </a:lnTo>
                  <a:lnTo>
                    <a:pt x="505" y="56"/>
                  </a:lnTo>
                  <a:lnTo>
                    <a:pt x="518" y="73"/>
                  </a:lnTo>
                  <a:lnTo>
                    <a:pt x="521" y="81"/>
                  </a:lnTo>
                  <a:lnTo>
                    <a:pt x="529" y="81"/>
                  </a:lnTo>
                  <a:lnTo>
                    <a:pt x="533" y="92"/>
                  </a:lnTo>
                  <a:lnTo>
                    <a:pt x="537" y="149"/>
                  </a:lnTo>
                  <a:lnTo>
                    <a:pt x="556" y="186"/>
                  </a:lnTo>
                  <a:lnTo>
                    <a:pt x="586" y="239"/>
                  </a:lnTo>
                  <a:lnTo>
                    <a:pt x="586" y="248"/>
                  </a:lnTo>
                  <a:lnTo>
                    <a:pt x="617" y="293"/>
                  </a:lnTo>
                  <a:lnTo>
                    <a:pt x="617" y="301"/>
                  </a:lnTo>
                  <a:lnTo>
                    <a:pt x="648" y="338"/>
                  </a:lnTo>
                  <a:lnTo>
                    <a:pt x="654" y="402"/>
                  </a:lnTo>
                  <a:lnTo>
                    <a:pt x="648" y="462"/>
                  </a:lnTo>
                  <a:lnTo>
                    <a:pt x="639" y="491"/>
                  </a:lnTo>
                  <a:lnTo>
                    <a:pt x="627" y="504"/>
                  </a:lnTo>
                  <a:lnTo>
                    <a:pt x="623" y="532"/>
                  </a:lnTo>
                  <a:lnTo>
                    <a:pt x="612" y="558"/>
                  </a:lnTo>
                  <a:lnTo>
                    <a:pt x="601" y="570"/>
                  </a:lnTo>
                  <a:lnTo>
                    <a:pt x="603" y="577"/>
                  </a:lnTo>
                  <a:lnTo>
                    <a:pt x="591" y="594"/>
                  </a:lnTo>
                  <a:lnTo>
                    <a:pt x="586" y="632"/>
                  </a:lnTo>
                  <a:lnTo>
                    <a:pt x="583" y="650"/>
                  </a:lnTo>
                  <a:lnTo>
                    <a:pt x="572" y="660"/>
                  </a:lnTo>
                  <a:lnTo>
                    <a:pt x="570" y="667"/>
                  </a:lnTo>
                  <a:lnTo>
                    <a:pt x="563" y="684"/>
                  </a:lnTo>
                  <a:lnTo>
                    <a:pt x="548" y="688"/>
                  </a:lnTo>
                  <a:lnTo>
                    <a:pt x="539" y="694"/>
                  </a:lnTo>
                  <a:lnTo>
                    <a:pt x="525" y="705"/>
                  </a:lnTo>
                  <a:lnTo>
                    <a:pt x="509" y="682"/>
                  </a:lnTo>
                  <a:lnTo>
                    <a:pt x="489" y="684"/>
                  </a:lnTo>
                  <a:lnTo>
                    <a:pt x="483" y="684"/>
                  </a:lnTo>
                  <a:lnTo>
                    <a:pt x="456" y="690"/>
                  </a:lnTo>
                  <a:lnTo>
                    <a:pt x="438" y="667"/>
                  </a:lnTo>
                  <a:lnTo>
                    <a:pt x="426" y="645"/>
                  </a:lnTo>
                  <a:lnTo>
                    <a:pt x="418" y="649"/>
                  </a:lnTo>
                  <a:lnTo>
                    <a:pt x="411" y="628"/>
                  </a:lnTo>
                  <a:lnTo>
                    <a:pt x="407" y="611"/>
                  </a:lnTo>
                  <a:lnTo>
                    <a:pt x="403" y="605"/>
                  </a:lnTo>
                  <a:lnTo>
                    <a:pt x="403" y="577"/>
                  </a:lnTo>
                  <a:lnTo>
                    <a:pt x="406" y="560"/>
                  </a:lnTo>
                  <a:lnTo>
                    <a:pt x="402" y="549"/>
                  </a:lnTo>
                  <a:lnTo>
                    <a:pt x="386" y="555"/>
                  </a:lnTo>
                  <a:lnTo>
                    <a:pt x="378" y="558"/>
                  </a:lnTo>
                  <a:lnTo>
                    <a:pt x="364" y="558"/>
                  </a:lnTo>
                  <a:lnTo>
                    <a:pt x="359" y="558"/>
                  </a:lnTo>
                  <a:lnTo>
                    <a:pt x="353" y="558"/>
                  </a:lnTo>
                  <a:lnTo>
                    <a:pt x="344" y="541"/>
                  </a:lnTo>
                  <a:lnTo>
                    <a:pt x="333" y="519"/>
                  </a:lnTo>
                  <a:lnTo>
                    <a:pt x="332" y="521"/>
                  </a:lnTo>
                  <a:lnTo>
                    <a:pt x="314" y="521"/>
                  </a:lnTo>
                  <a:lnTo>
                    <a:pt x="312" y="513"/>
                  </a:lnTo>
                  <a:lnTo>
                    <a:pt x="303" y="521"/>
                  </a:lnTo>
                  <a:lnTo>
                    <a:pt x="292" y="519"/>
                  </a:lnTo>
                  <a:lnTo>
                    <a:pt x="277" y="519"/>
                  </a:lnTo>
                  <a:lnTo>
                    <a:pt x="268" y="513"/>
                  </a:lnTo>
                  <a:lnTo>
                    <a:pt x="264" y="521"/>
                  </a:lnTo>
                  <a:lnTo>
                    <a:pt x="248" y="525"/>
                  </a:lnTo>
                  <a:lnTo>
                    <a:pt x="245" y="519"/>
                  </a:lnTo>
                  <a:lnTo>
                    <a:pt x="234" y="532"/>
                  </a:lnTo>
                  <a:lnTo>
                    <a:pt x="223" y="547"/>
                  </a:lnTo>
                  <a:lnTo>
                    <a:pt x="215" y="547"/>
                  </a:lnTo>
                  <a:lnTo>
                    <a:pt x="203" y="564"/>
                  </a:lnTo>
                  <a:lnTo>
                    <a:pt x="187" y="564"/>
                  </a:lnTo>
                  <a:lnTo>
                    <a:pt x="173" y="570"/>
                  </a:lnTo>
                  <a:lnTo>
                    <a:pt x="157" y="577"/>
                  </a:lnTo>
                  <a:lnTo>
                    <a:pt x="149" y="588"/>
                  </a:lnTo>
                  <a:lnTo>
                    <a:pt x="143" y="587"/>
                  </a:lnTo>
                  <a:lnTo>
                    <a:pt x="138" y="598"/>
                  </a:lnTo>
                  <a:lnTo>
                    <a:pt x="130" y="600"/>
                  </a:lnTo>
                  <a:lnTo>
                    <a:pt x="120" y="615"/>
                  </a:lnTo>
                  <a:lnTo>
                    <a:pt x="89" y="615"/>
                  </a:lnTo>
                  <a:lnTo>
                    <a:pt x="76" y="594"/>
                  </a:lnTo>
                  <a:lnTo>
                    <a:pt x="73" y="587"/>
                  </a:lnTo>
                  <a:lnTo>
                    <a:pt x="70" y="594"/>
                  </a:lnTo>
                  <a:lnTo>
                    <a:pt x="64" y="581"/>
                  </a:lnTo>
                  <a:lnTo>
                    <a:pt x="66" y="543"/>
                  </a:lnTo>
                  <a:lnTo>
                    <a:pt x="70" y="521"/>
                  </a:lnTo>
                  <a:lnTo>
                    <a:pt x="64" y="504"/>
                  </a:lnTo>
                  <a:lnTo>
                    <a:pt x="58" y="487"/>
                  </a:lnTo>
                  <a:lnTo>
                    <a:pt x="57" y="468"/>
                  </a:lnTo>
                  <a:lnTo>
                    <a:pt x="46" y="459"/>
                  </a:lnTo>
                  <a:lnTo>
                    <a:pt x="45" y="457"/>
                  </a:lnTo>
                  <a:lnTo>
                    <a:pt x="42" y="447"/>
                  </a:lnTo>
                  <a:lnTo>
                    <a:pt x="30" y="423"/>
                  </a:lnTo>
                  <a:lnTo>
                    <a:pt x="12" y="361"/>
                  </a:lnTo>
                  <a:lnTo>
                    <a:pt x="5" y="318"/>
                  </a:lnTo>
                  <a:lnTo>
                    <a:pt x="5" y="293"/>
                  </a:lnTo>
                  <a:lnTo>
                    <a:pt x="0" y="284"/>
                  </a:lnTo>
                  <a:lnTo>
                    <a:pt x="1" y="261"/>
                  </a:lnTo>
                  <a:lnTo>
                    <a:pt x="8" y="250"/>
                  </a:lnTo>
                  <a:lnTo>
                    <a:pt x="30" y="220"/>
                  </a:lnTo>
                  <a:lnTo>
                    <a:pt x="50" y="222"/>
                  </a:lnTo>
                  <a:lnTo>
                    <a:pt x="54" y="227"/>
                  </a:lnTo>
                  <a:lnTo>
                    <a:pt x="81" y="227"/>
                  </a:lnTo>
                  <a:lnTo>
                    <a:pt x="84" y="220"/>
                  </a:lnTo>
                  <a:lnTo>
                    <a:pt x="89" y="222"/>
                  </a:lnTo>
                  <a:lnTo>
                    <a:pt x="97" y="214"/>
                  </a:lnTo>
                  <a:lnTo>
                    <a:pt x="103" y="216"/>
                  </a:lnTo>
                  <a:lnTo>
                    <a:pt x="108" y="211"/>
                  </a:lnTo>
                  <a:lnTo>
                    <a:pt x="107" y="203"/>
                  </a:lnTo>
                  <a:lnTo>
                    <a:pt x="112" y="182"/>
                  </a:lnTo>
                  <a:lnTo>
                    <a:pt x="120" y="175"/>
                  </a:lnTo>
                  <a:lnTo>
                    <a:pt x="116" y="169"/>
                  </a:lnTo>
                  <a:lnTo>
                    <a:pt x="120" y="164"/>
                  </a:lnTo>
                  <a:lnTo>
                    <a:pt x="116" y="154"/>
                  </a:lnTo>
                  <a:lnTo>
                    <a:pt x="127" y="141"/>
                  </a:lnTo>
                  <a:lnTo>
                    <a:pt x="145" y="137"/>
                  </a:lnTo>
                  <a:lnTo>
                    <a:pt x="162" y="103"/>
                  </a:lnTo>
                  <a:lnTo>
                    <a:pt x="184" y="75"/>
                  </a:lnTo>
                  <a:lnTo>
                    <a:pt x="194" y="73"/>
                  </a:lnTo>
                  <a:lnTo>
                    <a:pt x="200" y="64"/>
                  </a:lnTo>
                  <a:lnTo>
                    <a:pt x="210" y="64"/>
                  </a:lnTo>
                  <a:lnTo>
                    <a:pt x="227" y="90"/>
                  </a:lnTo>
                  <a:lnTo>
                    <a:pt x="233" y="92"/>
                  </a:lnTo>
                  <a:lnTo>
                    <a:pt x="238" y="81"/>
                  </a:lnTo>
                  <a:lnTo>
                    <a:pt x="250" y="64"/>
                  </a:lnTo>
                  <a:lnTo>
                    <a:pt x="257" y="62"/>
                  </a:lnTo>
                  <a:lnTo>
                    <a:pt x="265" y="39"/>
                  </a:lnTo>
                  <a:lnTo>
                    <a:pt x="273" y="36"/>
                  </a:lnTo>
                  <a:lnTo>
                    <a:pt x="283" y="28"/>
                  </a:lnTo>
                  <a:lnTo>
                    <a:pt x="292" y="19"/>
                  </a:lnTo>
                  <a:lnTo>
                    <a:pt x="303" y="19"/>
                  </a:lnTo>
                  <a:lnTo>
                    <a:pt x="310" y="8"/>
                  </a:lnTo>
                  <a:lnTo>
                    <a:pt x="322" y="8"/>
                  </a:lnTo>
                  <a:lnTo>
                    <a:pt x="336" y="8"/>
                  </a:lnTo>
                  <a:lnTo>
                    <a:pt x="353" y="13"/>
                  </a:lnTo>
                  <a:lnTo>
                    <a:pt x="364" y="24"/>
                  </a:lnTo>
                  <a:lnTo>
                    <a:pt x="367" y="34"/>
                  </a:lnTo>
                  <a:lnTo>
                    <a:pt x="368" y="39"/>
                  </a:lnTo>
                  <a:lnTo>
                    <a:pt x="371" y="53"/>
                  </a:lnTo>
                  <a:lnTo>
                    <a:pt x="368" y="58"/>
                  </a:lnTo>
                  <a:lnTo>
                    <a:pt x="368" y="73"/>
                  </a:lnTo>
                  <a:lnTo>
                    <a:pt x="367" y="81"/>
                  </a:lnTo>
                  <a:lnTo>
                    <a:pt x="395" y="113"/>
                  </a:lnTo>
                  <a:lnTo>
                    <a:pt x="406" y="130"/>
                  </a:lnTo>
                  <a:lnTo>
                    <a:pt x="417" y="135"/>
                  </a:lnTo>
                  <a:lnTo>
                    <a:pt x="429" y="143"/>
                  </a:lnTo>
                  <a:lnTo>
                    <a:pt x="436" y="147"/>
                  </a:lnTo>
                  <a:lnTo>
                    <a:pt x="448" y="137"/>
                  </a:lnTo>
                  <a:lnTo>
                    <a:pt x="457" y="113"/>
                  </a:lnTo>
                  <a:lnTo>
                    <a:pt x="461" y="92"/>
                  </a:lnTo>
                  <a:lnTo>
                    <a:pt x="466" y="53"/>
                  </a:lnTo>
                  <a:lnTo>
                    <a:pt x="470" y="36"/>
                  </a:lnTo>
                  <a:lnTo>
                    <a:pt x="470" y="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4546" y="2872"/>
              <a:ext cx="362" cy="97"/>
            </a:xfrm>
            <a:custGeom>
              <a:avLst/>
              <a:gdLst>
                <a:gd name="T0" fmla="*/ 27 w 362"/>
                <a:gd name="T1" fmla="*/ 15 h 97"/>
                <a:gd name="T2" fmla="*/ 72 w 362"/>
                <a:gd name="T3" fmla="*/ 15 h 97"/>
                <a:gd name="T4" fmla="*/ 99 w 362"/>
                <a:gd name="T5" fmla="*/ 17 h 97"/>
                <a:gd name="T6" fmla="*/ 122 w 362"/>
                <a:gd name="T7" fmla="*/ 45 h 97"/>
                <a:gd name="T8" fmla="*/ 143 w 362"/>
                <a:gd name="T9" fmla="*/ 51 h 97"/>
                <a:gd name="T10" fmla="*/ 177 w 362"/>
                <a:gd name="T11" fmla="*/ 62 h 97"/>
                <a:gd name="T12" fmla="*/ 196 w 362"/>
                <a:gd name="T13" fmla="*/ 68 h 97"/>
                <a:gd name="T14" fmla="*/ 204 w 362"/>
                <a:gd name="T15" fmla="*/ 45 h 97"/>
                <a:gd name="T16" fmla="*/ 246 w 362"/>
                <a:gd name="T17" fmla="*/ 51 h 97"/>
                <a:gd name="T18" fmla="*/ 277 w 362"/>
                <a:gd name="T19" fmla="*/ 60 h 97"/>
                <a:gd name="T20" fmla="*/ 299 w 362"/>
                <a:gd name="T21" fmla="*/ 62 h 97"/>
                <a:gd name="T22" fmla="*/ 315 w 362"/>
                <a:gd name="T23" fmla="*/ 51 h 97"/>
                <a:gd name="T24" fmla="*/ 340 w 362"/>
                <a:gd name="T25" fmla="*/ 45 h 97"/>
                <a:gd name="T26" fmla="*/ 361 w 362"/>
                <a:gd name="T27" fmla="*/ 40 h 97"/>
                <a:gd name="T28" fmla="*/ 356 w 362"/>
                <a:gd name="T29" fmla="*/ 68 h 97"/>
                <a:gd name="T30" fmla="*/ 340 w 362"/>
                <a:gd name="T31" fmla="*/ 77 h 97"/>
                <a:gd name="T32" fmla="*/ 329 w 362"/>
                <a:gd name="T33" fmla="*/ 79 h 97"/>
                <a:gd name="T34" fmla="*/ 312 w 362"/>
                <a:gd name="T35" fmla="*/ 88 h 97"/>
                <a:gd name="T36" fmla="*/ 297 w 362"/>
                <a:gd name="T37" fmla="*/ 88 h 97"/>
                <a:gd name="T38" fmla="*/ 284 w 362"/>
                <a:gd name="T39" fmla="*/ 90 h 97"/>
                <a:gd name="T40" fmla="*/ 262 w 362"/>
                <a:gd name="T41" fmla="*/ 96 h 97"/>
                <a:gd name="T42" fmla="*/ 249 w 362"/>
                <a:gd name="T43" fmla="*/ 77 h 97"/>
                <a:gd name="T44" fmla="*/ 233 w 362"/>
                <a:gd name="T45" fmla="*/ 96 h 97"/>
                <a:gd name="T46" fmla="*/ 211 w 362"/>
                <a:gd name="T47" fmla="*/ 77 h 97"/>
                <a:gd name="T48" fmla="*/ 200 w 362"/>
                <a:gd name="T49" fmla="*/ 79 h 97"/>
                <a:gd name="T50" fmla="*/ 183 w 362"/>
                <a:gd name="T51" fmla="*/ 88 h 97"/>
                <a:gd name="T52" fmla="*/ 165 w 362"/>
                <a:gd name="T53" fmla="*/ 83 h 97"/>
                <a:gd name="T54" fmla="*/ 146 w 362"/>
                <a:gd name="T55" fmla="*/ 79 h 97"/>
                <a:gd name="T56" fmla="*/ 126 w 362"/>
                <a:gd name="T57" fmla="*/ 88 h 97"/>
                <a:gd name="T58" fmla="*/ 101 w 362"/>
                <a:gd name="T59" fmla="*/ 73 h 97"/>
                <a:gd name="T60" fmla="*/ 66 w 362"/>
                <a:gd name="T61" fmla="*/ 66 h 97"/>
                <a:gd name="T62" fmla="*/ 41 w 362"/>
                <a:gd name="T63" fmla="*/ 56 h 97"/>
                <a:gd name="T64" fmla="*/ 15 w 362"/>
                <a:gd name="T65" fmla="*/ 43 h 97"/>
                <a:gd name="T66" fmla="*/ 1 w 362"/>
                <a:gd name="T67" fmla="*/ 38 h 97"/>
                <a:gd name="T68" fmla="*/ 0 w 362"/>
                <a:gd name="T69" fmla="*/ 0 h 9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2"/>
                <a:gd name="T106" fmla="*/ 0 h 97"/>
                <a:gd name="T107" fmla="*/ 362 w 362"/>
                <a:gd name="T108" fmla="*/ 97 h 9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2" h="97">
                  <a:moveTo>
                    <a:pt x="0" y="0"/>
                  </a:moveTo>
                  <a:lnTo>
                    <a:pt x="27" y="15"/>
                  </a:lnTo>
                  <a:lnTo>
                    <a:pt x="50" y="15"/>
                  </a:lnTo>
                  <a:lnTo>
                    <a:pt x="72" y="15"/>
                  </a:lnTo>
                  <a:lnTo>
                    <a:pt x="88" y="15"/>
                  </a:lnTo>
                  <a:lnTo>
                    <a:pt x="99" y="17"/>
                  </a:lnTo>
                  <a:lnTo>
                    <a:pt x="115" y="26"/>
                  </a:lnTo>
                  <a:lnTo>
                    <a:pt x="122" y="45"/>
                  </a:lnTo>
                  <a:lnTo>
                    <a:pt x="130" y="55"/>
                  </a:lnTo>
                  <a:lnTo>
                    <a:pt x="143" y="51"/>
                  </a:lnTo>
                  <a:lnTo>
                    <a:pt x="159" y="51"/>
                  </a:lnTo>
                  <a:lnTo>
                    <a:pt x="177" y="62"/>
                  </a:lnTo>
                  <a:lnTo>
                    <a:pt x="188" y="68"/>
                  </a:lnTo>
                  <a:lnTo>
                    <a:pt x="196" y="68"/>
                  </a:lnTo>
                  <a:lnTo>
                    <a:pt x="199" y="55"/>
                  </a:lnTo>
                  <a:lnTo>
                    <a:pt x="204" y="45"/>
                  </a:lnTo>
                  <a:lnTo>
                    <a:pt x="227" y="51"/>
                  </a:lnTo>
                  <a:lnTo>
                    <a:pt x="246" y="51"/>
                  </a:lnTo>
                  <a:lnTo>
                    <a:pt x="264" y="51"/>
                  </a:lnTo>
                  <a:lnTo>
                    <a:pt x="277" y="60"/>
                  </a:lnTo>
                  <a:lnTo>
                    <a:pt x="285" y="66"/>
                  </a:lnTo>
                  <a:lnTo>
                    <a:pt x="299" y="62"/>
                  </a:lnTo>
                  <a:lnTo>
                    <a:pt x="308" y="56"/>
                  </a:lnTo>
                  <a:lnTo>
                    <a:pt x="315" y="51"/>
                  </a:lnTo>
                  <a:lnTo>
                    <a:pt x="330" y="51"/>
                  </a:lnTo>
                  <a:lnTo>
                    <a:pt x="340" y="45"/>
                  </a:lnTo>
                  <a:lnTo>
                    <a:pt x="353" y="40"/>
                  </a:lnTo>
                  <a:lnTo>
                    <a:pt x="361" y="40"/>
                  </a:lnTo>
                  <a:lnTo>
                    <a:pt x="360" y="60"/>
                  </a:lnTo>
                  <a:lnTo>
                    <a:pt x="356" y="68"/>
                  </a:lnTo>
                  <a:lnTo>
                    <a:pt x="348" y="77"/>
                  </a:lnTo>
                  <a:lnTo>
                    <a:pt x="340" y="77"/>
                  </a:lnTo>
                  <a:lnTo>
                    <a:pt x="338" y="77"/>
                  </a:lnTo>
                  <a:lnTo>
                    <a:pt x="329" y="79"/>
                  </a:lnTo>
                  <a:lnTo>
                    <a:pt x="320" y="90"/>
                  </a:lnTo>
                  <a:lnTo>
                    <a:pt x="312" y="88"/>
                  </a:lnTo>
                  <a:lnTo>
                    <a:pt x="304" y="83"/>
                  </a:lnTo>
                  <a:lnTo>
                    <a:pt x="297" y="88"/>
                  </a:lnTo>
                  <a:lnTo>
                    <a:pt x="289" y="90"/>
                  </a:lnTo>
                  <a:lnTo>
                    <a:pt x="284" y="90"/>
                  </a:lnTo>
                  <a:lnTo>
                    <a:pt x="277" y="96"/>
                  </a:lnTo>
                  <a:lnTo>
                    <a:pt x="262" y="96"/>
                  </a:lnTo>
                  <a:lnTo>
                    <a:pt x="257" y="88"/>
                  </a:lnTo>
                  <a:lnTo>
                    <a:pt x="249" y="77"/>
                  </a:lnTo>
                  <a:lnTo>
                    <a:pt x="239" y="88"/>
                  </a:lnTo>
                  <a:lnTo>
                    <a:pt x="233" y="96"/>
                  </a:lnTo>
                  <a:lnTo>
                    <a:pt x="226" y="96"/>
                  </a:lnTo>
                  <a:lnTo>
                    <a:pt x="211" y="77"/>
                  </a:lnTo>
                  <a:lnTo>
                    <a:pt x="208" y="79"/>
                  </a:lnTo>
                  <a:lnTo>
                    <a:pt x="200" y="79"/>
                  </a:lnTo>
                  <a:lnTo>
                    <a:pt x="195" y="90"/>
                  </a:lnTo>
                  <a:lnTo>
                    <a:pt x="183" y="88"/>
                  </a:lnTo>
                  <a:lnTo>
                    <a:pt x="170" y="88"/>
                  </a:lnTo>
                  <a:lnTo>
                    <a:pt x="165" y="83"/>
                  </a:lnTo>
                  <a:lnTo>
                    <a:pt x="157" y="77"/>
                  </a:lnTo>
                  <a:lnTo>
                    <a:pt x="146" y="79"/>
                  </a:lnTo>
                  <a:lnTo>
                    <a:pt x="134" y="90"/>
                  </a:lnTo>
                  <a:lnTo>
                    <a:pt x="126" y="88"/>
                  </a:lnTo>
                  <a:lnTo>
                    <a:pt x="115" y="83"/>
                  </a:lnTo>
                  <a:lnTo>
                    <a:pt x="101" y="73"/>
                  </a:lnTo>
                  <a:lnTo>
                    <a:pt x="89" y="73"/>
                  </a:lnTo>
                  <a:lnTo>
                    <a:pt x="66" y="66"/>
                  </a:lnTo>
                  <a:lnTo>
                    <a:pt x="50" y="60"/>
                  </a:lnTo>
                  <a:lnTo>
                    <a:pt x="41" y="56"/>
                  </a:lnTo>
                  <a:lnTo>
                    <a:pt x="24" y="55"/>
                  </a:lnTo>
                  <a:lnTo>
                    <a:pt x="15" y="43"/>
                  </a:lnTo>
                  <a:lnTo>
                    <a:pt x="5" y="40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744" y="2684"/>
              <a:ext cx="164" cy="183"/>
            </a:xfrm>
            <a:custGeom>
              <a:avLst/>
              <a:gdLst>
                <a:gd name="T0" fmla="*/ 78 w 164"/>
                <a:gd name="T1" fmla="*/ 4 h 183"/>
                <a:gd name="T2" fmla="*/ 136 w 164"/>
                <a:gd name="T3" fmla="*/ 0 h 183"/>
                <a:gd name="T4" fmla="*/ 146 w 164"/>
                <a:gd name="T5" fmla="*/ 23 h 183"/>
                <a:gd name="T6" fmla="*/ 131 w 164"/>
                <a:gd name="T7" fmla="*/ 38 h 183"/>
                <a:gd name="T8" fmla="*/ 126 w 164"/>
                <a:gd name="T9" fmla="*/ 49 h 183"/>
                <a:gd name="T10" fmla="*/ 114 w 164"/>
                <a:gd name="T11" fmla="*/ 62 h 183"/>
                <a:gd name="T12" fmla="*/ 101 w 164"/>
                <a:gd name="T13" fmla="*/ 64 h 183"/>
                <a:gd name="T14" fmla="*/ 87 w 164"/>
                <a:gd name="T15" fmla="*/ 56 h 183"/>
                <a:gd name="T16" fmla="*/ 71 w 164"/>
                <a:gd name="T17" fmla="*/ 38 h 183"/>
                <a:gd name="T18" fmla="*/ 51 w 164"/>
                <a:gd name="T19" fmla="*/ 38 h 183"/>
                <a:gd name="T20" fmla="*/ 50 w 164"/>
                <a:gd name="T21" fmla="*/ 64 h 183"/>
                <a:gd name="T22" fmla="*/ 51 w 164"/>
                <a:gd name="T23" fmla="*/ 81 h 183"/>
                <a:gd name="T24" fmla="*/ 71 w 164"/>
                <a:gd name="T25" fmla="*/ 69 h 183"/>
                <a:gd name="T26" fmla="*/ 86 w 164"/>
                <a:gd name="T27" fmla="*/ 75 h 183"/>
                <a:gd name="T28" fmla="*/ 82 w 164"/>
                <a:gd name="T29" fmla="*/ 92 h 183"/>
                <a:gd name="T30" fmla="*/ 78 w 164"/>
                <a:gd name="T31" fmla="*/ 103 h 183"/>
                <a:gd name="T32" fmla="*/ 82 w 164"/>
                <a:gd name="T33" fmla="*/ 120 h 183"/>
                <a:gd name="T34" fmla="*/ 91 w 164"/>
                <a:gd name="T35" fmla="*/ 129 h 183"/>
                <a:gd name="T36" fmla="*/ 87 w 164"/>
                <a:gd name="T37" fmla="*/ 148 h 183"/>
                <a:gd name="T38" fmla="*/ 82 w 164"/>
                <a:gd name="T39" fmla="*/ 171 h 183"/>
                <a:gd name="T40" fmla="*/ 67 w 164"/>
                <a:gd name="T41" fmla="*/ 176 h 183"/>
                <a:gd name="T42" fmla="*/ 62 w 164"/>
                <a:gd name="T43" fmla="*/ 165 h 183"/>
                <a:gd name="T44" fmla="*/ 54 w 164"/>
                <a:gd name="T45" fmla="*/ 141 h 183"/>
                <a:gd name="T46" fmla="*/ 54 w 164"/>
                <a:gd name="T47" fmla="*/ 114 h 183"/>
                <a:gd name="T48" fmla="*/ 35 w 164"/>
                <a:gd name="T49" fmla="*/ 114 h 183"/>
                <a:gd name="T50" fmla="*/ 23 w 164"/>
                <a:gd name="T51" fmla="*/ 118 h 183"/>
                <a:gd name="T52" fmla="*/ 39 w 164"/>
                <a:gd name="T53" fmla="*/ 129 h 183"/>
                <a:gd name="T54" fmla="*/ 46 w 164"/>
                <a:gd name="T55" fmla="*/ 146 h 183"/>
                <a:gd name="T56" fmla="*/ 40 w 164"/>
                <a:gd name="T57" fmla="*/ 169 h 183"/>
                <a:gd name="T58" fmla="*/ 28 w 164"/>
                <a:gd name="T59" fmla="*/ 182 h 183"/>
                <a:gd name="T60" fmla="*/ 28 w 164"/>
                <a:gd name="T61" fmla="*/ 165 h 183"/>
                <a:gd name="T62" fmla="*/ 21 w 164"/>
                <a:gd name="T63" fmla="*/ 146 h 183"/>
                <a:gd name="T64" fmla="*/ 9 w 164"/>
                <a:gd name="T65" fmla="*/ 129 h 183"/>
                <a:gd name="T66" fmla="*/ 1 w 164"/>
                <a:gd name="T67" fmla="*/ 109 h 183"/>
                <a:gd name="T68" fmla="*/ 15 w 164"/>
                <a:gd name="T69" fmla="*/ 86 h 183"/>
                <a:gd name="T70" fmla="*/ 23 w 164"/>
                <a:gd name="T71" fmla="*/ 58 h 183"/>
                <a:gd name="T72" fmla="*/ 24 w 164"/>
                <a:gd name="T73" fmla="*/ 39 h 183"/>
                <a:gd name="T74" fmla="*/ 23 w 164"/>
                <a:gd name="T75" fmla="*/ 23 h 1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4"/>
                <a:gd name="T115" fmla="*/ 0 h 183"/>
                <a:gd name="T116" fmla="*/ 164 w 164"/>
                <a:gd name="T117" fmla="*/ 183 h 18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4" h="183">
                  <a:moveTo>
                    <a:pt x="40" y="0"/>
                  </a:moveTo>
                  <a:lnTo>
                    <a:pt x="78" y="4"/>
                  </a:lnTo>
                  <a:lnTo>
                    <a:pt x="117" y="4"/>
                  </a:lnTo>
                  <a:lnTo>
                    <a:pt x="136" y="0"/>
                  </a:lnTo>
                  <a:lnTo>
                    <a:pt x="163" y="17"/>
                  </a:lnTo>
                  <a:lnTo>
                    <a:pt x="146" y="23"/>
                  </a:lnTo>
                  <a:lnTo>
                    <a:pt x="136" y="32"/>
                  </a:lnTo>
                  <a:lnTo>
                    <a:pt x="131" y="38"/>
                  </a:lnTo>
                  <a:lnTo>
                    <a:pt x="126" y="43"/>
                  </a:lnTo>
                  <a:lnTo>
                    <a:pt x="126" y="49"/>
                  </a:lnTo>
                  <a:lnTo>
                    <a:pt x="126" y="56"/>
                  </a:lnTo>
                  <a:lnTo>
                    <a:pt x="114" y="62"/>
                  </a:lnTo>
                  <a:lnTo>
                    <a:pt x="105" y="62"/>
                  </a:lnTo>
                  <a:lnTo>
                    <a:pt x="101" y="64"/>
                  </a:lnTo>
                  <a:lnTo>
                    <a:pt x="91" y="64"/>
                  </a:lnTo>
                  <a:lnTo>
                    <a:pt x="87" y="56"/>
                  </a:lnTo>
                  <a:lnTo>
                    <a:pt x="78" y="45"/>
                  </a:lnTo>
                  <a:lnTo>
                    <a:pt x="71" y="38"/>
                  </a:lnTo>
                  <a:lnTo>
                    <a:pt x="55" y="38"/>
                  </a:lnTo>
                  <a:lnTo>
                    <a:pt x="51" y="38"/>
                  </a:lnTo>
                  <a:lnTo>
                    <a:pt x="48" y="51"/>
                  </a:lnTo>
                  <a:lnTo>
                    <a:pt x="50" y="64"/>
                  </a:lnTo>
                  <a:lnTo>
                    <a:pt x="50" y="73"/>
                  </a:lnTo>
                  <a:lnTo>
                    <a:pt x="51" y="81"/>
                  </a:lnTo>
                  <a:lnTo>
                    <a:pt x="59" y="79"/>
                  </a:lnTo>
                  <a:lnTo>
                    <a:pt x="71" y="69"/>
                  </a:lnTo>
                  <a:lnTo>
                    <a:pt x="78" y="69"/>
                  </a:lnTo>
                  <a:lnTo>
                    <a:pt x="86" y="75"/>
                  </a:lnTo>
                  <a:lnTo>
                    <a:pt x="86" y="81"/>
                  </a:lnTo>
                  <a:lnTo>
                    <a:pt x="82" y="92"/>
                  </a:lnTo>
                  <a:lnTo>
                    <a:pt x="78" y="98"/>
                  </a:lnTo>
                  <a:lnTo>
                    <a:pt x="78" y="103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90" y="131"/>
                  </a:lnTo>
                  <a:lnTo>
                    <a:pt x="91" y="129"/>
                  </a:lnTo>
                  <a:lnTo>
                    <a:pt x="91" y="141"/>
                  </a:lnTo>
                  <a:lnTo>
                    <a:pt x="87" y="148"/>
                  </a:lnTo>
                  <a:lnTo>
                    <a:pt x="83" y="158"/>
                  </a:lnTo>
                  <a:lnTo>
                    <a:pt x="82" y="171"/>
                  </a:lnTo>
                  <a:lnTo>
                    <a:pt x="73" y="176"/>
                  </a:lnTo>
                  <a:lnTo>
                    <a:pt x="67" y="176"/>
                  </a:lnTo>
                  <a:lnTo>
                    <a:pt x="62" y="176"/>
                  </a:lnTo>
                  <a:lnTo>
                    <a:pt x="62" y="165"/>
                  </a:lnTo>
                  <a:lnTo>
                    <a:pt x="59" y="146"/>
                  </a:lnTo>
                  <a:lnTo>
                    <a:pt x="54" y="141"/>
                  </a:lnTo>
                  <a:lnTo>
                    <a:pt x="51" y="131"/>
                  </a:lnTo>
                  <a:lnTo>
                    <a:pt x="54" y="114"/>
                  </a:lnTo>
                  <a:lnTo>
                    <a:pt x="48" y="109"/>
                  </a:lnTo>
                  <a:lnTo>
                    <a:pt x="35" y="114"/>
                  </a:lnTo>
                  <a:lnTo>
                    <a:pt x="28" y="109"/>
                  </a:lnTo>
                  <a:lnTo>
                    <a:pt x="23" y="118"/>
                  </a:lnTo>
                  <a:lnTo>
                    <a:pt x="28" y="124"/>
                  </a:lnTo>
                  <a:lnTo>
                    <a:pt x="39" y="129"/>
                  </a:lnTo>
                  <a:lnTo>
                    <a:pt x="40" y="135"/>
                  </a:lnTo>
                  <a:lnTo>
                    <a:pt x="46" y="146"/>
                  </a:lnTo>
                  <a:lnTo>
                    <a:pt x="46" y="154"/>
                  </a:lnTo>
                  <a:lnTo>
                    <a:pt x="40" y="169"/>
                  </a:lnTo>
                  <a:lnTo>
                    <a:pt x="32" y="180"/>
                  </a:lnTo>
                  <a:lnTo>
                    <a:pt x="28" y="182"/>
                  </a:lnTo>
                  <a:lnTo>
                    <a:pt x="28" y="174"/>
                  </a:lnTo>
                  <a:lnTo>
                    <a:pt x="28" y="165"/>
                  </a:lnTo>
                  <a:lnTo>
                    <a:pt x="31" y="154"/>
                  </a:lnTo>
                  <a:lnTo>
                    <a:pt x="21" y="146"/>
                  </a:lnTo>
                  <a:lnTo>
                    <a:pt x="12" y="137"/>
                  </a:lnTo>
                  <a:lnTo>
                    <a:pt x="9" y="129"/>
                  </a:lnTo>
                  <a:lnTo>
                    <a:pt x="0" y="124"/>
                  </a:lnTo>
                  <a:lnTo>
                    <a:pt x="1" y="109"/>
                  </a:lnTo>
                  <a:lnTo>
                    <a:pt x="9" y="101"/>
                  </a:lnTo>
                  <a:lnTo>
                    <a:pt x="15" y="86"/>
                  </a:lnTo>
                  <a:lnTo>
                    <a:pt x="21" y="73"/>
                  </a:lnTo>
                  <a:lnTo>
                    <a:pt x="23" y="58"/>
                  </a:lnTo>
                  <a:lnTo>
                    <a:pt x="21" y="45"/>
                  </a:lnTo>
                  <a:lnTo>
                    <a:pt x="24" y="39"/>
                  </a:lnTo>
                  <a:lnTo>
                    <a:pt x="28" y="34"/>
                  </a:lnTo>
                  <a:lnTo>
                    <a:pt x="23" y="23"/>
                  </a:lnTo>
                  <a:lnTo>
                    <a:pt x="40" y="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4570" y="2604"/>
              <a:ext cx="183" cy="253"/>
            </a:xfrm>
            <a:custGeom>
              <a:avLst/>
              <a:gdLst>
                <a:gd name="T0" fmla="*/ 0 w 183"/>
                <a:gd name="T1" fmla="*/ 85 h 253"/>
                <a:gd name="T2" fmla="*/ 37 w 183"/>
                <a:gd name="T3" fmla="*/ 45 h 253"/>
                <a:gd name="T4" fmla="*/ 57 w 183"/>
                <a:gd name="T5" fmla="*/ 28 h 253"/>
                <a:gd name="T6" fmla="*/ 67 w 183"/>
                <a:gd name="T7" fmla="*/ 13 h 253"/>
                <a:gd name="T8" fmla="*/ 96 w 183"/>
                <a:gd name="T9" fmla="*/ 0 h 253"/>
                <a:gd name="T10" fmla="*/ 111 w 183"/>
                <a:gd name="T11" fmla="*/ 30 h 253"/>
                <a:gd name="T12" fmla="*/ 126 w 183"/>
                <a:gd name="T13" fmla="*/ 17 h 253"/>
                <a:gd name="T14" fmla="*/ 133 w 183"/>
                <a:gd name="T15" fmla="*/ 8 h 253"/>
                <a:gd name="T16" fmla="*/ 146 w 183"/>
                <a:gd name="T17" fmla="*/ 0 h 253"/>
                <a:gd name="T18" fmla="*/ 154 w 183"/>
                <a:gd name="T19" fmla="*/ 0 h 253"/>
                <a:gd name="T20" fmla="*/ 156 w 183"/>
                <a:gd name="T21" fmla="*/ 11 h 253"/>
                <a:gd name="T22" fmla="*/ 156 w 183"/>
                <a:gd name="T23" fmla="*/ 19 h 253"/>
                <a:gd name="T24" fmla="*/ 148 w 183"/>
                <a:gd name="T25" fmla="*/ 34 h 253"/>
                <a:gd name="T26" fmla="*/ 148 w 183"/>
                <a:gd name="T27" fmla="*/ 41 h 253"/>
                <a:gd name="T28" fmla="*/ 170 w 183"/>
                <a:gd name="T29" fmla="*/ 79 h 253"/>
                <a:gd name="T30" fmla="*/ 174 w 183"/>
                <a:gd name="T31" fmla="*/ 102 h 253"/>
                <a:gd name="T32" fmla="*/ 179 w 183"/>
                <a:gd name="T33" fmla="*/ 102 h 253"/>
                <a:gd name="T34" fmla="*/ 182 w 183"/>
                <a:gd name="T35" fmla="*/ 113 h 253"/>
                <a:gd name="T36" fmla="*/ 174 w 183"/>
                <a:gd name="T37" fmla="*/ 124 h 253"/>
                <a:gd name="T38" fmla="*/ 168 w 183"/>
                <a:gd name="T39" fmla="*/ 118 h 253"/>
                <a:gd name="T40" fmla="*/ 154 w 183"/>
                <a:gd name="T41" fmla="*/ 126 h 253"/>
                <a:gd name="T42" fmla="*/ 156 w 183"/>
                <a:gd name="T43" fmla="*/ 149 h 253"/>
                <a:gd name="T44" fmla="*/ 141 w 183"/>
                <a:gd name="T45" fmla="*/ 162 h 253"/>
                <a:gd name="T46" fmla="*/ 141 w 183"/>
                <a:gd name="T47" fmla="*/ 199 h 253"/>
                <a:gd name="T48" fmla="*/ 141 w 183"/>
                <a:gd name="T49" fmla="*/ 224 h 253"/>
                <a:gd name="T50" fmla="*/ 133 w 183"/>
                <a:gd name="T51" fmla="*/ 235 h 253"/>
                <a:gd name="T52" fmla="*/ 126 w 183"/>
                <a:gd name="T53" fmla="*/ 252 h 253"/>
                <a:gd name="T54" fmla="*/ 119 w 183"/>
                <a:gd name="T55" fmla="*/ 250 h 253"/>
                <a:gd name="T56" fmla="*/ 107 w 183"/>
                <a:gd name="T57" fmla="*/ 241 h 253"/>
                <a:gd name="T58" fmla="*/ 98 w 183"/>
                <a:gd name="T59" fmla="*/ 233 h 253"/>
                <a:gd name="T60" fmla="*/ 90 w 183"/>
                <a:gd name="T61" fmla="*/ 218 h 253"/>
                <a:gd name="T62" fmla="*/ 63 w 183"/>
                <a:gd name="T63" fmla="*/ 222 h 253"/>
                <a:gd name="T64" fmla="*/ 40 w 183"/>
                <a:gd name="T65" fmla="*/ 213 h 253"/>
                <a:gd name="T66" fmla="*/ 25 w 183"/>
                <a:gd name="T67" fmla="*/ 190 h 253"/>
                <a:gd name="T68" fmla="*/ 14 w 183"/>
                <a:gd name="T69" fmla="*/ 173 h 253"/>
                <a:gd name="T70" fmla="*/ 6 w 183"/>
                <a:gd name="T71" fmla="*/ 160 h 253"/>
                <a:gd name="T72" fmla="*/ 6 w 183"/>
                <a:gd name="T73" fmla="*/ 132 h 253"/>
                <a:gd name="T74" fmla="*/ 0 w 183"/>
                <a:gd name="T75" fmla="*/ 85 h 2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3"/>
                <a:gd name="T115" fmla="*/ 0 h 253"/>
                <a:gd name="T116" fmla="*/ 183 w 183"/>
                <a:gd name="T117" fmla="*/ 253 h 2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3" h="253">
                  <a:moveTo>
                    <a:pt x="0" y="85"/>
                  </a:moveTo>
                  <a:lnTo>
                    <a:pt x="37" y="45"/>
                  </a:lnTo>
                  <a:lnTo>
                    <a:pt x="57" y="28"/>
                  </a:lnTo>
                  <a:lnTo>
                    <a:pt x="67" y="13"/>
                  </a:lnTo>
                  <a:lnTo>
                    <a:pt x="96" y="0"/>
                  </a:lnTo>
                  <a:lnTo>
                    <a:pt x="111" y="30"/>
                  </a:lnTo>
                  <a:lnTo>
                    <a:pt x="126" y="17"/>
                  </a:lnTo>
                  <a:lnTo>
                    <a:pt x="133" y="8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6" y="11"/>
                  </a:lnTo>
                  <a:lnTo>
                    <a:pt x="156" y="19"/>
                  </a:lnTo>
                  <a:lnTo>
                    <a:pt x="148" y="34"/>
                  </a:lnTo>
                  <a:lnTo>
                    <a:pt x="148" y="41"/>
                  </a:lnTo>
                  <a:lnTo>
                    <a:pt x="170" y="79"/>
                  </a:lnTo>
                  <a:lnTo>
                    <a:pt x="174" y="102"/>
                  </a:lnTo>
                  <a:lnTo>
                    <a:pt x="179" y="102"/>
                  </a:lnTo>
                  <a:lnTo>
                    <a:pt x="182" y="113"/>
                  </a:lnTo>
                  <a:lnTo>
                    <a:pt x="174" y="124"/>
                  </a:lnTo>
                  <a:lnTo>
                    <a:pt x="168" y="118"/>
                  </a:lnTo>
                  <a:lnTo>
                    <a:pt x="154" y="126"/>
                  </a:lnTo>
                  <a:lnTo>
                    <a:pt x="156" y="149"/>
                  </a:lnTo>
                  <a:lnTo>
                    <a:pt x="141" y="162"/>
                  </a:lnTo>
                  <a:lnTo>
                    <a:pt x="141" y="199"/>
                  </a:lnTo>
                  <a:lnTo>
                    <a:pt x="141" y="224"/>
                  </a:lnTo>
                  <a:lnTo>
                    <a:pt x="133" y="235"/>
                  </a:lnTo>
                  <a:lnTo>
                    <a:pt x="126" y="252"/>
                  </a:lnTo>
                  <a:lnTo>
                    <a:pt x="119" y="250"/>
                  </a:lnTo>
                  <a:lnTo>
                    <a:pt x="107" y="241"/>
                  </a:lnTo>
                  <a:lnTo>
                    <a:pt x="98" y="233"/>
                  </a:lnTo>
                  <a:lnTo>
                    <a:pt x="90" y="218"/>
                  </a:lnTo>
                  <a:lnTo>
                    <a:pt x="63" y="222"/>
                  </a:lnTo>
                  <a:lnTo>
                    <a:pt x="40" y="213"/>
                  </a:lnTo>
                  <a:lnTo>
                    <a:pt x="25" y="190"/>
                  </a:lnTo>
                  <a:lnTo>
                    <a:pt x="14" y="173"/>
                  </a:lnTo>
                  <a:lnTo>
                    <a:pt x="6" y="160"/>
                  </a:lnTo>
                  <a:lnTo>
                    <a:pt x="6" y="132"/>
                  </a:lnTo>
                  <a:lnTo>
                    <a:pt x="0" y="85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955" y="2747"/>
              <a:ext cx="345" cy="237"/>
            </a:xfrm>
            <a:custGeom>
              <a:avLst/>
              <a:gdLst>
                <a:gd name="T0" fmla="*/ 31 w 345"/>
                <a:gd name="T1" fmla="*/ 2 h 237"/>
                <a:gd name="T2" fmla="*/ 68 w 345"/>
                <a:gd name="T3" fmla="*/ 39 h 237"/>
                <a:gd name="T4" fmla="*/ 73 w 345"/>
                <a:gd name="T5" fmla="*/ 56 h 237"/>
                <a:gd name="T6" fmla="*/ 95 w 345"/>
                <a:gd name="T7" fmla="*/ 47 h 237"/>
                <a:gd name="T8" fmla="*/ 107 w 345"/>
                <a:gd name="T9" fmla="*/ 52 h 237"/>
                <a:gd name="T10" fmla="*/ 119 w 345"/>
                <a:gd name="T11" fmla="*/ 39 h 237"/>
                <a:gd name="T12" fmla="*/ 139 w 345"/>
                <a:gd name="T13" fmla="*/ 30 h 237"/>
                <a:gd name="T14" fmla="*/ 184 w 345"/>
                <a:gd name="T15" fmla="*/ 47 h 237"/>
                <a:gd name="T16" fmla="*/ 211 w 345"/>
                <a:gd name="T17" fmla="*/ 67 h 237"/>
                <a:gd name="T18" fmla="*/ 232 w 345"/>
                <a:gd name="T19" fmla="*/ 81 h 237"/>
                <a:gd name="T20" fmla="*/ 268 w 345"/>
                <a:gd name="T21" fmla="*/ 112 h 237"/>
                <a:gd name="T22" fmla="*/ 272 w 345"/>
                <a:gd name="T23" fmla="*/ 129 h 237"/>
                <a:gd name="T24" fmla="*/ 290 w 345"/>
                <a:gd name="T25" fmla="*/ 142 h 237"/>
                <a:gd name="T26" fmla="*/ 303 w 345"/>
                <a:gd name="T27" fmla="*/ 148 h 237"/>
                <a:gd name="T28" fmla="*/ 318 w 345"/>
                <a:gd name="T29" fmla="*/ 176 h 237"/>
                <a:gd name="T30" fmla="*/ 330 w 345"/>
                <a:gd name="T31" fmla="*/ 193 h 237"/>
                <a:gd name="T32" fmla="*/ 332 w 345"/>
                <a:gd name="T33" fmla="*/ 236 h 237"/>
                <a:gd name="T34" fmla="*/ 317 w 345"/>
                <a:gd name="T35" fmla="*/ 236 h 237"/>
                <a:gd name="T36" fmla="*/ 307 w 345"/>
                <a:gd name="T37" fmla="*/ 227 h 237"/>
                <a:gd name="T38" fmla="*/ 272 w 345"/>
                <a:gd name="T39" fmla="*/ 185 h 237"/>
                <a:gd name="T40" fmla="*/ 237 w 345"/>
                <a:gd name="T41" fmla="*/ 185 h 237"/>
                <a:gd name="T42" fmla="*/ 226 w 345"/>
                <a:gd name="T43" fmla="*/ 199 h 237"/>
                <a:gd name="T44" fmla="*/ 217 w 345"/>
                <a:gd name="T45" fmla="*/ 208 h 237"/>
                <a:gd name="T46" fmla="*/ 195 w 345"/>
                <a:gd name="T47" fmla="*/ 219 h 237"/>
                <a:gd name="T48" fmla="*/ 176 w 345"/>
                <a:gd name="T49" fmla="*/ 214 h 237"/>
                <a:gd name="T50" fmla="*/ 158 w 345"/>
                <a:gd name="T51" fmla="*/ 214 h 237"/>
                <a:gd name="T52" fmla="*/ 137 w 345"/>
                <a:gd name="T53" fmla="*/ 159 h 237"/>
                <a:gd name="T54" fmla="*/ 112 w 345"/>
                <a:gd name="T55" fmla="*/ 112 h 237"/>
                <a:gd name="T56" fmla="*/ 81 w 345"/>
                <a:gd name="T57" fmla="*/ 96 h 237"/>
                <a:gd name="T58" fmla="*/ 51 w 345"/>
                <a:gd name="T59" fmla="*/ 92 h 237"/>
                <a:gd name="T60" fmla="*/ 23 w 345"/>
                <a:gd name="T61" fmla="*/ 75 h 237"/>
                <a:gd name="T62" fmla="*/ 24 w 345"/>
                <a:gd name="T63" fmla="*/ 24 h 2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5"/>
                <a:gd name="T97" fmla="*/ 0 h 237"/>
                <a:gd name="T98" fmla="*/ 345 w 345"/>
                <a:gd name="T99" fmla="*/ 237 h 2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5" h="237">
                  <a:moveTo>
                    <a:pt x="0" y="0"/>
                  </a:moveTo>
                  <a:lnTo>
                    <a:pt x="31" y="2"/>
                  </a:lnTo>
                  <a:lnTo>
                    <a:pt x="55" y="6"/>
                  </a:lnTo>
                  <a:lnTo>
                    <a:pt x="68" y="39"/>
                  </a:lnTo>
                  <a:lnTo>
                    <a:pt x="69" y="51"/>
                  </a:lnTo>
                  <a:lnTo>
                    <a:pt x="73" y="56"/>
                  </a:lnTo>
                  <a:lnTo>
                    <a:pt x="81" y="47"/>
                  </a:lnTo>
                  <a:lnTo>
                    <a:pt x="95" y="47"/>
                  </a:lnTo>
                  <a:lnTo>
                    <a:pt x="103" y="56"/>
                  </a:lnTo>
                  <a:lnTo>
                    <a:pt x="107" y="52"/>
                  </a:lnTo>
                  <a:lnTo>
                    <a:pt x="118" y="39"/>
                  </a:lnTo>
                  <a:lnTo>
                    <a:pt x="119" y="39"/>
                  </a:lnTo>
                  <a:lnTo>
                    <a:pt x="130" y="30"/>
                  </a:lnTo>
                  <a:lnTo>
                    <a:pt x="139" y="30"/>
                  </a:lnTo>
                  <a:lnTo>
                    <a:pt x="169" y="47"/>
                  </a:lnTo>
                  <a:lnTo>
                    <a:pt x="184" y="47"/>
                  </a:lnTo>
                  <a:lnTo>
                    <a:pt x="196" y="62"/>
                  </a:lnTo>
                  <a:lnTo>
                    <a:pt x="211" y="67"/>
                  </a:lnTo>
                  <a:lnTo>
                    <a:pt x="222" y="79"/>
                  </a:lnTo>
                  <a:lnTo>
                    <a:pt x="232" y="81"/>
                  </a:lnTo>
                  <a:lnTo>
                    <a:pt x="257" y="92"/>
                  </a:lnTo>
                  <a:lnTo>
                    <a:pt x="268" y="112"/>
                  </a:lnTo>
                  <a:lnTo>
                    <a:pt x="275" y="124"/>
                  </a:lnTo>
                  <a:lnTo>
                    <a:pt x="272" y="129"/>
                  </a:lnTo>
                  <a:lnTo>
                    <a:pt x="282" y="140"/>
                  </a:lnTo>
                  <a:lnTo>
                    <a:pt x="290" y="142"/>
                  </a:lnTo>
                  <a:lnTo>
                    <a:pt x="294" y="146"/>
                  </a:lnTo>
                  <a:lnTo>
                    <a:pt x="303" y="148"/>
                  </a:lnTo>
                  <a:lnTo>
                    <a:pt x="318" y="165"/>
                  </a:lnTo>
                  <a:lnTo>
                    <a:pt x="318" y="176"/>
                  </a:lnTo>
                  <a:lnTo>
                    <a:pt x="329" y="187"/>
                  </a:lnTo>
                  <a:lnTo>
                    <a:pt x="330" y="193"/>
                  </a:lnTo>
                  <a:lnTo>
                    <a:pt x="344" y="215"/>
                  </a:lnTo>
                  <a:lnTo>
                    <a:pt x="332" y="236"/>
                  </a:lnTo>
                  <a:lnTo>
                    <a:pt x="329" y="236"/>
                  </a:lnTo>
                  <a:lnTo>
                    <a:pt x="317" y="236"/>
                  </a:lnTo>
                  <a:lnTo>
                    <a:pt x="313" y="227"/>
                  </a:lnTo>
                  <a:lnTo>
                    <a:pt x="307" y="227"/>
                  </a:lnTo>
                  <a:lnTo>
                    <a:pt x="302" y="230"/>
                  </a:lnTo>
                  <a:lnTo>
                    <a:pt x="272" y="185"/>
                  </a:lnTo>
                  <a:lnTo>
                    <a:pt x="255" y="187"/>
                  </a:lnTo>
                  <a:lnTo>
                    <a:pt x="237" y="185"/>
                  </a:lnTo>
                  <a:lnTo>
                    <a:pt x="232" y="191"/>
                  </a:lnTo>
                  <a:lnTo>
                    <a:pt x="226" y="199"/>
                  </a:lnTo>
                  <a:lnTo>
                    <a:pt x="225" y="193"/>
                  </a:lnTo>
                  <a:lnTo>
                    <a:pt x="217" y="208"/>
                  </a:lnTo>
                  <a:lnTo>
                    <a:pt x="204" y="227"/>
                  </a:lnTo>
                  <a:lnTo>
                    <a:pt x="195" y="219"/>
                  </a:lnTo>
                  <a:lnTo>
                    <a:pt x="184" y="214"/>
                  </a:lnTo>
                  <a:lnTo>
                    <a:pt x="176" y="214"/>
                  </a:lnTo>
                  <a:lnTo>
                    <a:pt x="164" y="208"/>
                  </a:lnTo>
                  <a:lnTo>
                    <a:pt x="158" y="214"/>
                  </a:lnTo>
                  <a:lnTo>
                    <a:pt x="150" y="185"/>
                  </a:lnTo>
                  <a:lnTo>
                    <a:pt x="137" y="159"/>
                  </a:lnTo>
                  <a:lnTo>
                    <a:pt x="123" y="129"/>
                  </a:lnTo>
                  <a:lnTo>
                    <a:pt x="112" y="112"/>
                  </a:lnTo>
                  <a:lnTo>
                    <a:pt x="103" y="96"/>
                  </a:lnTo>
                  <a:lnTo>
                    <a:pt x="81" y="96"/>
                  </a:lnTo>
                  <a:lnTo>
                    <a:pt x="62" y="103"/>
                  </a:lnTo>
                  <a:lnTo>
                    <a:pt x="51" y="92"/>
                  </a:lnTo>
                  <a:lnTo>
                    <a:pt x="32" y="84"/>
                  </a:lnTo>
                  <a:lnTo>
                    <a:pt x="23" y="75"/>
                  </a:lnTo>
                  <a:lnTo>
                    <a:pt x="23" y="41"/>
                  </a:lnTo>
                  <a:lnTo>
                    <a:pt x="24" y="24"/>
                  </a:lnTo>
                  <a:lnTo>
                    <a:pt x="0" y="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314" y="2577"/>
              <a:ext cx="210" cy="313"/>
            </a:xfrm>
            <a:custGeom>
              <a:avLst/>
              <a:gdLst>
                <a:gd name="T0" fmla="*/ 0 w 210"/>
                <a:gd name="T1" fmla="*/ 9 h 313"/>
                <a:gd name="T2" fmla="*/ 21 w 210"/>
                <a:gd name="T3" fmla="*/ 0 h 313"/>
                <a:gd name="T4" fmla="*/ 46 w 210"/>
                <a:gd name="T5" fmla="*/ 15 h 313"/>
                <a:gd name="T6" fmla="*/ 50 w 210"/>
                <a:gd name="T7" fmla="*/ 28 h 313"/>
                <a:gd name="T8" fmla="*/ 50 w 210"/>
                <a:gd name="T9" fmla="*/ 34 h 313"/>
                <a:gd name="T10" fmla="*/ 55 w 210"/>
                <a:gd name="T11" fmla="*/ 38 h 313"/>
                <a:gd name="T12" fmla="*/ 55 w 210"/>
                <a:gd name="T13" fmla="*/ 43 h 313"/>
                <a:gd name="T14" fmla="*/ 63 w 210"/>
                <a:gd name="T15" fmla="*/ 45 h 313"/>
                <a:gd name="T16" fmla="*/ 63 w 210"/>
                <a:gd name="T17" fmla="*/ 56 h 313"/>
                <a:gd name="T18" fmla="*/ 89 w 210"/>
                <a:gd name="T19" fmla="*/ 90 h 313"/>
                <a:gd name="T20" fmla="*/ 93 w 210"/>
                <a:gd name="T21" fmla="*/ 90 h 313"/>
                <a:gd name="T22" fmla="*/ 97 w 210"/>
                <a:gd name="T23" fmla="*/ 100 h 313"/>
                <a:gd name="T24" fmla="*/ 101 w 210"/>
                <a:gd name="T25" fmla="*/ 107 h 313"/>
                <a:gd name="T26" fmla="*/ 105 w 210"/>
                <a:gd name="T27" fmla="*/ 107 h 313"/>
                <a:gd name="T28" fmla="*/ 123 w 210"/>
                <a:gd name="T29" fmla="*/ 118 h 313"/>
                <a:gd name="T30" fmla="*/ 155 w 210"/>
                <a:gd name="T31" fmla="*/ 124 h 313"/>
                <a:gd name="T32" fmla="*/ 157 w 210"/>
                <a:gd name="T33" fmla="*/ 164 h 313"/>
                <a:gd name="T34" fmla="*/ 165 w 210"/>
                <a:gd name="T35" fmla="*/ 169 h 313"/>
                <a:gd name="T36" fmla="*/ 163 w 210"/>
                <a:gd name="T37" fmla="*/ 182 h 313"/>
                <a:gd name="T38" fmla="*/ 182 w 210"/>
                <a:gd name="T39" fmla="*/ 203 h 313"/>
                <a:gd name="T40" fmla="*/ 200 w 210"/>
                <a:gd name="T41" fmla="*/ 211 h 313"/>
                <a:gd name="T42" fmla="*/ 200 w 210"/>
                <a:gd name="T43" fmla="*/ 276 h 313"/>
                <a:gd name="T44" fmla="*/ 209 w 210"/>
                <a:gd name="T45" fmla="*/ 301 h 313"/>
                <a:gd name="T46" fmla="*/ 204 w 210"/>
                <a:gd name="T47" fmla="*/ 310 h 313"/>
                <a:gd name="T48" fmla="*/ 192 w 210"/>
                <a:gd name="T49" fmla="*/ 312 h 313"/>
                <a:gd name="T50" fmla="*/ 190 w 210"/>
                <a:gd name="T51" fmla="*/ 289 h 313"/>
                <a:gd name="T52" fmla="*/ 170 w 210"/>
                <a:gd name="T53" fmla="*/ 312 h 313"/>
                <a:gd name="T54" fmla="*/ 157 w 210"/>
                <a:gd name="T55" fmla="*/ 278 h 313"/>
                <a:gd name="T56" fmla="*/ 150 w 210"/>
                <a:gd name="T57" fmla="*/ 256 h 313"/>
                <a:gd name="T58" fmla="*/ 126 w 210"/>
                <a:gd name="T59" fmla="*/ 226 h 313"/>
                <a:gd name="T60" fmla="*/ 120 w 210"/>
                <a:gd name="T61" fmla="*/ 226 h 313"/>
                <a:gd name="T62" fmla="*/ 98 w 210"/>
                <a:gd name="T63" fmla="*/ 209 h 313"/>
                <a:gd name="T64" fmla="*/ 94 w 210"/>
                <a:gd name="T65" fmla="*/ 192 h 313"/>
                <a:gd name="T66" fmla="*/ 94 w 210"/>
                <a:gd name="T67" fmla="*/ 180 h 313"/>
                <a:gd name="T68" fmla="*/ 77 w 210"/>
                <a:gd name="T69" fmla="*/ 135 h 313"/>
                <a:gd name="T70" fmla="*/ 70 w 210"/>
                <a:gd name="T71" fmla="*/ 107 h 313"/>
                <a:gd name="T72" fmla="*/ 48 w 210"/>
                <a:gd name="T73" fmla="*/ 83 h 313"/>
                <a:gd name="T74" fmla="*/ 19 w 210"/>
                <a:gd name="T75" fmla="*/ 43 h 313"/>
                <a:gd name="T76" fmla="*/ 0 w 210"/>
                <a:gd name="T77" fmla="*/ 9 h 3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0"/>
                <a:gd name="T118" fmla="*/ 0 h 313"/>
                <a:gd name="T119" fmla="*/ 210 w 210"/>
                <a:gd name="T120" fmla="*/ 313 h 31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0" h="313">
                  <a:moveTo>
                    <a:pt x="0" y="9"/>
                  </a:moveTo>
                  <a:lnTo>
                    <a:pt x="21" y="0"/>
                  </a:lnTo>
                  <a:lnTo>
                    <a:pt x="46" y="15"/>
                  </a:lnTo>
                  <a:lnTo>
                    <a:pt x="50" y="28"/>
                  </a:lnTo>
                  <a:lnTo>
                    <a:pt x="50" y="34"/>
                  </a:lnTo>
                  <a:lnTo>
                    <a:pt x="55" y="38"/>
                  </a:lnTo>
                  <a:lnTo>
                    <a:pt x="55" y="43"/>
                  </a:lnTo>
                  <a:lnTo>
                    <a:pt x="63" y="45"/>
                  </a:lnTo>
                  <a:lnTo>
                    <a:pt x="63" y="56"/>
                  </a:lnTo>
                  <a:lnTo>
                    <a:pt x="89" y="90"/>
                  </a:lnTo>
                  <a:lnTo>
                    <a:pt x="93" y="90"/>
                  </a:lnTo>
                  <a:lnTo>
                    <a:pt x="97" y="100"/>
                  </a:lnTo>
                  <a:lnTo>
                    <a:pt x="101" y="107"/>
                  </a:lnTo>
                  <a:lnTo>
                    <a:pt x="105" y="107"/>
                  </a:lnTo>
                  <a:lnTo>
                    <a:pt x="123" y="118"/>
                  </a:lnTo>
                  <a:lnTo>
                    <a:pt x="155" y="124"/>
                  </a:lnTo>
                  <a:lnTo>
                    <a:pt x="157" y="164"/>
                  </a:lnTo>
                  <a:lnTo>
                    <a:pt x="165" y="169"/>
                  </a:lnTo>
                  <a:lnTo>
                    <a:pt x="163" y="182"/>
                  </a:lnTo>
                  <a:lnTo>
                    <a:pt x="182" y="203"/>
                  </a:lnTo>
                  <a:lnTo>
                    <a:pt x="200" y="211"/>
                  </a:lnTo>
                  <a:lnTo>
                    <a:pt x="200" y="276"/>
                  </a:lnTo>
                  <a:lnTo>
                    <a:pt x="209" y="301"/>
                  </a:lnTo>
                  <a:lnTo>
                    <a:pt x="204" y="310"/>
                  </a:lnTo>
                  <a:lnTo>
                    <a:pt x="192" y="312"/>
                  </a:lnTo>
                  <a:lnTo>
                    <a:pt x="190" y="289"/>
                  </a:lnTo>
                  <a:lnTo>
                    <a:pt x="170" y="312"/>
                  </a:lnTo>
                  <a:lnTo>
                    <a:pt x="157" y="278"/>
                  </a:lnTo>
                  <a:lnTo>
                    <a:pt x="150" y="256"/>
                  </a:lnTo>
                  <a:lnTo>
                    <a:pt x="126" y="226"/>
                  </a:lnTo>
                  <a:lnTo>
                    <a:pt x="120" y="226"/>
                  </a:lnTo>
                  <a:lnTo>
                    <a:pt x="98" y="209"/>
                  </a:lnTo>
                  <a:lnTo>
                    <a:pt x="94" y="192"/>
                  </a:lnTo>
                  <a:lnTo>
                    <a:pt x="94" y="180"/>
                  </a:lnTo>
                  <a:lnTo>
                    <a:pt x="77" y="135"/>
                  </a:lnTo>
                  <a:lnTo>
                    <a:pt x="70" y="107"/>
                  </a:lnTo>
                  <a:lnTo>
                    <a:pt x="48" y="83"/>
                  </a:lnTo>
                  <a:lnTo>
                    <a:pt x="19" y="43"/>
                  </a:lnTo>
                  <a:lnTo>
                    <a:pt x="0" y="9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7" y="2240"/>
              <a:ext cx="203" cy="348"/>
            </a:xfrm>
            <a:custGeom>
              <a:avLst/>
              <a:gdLst>
                <a:gd name="T0" fmla="*/ 13 w 203"/>
                <a:gd name="T1" fmla="*/ 0 h 348"/>
                <a:gd name="T2" fmla="*/ 31 w 203"/>
                <a:gd name="T3" fmla="*/ 0 h 348"/>
                <a:gd name="T4" fmla="*/ 50 w 203"/>
                <a:gd name="T5" fmla="*/ 38 h 348"/>
                <a:gd name="T6" fmla="*/ 46 w 203"/>
                <a:gd name="T7" fmla="*/ 71 h 348"/>
                <a:gd name="T8" fmla="*/ 58 w 203"/>
                <a:gd name="T9" fmla="*/ 83 h 348"/>
                <a:gd name="T10" fmla="*/ 64 w 203"/>
                <a:gd name="T11" fmla="*/ 105 h 348"/>
                <a:gd name="T12" fmla="*/ 77 w 203"/>
                <a:gd name="T13" fmla="*/ 116 h 348"/>
                <a:gd name="T14" fmla="*/ 93 w 203"/>
                <a:gd name="T15" fmla="*/ 118 h 348"/>
                <a:gd name="T16" fmla="*/ 116 w 203"/>
                <a:gd name="T17" fmla="*/ 135 h 348"/>
                <a:gd name="T18" fmla="*/ 131 w 203"/>
                <a:gd name="T19" fmla="*/ 158 h 348"/>
                <a:gd name="T20" fmla="*/ 135 w 203"/>
                <a:gd name="T21" fmla="*/ 158 h 348"/>
                <a:gd name="T22" fmla="*/ 154 w 203"/>
                <a:gd name="T23" fmla="*/ 174 h 348"/>
                <a:gd name="T24" fmla="*/ 154 w 203"/>
                <a:gd name="T25" fmla="*/ 218 h 348"/>
                <a:gd name="T26" fmla="*/ 161 w 203"/>
                <a:gd name="T27" fmla="*/ 236 h 348"/>
                <a:gd name="T28" fmla="*/ 166 w 203"/>
                <a:gd name="T29" fmla="*/ 248 h 348"/>
                <a:gd name="T30" fmla="*/ 174 w 203"/>
                <a:gd name="T31" fmla="*/ 259 h 348"/>
                <a:gd name="T32" fmla="*/ 181 w 203"/>
                <a:gd name="T33" fmla="*/ 274 h 348"/>
                <a:gd name="T34" fmla="*/ 187 w 203"/>
                <a:gd name="T35" fmla="*/ 291 h 348"/>
                <a:gd name="T36" fmla="*/ 202 w 203"/>
                <a:gd name="T37" fmla="*/ 304 h 348"/>
                <a:gd name="T38" fmla="*/ 199 w 203"/>
                <a:gd name="T39" fmla="*/ 321 h 348"/>
                <a:gd name="T40" fmla="*/ 184 w 203"/>
                <a:gd name="T41" fmla="*/ 324 h 348"/>
                <a:gd name="T42" fmla="*/ 178 w 203"/>
                <a:gd name="T43" fmla="*/ 309 h 348"/>
                <a:gd name="T44" fmla="*/ 166 w 203"/>
                <a:gd name="T45" fmla="*/ 309 h 348"/>
                <a:gd name="T46" fmla="*/ 166 w 203"/>
                <a:gd name="T47" fmla="*/ 347 h 348"/>
                <a:gd name="T48" fmla="*/ 157 w 203"/>
                <a:gd name="T49" fmla="*/ 347 h 348"/>
                <a:gd name="T50" fmla="*/ 145 w 203"/>
                <a:gd name="T51" fmla="*/ 330 h 348"/>
                <a:gd name="T52" fmla="*/ 138 w 203"/>
                <a:gd name="T53" fmla="*/ 321 h 348"/>
                <a:gd name="T54" fmla="*/ 138 w 203"/>
                <a:gd name="T55" fmla="*/ 302 h 348"/>
                <a:gd name="T56" fmla="*/ 120 w 203"/>
                <a:gd name="T57" fmla="*/ 302 h 348"/>
                <a:gd name="T58" fmla="*/ 115 w 203"/>
                <a:gd name="T59" fmla="*/ 321 h 348"/>
                <a:gd name="T60" fmla="*/ 108 w 203"/>
                <a:gd name="T61" fmla="*/ 302 h 348"/>
                <a:gd name="T62" fmla="*/ 107 w 203"/>
                <a:gd name="T63" fmla="*/ 281 h 348"/>
                <a:gd name="T64" fmla="*/ 127 w 203"/>
                <a:gd name="T65" fmla="*/ 274 h 348"/>
                <a:gd name="T66" fmla="*/ 139 w 203"/>
                <a:gd name="T67" fmla="*/ 279 h 348"/>
                <a:gd name="T68" fmla="*/ 142 w 203"/>
                <a:gd name="T69" fmla="*/ 246 h 348"/>
                <a:gd name="T70" fmla="*/ 130 w 203"/>
                <a:gd name="T71" fmla="*/ 234 h 348"/>
                <a:gd name="T72" fmla="*/ 122 w 203"/>
                <a:gd name="T73" fmla="*/ 206 h 348"/>
                <a:gd name="T74" fmla="*/ 116 w 203"/>
                <a:gd name="T75" fmla="*/ 173 h 348"/>
                <a:gd name="T76" fmla="*/ 95 w 203"/>
                <a:gd name="T77" fmla="*/ 161 h 348"/>
                <a:gd name="T78" fmla="*/ 85 w 203"/>
                <a:gd name="T79" fmla="*/ 144 h 348"/>
                <a:gd name="T80" fmla="*/ 68 w 203"/>
                <a:gd name="T81" fmla="*/ 135 h 348"/>
                <a:gd name="T82" fmla="*/ 77 w 203"/>
                <a:gd name="T83" fmla="*/ 169 h 348"/>
                <a:gd name="T84" fmla="*/ 58 w 203"/>
                <a:gd name="T85" fmla="*/ 184 h 348"/>
                <a:gd name="T86" fmla="*/ 46 w 203"/>
                <a:gd name="T87" fmla="*/ 146 h 348"/>
                <a:gd name="T88" fmla="*/ 36 w 203"/>
                <a:gd name="T89" fmla="*/ 139 h 348"/>
                <a:gd name="T90" fmla="*/ 36 w 203"/>
                <a:gd name="T91" fmla="*/ 118 h 348"/>
                <a:gd name="T92" fmla="*/ 23 w 203"/>
                <a:gd name="T93" fmla="*/ 96 h 348"/>
                <a:gd name="T94" fmla="*/ 8 w 203"/>
                <a:gd name="T95" fmla="*/ 83 h 348"/>
                <a:gd name="T96" fmla="*/ 0 w 203"/>
                <a:gd name="T97" fmla="*/ 68 h 348"/>
                <a:gd name="T98" fmla="*/ 4 w 203"/>
                <a:gd name="T99" fmla="*/ 56 h 348"/>
                <a:gd name="T100" fmla="*/ 15 w 203"/>
                <a:gd name="T101" fmla="*/ 62 h 348"/>
                <a:gd name="T102" fmla="*/ 19 w 203"/>
                <a:gd name="T103" fmla="*/ 49 h 348"/>
                <a:gd name="T104" fmla="*/ 15 w 203"/>
                <a:gd name="T105" fmla="*/ 28 h 348"/>
                <a:gd name="T106" fmla="*/ 13 w 203"/>
                <a:gd name="T107" fmla="*/ 0 h 3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3"/>
                <a:gd name="T163" fmla="*/ 0 h 348"/>
                <a:gd name="T164" fmla="*/ 203 w 203"/>
                <a:gd name="T165" fmla="*/ 348 h 3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3" h="348">
                  <a:moveTo>
                    <a:pt x="13" y="0"/>
                  </a:moveTo>
                  <a:lnTo>
                    <a:pt x="31" y="0"/>
                  </a:lnTo>
                  <a:lnTo>
                    <a:pt x="50" y="38"/>
                  </a:lnTo>
                  <a:lnTo>
                    <a:pt x="46" y="71"/>
                  </a:lnTo>
                  <a:lnTo>
                    <a:pt x="58" y="83"/>
                  </a:lnTo>
                  <a:lnTo>
                    <a:pt x="64" y="105"/>
                  </a:lnTo>
                  <a:lnTo>
                    <a:pt x="77" y="116"/>
                  </a:lnTo>
                  <a:lnTo>
                    <a:pt x="93" y="118"/>
                  </a:lnTo>
                  <a:lnTo>
                    <a:pt x="116" y="135"/>
                  </a:lnTo>
                  <a:lnTo>
                    <a:pt x="131" y="158"/>
                  </a:lnTo>
                  <a:lnTo>
                    <a:pt x="135" y="158"/>
                  </a:lnTo>
                  <a:lnTo>
                    <a:pt x="154" y="174"/>
                  </a:lnTo>
                  <a:lnTo>
                    <a:pt x="154" y="218"/>
                  </a:lnTo>
                  <a:lnTo>
                    <a:pt x="161" y="236"/>
                  </a:lnTo>
                  <a:lnTo>
                    <a:pt x="166" y="248"/>
                  </a:lnTo>
                  <a:lnTo>
                    <a:pt x="174" y="259"/>
                  </a:lnTo>
                  <a:lnTo>
                    <a:pt x="181" y="274"/>
                  </a:lnTo>
                  <a:lnTo>
                    <a:pt x="187" y="291"/>
                  </a:lnTo>
                  <a:lnTo>
                    <a:pt x="202" y="304"/>
                  </a:lnTo>
                  <a:lnTo>
                    <a:pt x="199" y="321"/>
                  </a:lnTo>
                  <a:lnTo>
                    <a:pt x="184" y="324"/>
                  </a:lnTo>
                  <a:lnTo>
                    <a:pt x="178" y="309"/>
                  </a:lnTo>
                  <a:lnTo>
                    <a:pt x="166" y="309"/>
                  </a:lnTo>
                  <a:lnTo>
                    <a:pt x="166" y="347"/>
                  </a:lnTo>
                  <a:lnTo>
                    <a:pt x="157" y="347"/>
                  </a:lnTo>
                  <a:lnTo>
                    <a:pt x="145" y="330"/>
                  </a:lnTo>
                  <a:lnTo>
                    <a:pt x="138" y="321"/>
                  </a:lnTo>
                  <a:lnTo>
                    <a:pt x="138" y="302"/>
                  </a:lnTo>
                  <a:lnTo>
                    <a:pt x="120" y="302"/>
                  </a:lnTo>
                  <a:lnTo>
                    <a:pt x="115" y="321"/>
                  </a:lnTo>
                  <a:lnTo>
                    <a:pt x="108" y="302"/>
                  </a:lnTo>
                  <a:lnTo>
                    <a:pt x="107" y="281"/>
                  </a:lnTo>
                  <a:lnTo>
                    <a:pt x="127" y="274"/>
                  </a:lnTo>
                  <a:lnTo>
                    <a:pt x="139" y="279"/>
                  </a:lnTo>
                  <a:lnTo>
                    <a:pt x="142" y="246"/>
                  </a:lnTo>
                  <a:lnTo>
                    <a:pt x="130" y="234"/>
                  </a:lnTo>
                  <a:lnTo>
                    <a:pt x="122" y="206"/>
                  </a:lnTo>
                  <a:lnTo>
                    <a:pt x="116" y="173"/>
                  </a:lnTo>
                  <a:lnTo>
                    <a:pt x="95" y="161"/>
                  </a:lnTo>
                  <a:lnTo>
                    <a:pt x="85" y="144"/>
                  </a:lnTo>
                  <a:lnTo>
                    <a:pt x="68" y="135"/>
                  </a:lnTo>
                  <a:lnTo>
                    <a:pt x="77" y="169"/>
                  </a:lnTo>
                  <a:lnTo>
                    <a:pt x="58" y="184"/>
                  </a:lnTo>
                  <a:lnTo>
                    <a:pt x="46" y="146"/>
                  </a:lnTo>
                  <a:lnTo>
                    <a:pt x="36" y="139"/>
                  </a:lnTo>
                  <a:lnTo>
                    <a:pt x="36" y="118"/>
                  </a:lnTo>
                  <a:lnTo>
                    <a:pt x="23" y="96"/>
                  </a:lnTo>
                  <a:lnTo>
                    <a:pt x="8" y="83"/>
                  </a:lnTo>
                  <a:lnTo>
                    <a:pt x="0" y="68"/>
                  </a:lnTo>
                  <a:lnTo>
                    <a:pt x="4" y="56"/>
                  </a:lnTo>
                  <a:lnTo>
                    <a:pt x="15" y="62"/>
                  </a:lnTo>
                  <a:lnTo>
                    <a:pt x="19" y="49"/>
                  </a:lnTo>
                  <a:lnTo>
                    <a:pt x="15" y="28"/>
                  </a:lnTo>
                  <a:lnTo>
                    <a:pt x="13" y="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4640" y="1653"/>
              <a:ext cx="151" cy="295"/>
            </a:xfrm>
            <a:custGeom>
              <a:avLst/>
              <a:gdLst>
                <a:gd name="T0" fmla="*/ 31 w 151"/>
                <a:gd name="T1" fmla="*/ 0 h 295"/>
                <a:gd name="T2" fmla="*/ 59 w 151"/>
                <a:gd name="T3" fmla="*/ 21 h 295"/>
                <a:gd name="T4" fmla="*/ 78 w 151"/>
                <a:gd name="T5" fmla="*/ 41 h 295"/>
                <a:gd name="T6" fmla="*/ 89 w 151"/>
                <a:gd name="T7" fmla="*/ 67 h 295"/>
                <a:gd name="T8" fmla="*/ 100 w 151"/>
                <a:gd name="T9" fmla="*/ 67 h 295"/>
                <a:gd name="T10" fmla="*/ 97 w 151"/>
                <a:gd name="T11" fmla="*/ 84 h 295"/>
                <a:gd name="T12" fmla="*/ 109 w 151"/>
                <a:gd name="T13" fmla="*/ 96 h 295"/>
                <a:gd name="T14" fmla="*/ 116 w 151"/>
                <a:gd name="T15" fmla="*/ 112 h 295"/>
                <a:gd name="T16" fmla="*/ 136 w 151"/>
                <a:gd name="T17" fmla="*/ 146 h 295"/>
                <a:gd name="T18" fmla="*/ 150 w 151"/>
                <a:gd name="T19" fmla="*/ 185 h 295"/>
                <a:gd name="T20" fmla="*/ 124 w 151"/>
                <a:gd name="T21" fmla="*/ 182 h 295"/>
                <a:gd name="T22" fmla="*/ 105 w 151"/>
                <a:gd name="T23" fmla="*/ 176 h 295"/>
                <a:gd name="T24" fmla="*/ 119 w 151"/>
                <a:gd name="T25" fmla="*/ 204 h 295"/>
                <a:gd name="T26" fmla="*/ 119 w 151"/>
                <a:gd name="T27" fmla="*/ 221 h 295"/>
                <a:gd name="T28" fmla="*/ 119 w 151"/>
                <a:gd name="T29" fmla="*/ 238 h 295"/>
                <a:gd name="T30" fmla="*/ 111 w 151"/>
                <a:gd name="T31" fmla="*/ 230 h 295"/>
                <a:gd name="T32" fmla="*/ 101 w 151"/>
                <a:gd name="T33" fmla="*/ 215 h 295"/>
                <a:gd name="T34" fmla="*/ 83 w 151"/>
                <a:gd name="T35" fmla="*/ 198 h 295"/>
                <a:gd name="T36" fmla="*/ 74 w 151"/>
                <a:gd name="T37" fmla="*/ 191 h 295"/>
                <a:gd name="T38" fmla="*/ 58 w 151"/>
                <a:gd name="T39" fmla="*/ 198 h 295"/>
                <a:gd name="T40" fmla="*/ 48 w 151"/>
                <a:gd name="T41" fmla="*/ 204 h 295"/>
                <a:gd name="T42" fmla="*/ 54 w 151"/>
                <a:gd name="T43" fmla="*/ 219 h 295"/>
                <a:gd name="T44" fmla="*/ 70 w 151"/>
                <a:gd name="T45" fmla="*/ 230 h 295"/>
                <a:gd name="T46" fmla="*/ 85 w 151"/>
                <a:gd name="T47" fmla="*/ 242 h 295"/>
                <a:gd name="T48" fmla="*/ 92 w 151"/>
                <a:gd name="T49" fmla="*/ 260 h 295"/>
                <a:gd name="T50" fmla="*/ 89 w 151"/>
                <a:gd name="T51" fmla="*/ 287 h 295"/>
                <a:gd name="T52" fmla="*/ 89 w 151"/>
                <a:gd name="T53" fmla="*/ 294 h 295"/>
                <a:gd name="T54" fmla="*/ 83 w 151"/>
                <a:gd name="T55" fmla="*/ 294 h 295"/>
                <a:gd name="T56" fmla="*/ 74 w 151"/>
                <a:gd name="T57" fmla="*/ 287 h 295"/>
                <a:gd name="T58" fmla="*/ 70 w 151"/>
                <a:gd name="T59" fmla="*/ 283 h 295"/>
                <a:gd name="T60" fmla="*/ 63 w 151"/>
                <a:gd name="T61" fmla="*/ 277 h 295"/>
                <a:gd name="T62" fmla="*/ 58 w 151"/>
                <a:gd name="T63" fmla="*/ 292 h 295"/>
                <a:gd name="T64" fmla="*/ 48 w 151"/>
                <a:gd name="T65" fmla="*/ 294 h 295"/>
                <a:gd name="T66" fmla="*/ 40 w 151"/>
                <a:gd name="T67" fmla="*/ 283 h 295"/>
                <a:gd name="T68" fmla="*/ 40 w 151"/>
                <a:gd name="T69" fmla="*/ 258 h 295"/>
                <a:gd name="T70" fmla="*/ 39 w 151"/>
                <a:gd name="T71" fmla="*/ 243 h 295"/>
                <a:gd name="T72" fmla="*/ 28 w 151"/>
                <a:gd name="T73" fmla="*/ 236 h 295"/>
                <a:gd name="T74" fmla="*/ 19 w 151"/>
                <a:gd name="T75" fmla="*/ 249 h 295"/>
                <a:gd name="T76" fmla="*/ 4 w 151"/>
                <a:gd name="T77" fmla="*/ 249 h 295"/>
                <a:gd name="T78" fmla="*/ 0 w 151"/>
                <a:gd name="T79" fmla="*/ 238 h 295"/>
                <a:gd name="T80" fmla="*/ 4 w 151"/>
                <a:gd name="T81" fmla="*/ 210 h 295"/>
                <a:gd name="T82" fmla="*/ 16 w 151"/>
                <a:gd name="T83" fmla="*/ 193 h 295"/>
                <a:gd name="T84" fmla="*/ 13 w 151"/>
                <a:gd name="T85" fmla="*/ 148 h 295"/>
                <a:gd name="T86" fmla="*/ 13 w 151"/>
                <a:gd name="T87" fmla="*/ 137 h 295"/>
                <a:gd name="T88" fmla="*/ 25 w 151"/>
                <a:gd name="T89" fmla="*/ 135 h 295"/>
                <a:gd name="T90" fmla="*/ 35 w 151"/>
                <a:gd name="T91" fmla="*/ 146 h 295"/>
                <a:gd name="T92" fmla="*/ 52 w 151"/>
                <a:gd name="T93" fmla="*/ 152 h 295"/>
                <a:gd name="T94" fmla="*/ 52 w 151"/>
                <a:gd name="T95" fmla="*/ 131 h 295"/>
                <a:gd name="T96" fmla="*/ 44 w 151"/>
                <a:gd name="T97" fmla="*/ 120 h 295"/>
                <a:gd name="T98" fmla="*/ 40 w 151"/>
                <a:gd name="T99" fmla="*/ 112 h 295"/>
                <a:gd name="T100" fmla="*/ 47 w 151"/>
                <a:gd name="T101" fmla="*/ 112 h 295"/>
                <a:gd name="T102" fmla="*/ 50 w 151"/>
                <a:gd name="T103" fmla="*/ 112 h 295"/>
                <a:gd name="T104" fmla="*/ 54 w 151"/>
                <a:gd name="T105" fmla="*/ 112 h 295"/>
                <a:gd name="T106" fmla="*/ 58 w 151"/>
                <a:gd name="T107" fmla="*/ 112 h 295"/>
                <a:gd name="T108" fmla="*/ 63 w 151"/>
                <a:gd name="T109" fmla="*/ 103 h 295"/>
                <a:gd name="T110" fmla="*/ 62 w 151"/>
                <a:gd name="T111" fmla="*/ 96 h 295"/>
                <a:gd name="T112" fmla="*/ 56 w 151"/>
                <a:gd name="T113" fmla="*/ 75 h 295"/>
                <a:gd name="T114" fmla="*/ 44 w 151"/>
                <a:gd name="T115" fmla="*/ 56 h 295"/>
                <a:gd name="T116" fmla="*/ 28 w 151"/>
                <a:gd name="T117" fmla="*/ 45 h 295"/>
                <a:gd name="T118" fmla="*/ 23 w 151"/>
                <a:gd name="T119" fmla="*/ 28 h 295"/>
                <a:gd name="T120" fmla="*/ 31 w 151"/>
                <a:gd name="T121" fmla="*/ 0 h 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"/>
                <a:gd name="T184" fmla="*/ 0 h 295"/>
                <a:gd name="T185" fmla="*/ 151 w 151"/>
                <a:gd name="T186" fmla="*/ 295 h 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" h="295">
                  <a:moveTo>
                    <a:pt x="31" y="0"/>
                  </a:moveTo>
                  <a:lnTo>
                    <a:pt x="59" y="21"/>
                  </a:lnTo>
                  <a:lnTo>
                    <a:pt x="78" y="41"/>
                  </a:lnTo>
                  <a:lnTo>
                    <a:pt x="89" y="67"/>
                  </a:lnTo>
                  <a:lnTo>
                    <a:pt x="100" y="67"/>
                  </a:lnTo>
                  <a:lnTo>
                    <a:pt x="97" y="84"/>
                  </a:lnTo>
                  <a:lnTo>
                    <a:pt x="109" y="96"/>
                  </a:lnTo>
                  <a:lnTo>
                    <a:pt x="116" y="112"/>
                  </a:lnTo>
                  <a:lnTo>
                    <a:pt x="136" y="146"/>
                  </a:lnTo>
                  <a:lnTo>
                    <a:pt x="150" y="185"/>
                  </a:lnTo>
                  <a:lnTo>
                    <a:pt x="124" y="182"/>
                  </a:lnTo>
                  <a:lnTo>
                    <a:pt x="105" y="176"/>
                  </a:lnTo>
                  <a:lnTo>
                    <a:pt x="119" y="204"/>
                  </a:lnTo>
                  <a:lnTo>
                    <a:pt x="119" y="221"/>
                  </a:lnTo>
                  <a:lnTo>
                    <a:pt x="119" y="238"/>
                  </a:lnTo>
                  <a:lnTo>
                    <a:pt x="111" y="230"/>
                  </a:lnTo>
                  <a:lnTo>
                    <a:pt x="101" y="215"/>
                  </a:lnTo>
                  <a:lnTo>
                    <a:pt x="83" y="198"/>
                  </a:lnTo>
                  <a:lnTo>
                    <a:pt x="74" y="191"/>
                  </a:lnTo>
                  <a:lnTo>
                    <a:pt x="58" y="198"/>
                  </a:lnTo>
                  <a:lnTo>
                    <a:pt x="48" y="204"/>
                  </a:lnTo>
                  <a:lnTo>
                    <a:pt x="54" y="219"/>
                  </a:lnTo>
                  <a:lnTo>
                    <a:pt x="70" y="230"/>
                  </a:lnTo>
                  <a:lnTo>
                    <a:pt x="85" y="242"/>
                  </a:lnTo>
                  <a:lnTo>
                    <a:pt x="92" y="260"/>
                  </a:lnTo>
                  <a:lnTo>
                    <a:pt x="89" y="287"/>
                  </a:lnTo>
                  <a:lnTo>
                    <a:pt x="89" y="294"/>
                  </a:lnTo>
                  <a:lnTo>
                    <a:pt x="83" y="294"/>
                  </a:lnTo>
                  <a:lnTo>
                    <a:pt x="74" y="287"/>
                  </a:lnTo>
                  <a:lnTo>
                    <a:pt x="70" y="283"/>
                  </a:lnTo>
                  <a:lnTo>
                    <a:pt x="63" y="277"/>
                  </a:lnTo>
                  <a:lnTo>
                    <a:pt x="58" y="292"/>
                  </a:lnTo>
                  <a:lnTo>
                    <a:pt x="48" y="294"/>
                  </a:lnTo>
                  <a:lnTo>
                    <a:pt x="40" y="283"/>
                  </a:lnTo>
                  <a:lnTo>
                    <a:pt x="40" y="258"/>
                  </a:lnTo>
                  <a:lnTo>
                    <a:pt x="39" y="243"/>
                  </a:lnTo>
                  <a:lnTo>
                    <a:pt x="28" y="236"/>
                  </a:lnTo>
                  <a:lnTo>
                    <a:pt x="19" y="249"/>
                  </a:lnTo>
                  <a:lnTo>
                    <a:pt x="4" y="249"/>
                  </a:lnTo>
                  <a:lnTo>
                    <a:pt x="0" y="238"/>
                  </a:lnTo>
                  <a:lnTo>
                    <a:pt x="4" y="210"/>
                  </a:lnTo>
                  <a:lnTo>
                    <a:pt x="16" y="193"/>
                  </a:lnTo>
                  <a:lnTo>
                    <a:pt x="13" y="148"/>
                  </a:lnTo>
                  <a:lnTo>
                    <a:pt x="13" y="137"/>
                  </a:lnTo>
                  <a:lnTo>
                    <a:pt x="25" y="135"/>
                  </a:lnTo>
                  <a:lnTo>
                    <a:pt x="35" y="146"/>
                  </a:lnTo>
                  <a:lnTo>
                    <a:pt x="52" y="152"/>
                  </a:lnTo>
                  <a:lnTo>
                    <a:pt x="52" y="131"/>
                  </a:lnTo>
                  <a:lnTo>
                    <a:pt x="44" y="120"/>
                  </a:lnTo>
                  <a:lnTo>
                    <a:pt x="40" y="112"/>
                  </a:lnTo>
                  <a:lnTo>
                    <a:pt x="47" y="112"/>
                  </a:lnTo>
                  <a:lnTo>
                    <a:pt x="50" y="112"/>
                  </a:lnTo>
                  <a:lnTo>
                    <a:pt x="54" y="112"/>
                  </a:lnTo>
                  <a:lnTo>
                    <a:pt x="58" y="112"/>
                  </a:lnTo>
                  <a:lnTo>
                    <a:pt x="63" y="103"/>
                  </a:lnTo>
                  <a:lnTo>
                    <a:pt x="62" y="96"/>
                  </a:lnTo>
                  <a:lnTo>
                    <a:pt x="56" y="75"/>
                  </a:lnTo>
                  <a:lnTo>
                    <a:pt x="44" y="56"/>
                  </a:lnTo>
                  <a:lnTo>
                    <a:pt x="28" y="45"/>
                  </a:lnTo>
                  <a:lnTo>
                    <a:pt x="23" y="28"/>
                  </a:lnTo>
                  <a:lnTo>
                    <a:pt x="31" y="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4469" y="1302"/>
              <a:ext cx="165" cy="239"/>
            </a:xfrm>
            <a:custGeom>
              <a:avLst/>
              <a:gdLst>
                <a:gd name="T0" fmla="*/ 0 w 165"/>
                <a:gd name="T1" fmla="*/ 0 h 239"/>
                <a:gd name="T2" fmla="*/ 15 w 165"/>
                <a:gd name="T3" fmla="*/ 0 h 239"/>
                <a:gd name="T4" fmla="*/ 22 w 165"/>
                <a:gd name="T5" fmla="*/ 17 h 239"/>
                <a:gd name="T6" fmla="*/ 43 w 165"/>
                <a:gd name="T7" fmla="*/ 41 h 239"/>
                <a:gd name="T8" fmla="*/ 53 w 165"/>
                <a:gd name="T9" fmla="*/ 69 h 239"/>
                <a:gd name="T10" fmla="*/ 68 w 165"/>
                <a:gd name="T11" fmla="*/ 73 h 239"/>
                <a:gd name="T12" fmla="*/ 80 w 165"/>
                <a:gd name="T13" fmla="*/ 79 h 239"/>
                <a:gd name="T14" fmla="*/ 89 w 165"/>
                <a:gd name="T15" fmla="*/ 90 h 239"/>
                <a:gd name="T16" fmla="*/ 101 w 165"/>
                <a:gd name="T17" fmla="*/ 90 h 239"/>
                <a:gd name="T18" fmla="*/ 115 w 165"/>
                <a:gd name="T19" fmla="*/ 107 h 239"/>
                <a:gd name="T20" fmla="*/ 127 w 165"/>
                <a:gd name="T21" fmla="*/ 120 h 239"/>
                <a:gd name="T22" fmla="*/ 141 w 165"/>
                <a:gd name="T23" fmla="*/ 129 h 239"/>
                <a:gd name="T24" fmla="*/ 138 w 165"/>
                <a:gd name="T25" fmla="*/ 137 h 239"/>
                <a:gd name="T26" fmla="*/ 130 w 165"/>
                <a:gd name="T27" fmla="*/ 142 h 239"/>
                <a:gd name="T28" fmla="*/ 123 w 165"/>
                <a:gd name="T29" fmla="*/ 142 h 239"/>
                <a:gd name="T30" fmla="*/ 119 w 165"/>
                <a:gd name="T31" fmla="*/ 152 h 239"/>
                <a:gd name="T32" fmla="*/ 134 w 165"/>
                <a:gd name="T33" fmla="*/ 169 h 239"/>
                <a:gd name="T34" fmla="*/ 146 w 165"/>
                <a:gd name="T35" fmla="*/ 186 h 239"/>
                <a:gd name="T36" fmla="*/ 164 w 165"/>
                <a:gd name="T37" fmla="*/ 202 h 239"/>
                <a:gd name="T38" fmla="*/ 152 w 165"/>
                <a:gd name="T39" fmla="*/ 221 h 239"/>
                <a:gd name="T40" fmla="*/ 142 w 165"/>
                <a:gd name="T41" fmla="*/ 227 h 239"/>
                <a:gd name="T42" fmla="*/ 145 w 165"/>
                <a:gd name="T43" fmla="*/ 238 h 239"/>
                <a:gd name="T44" fmla="*/ 127 w 165"/>
                <a:gd name="T45" fmla="*/ 238 h 239"/>
                <a:gd name="T46" fmla="*/ 121 w 165"/>
                <a:gd name="T47" fmla="*/ 231 h 239"/>
                <a:gd name="T48" fmla="*/ 107 w 165"/>
                <a:gd name="T49" fmla="*/ 208 h 239"/>
                <a:gd name="T50" fmla="*/ 97 w 165"/>
                <a:gd name="T51" fmla="*/ 187 h 239"/>
                <a:gd name="T52" fmla="*/ 81 w 165"/>
                <a:gd name="T53" fmla="*/ 154 h 239"/>
                <a:gd name="T54" fmla="*/ 65 w 165"/>
                <a:gd name="T55" fmla="*/ 129 h 239"/>
                <a:gd name="T56" fmla="*/ 45 w 165"/>
                <a:gd name="T57" fmla="*/ 92 h 239"/>
                <a:gd name="T58" fmla="*/ 34 w 165"/>
                <a:gd name="T59" fmla="*/ 81 h 239"/>
                <a:gd name="T60" fmla="*/ 23 w 165"/>
                <a:gd name="T61" fmla="*/ 73 h 239"/>
                <a:gd name="T62" fmla="*/ 19 w 165"/>
                <a:gd name="T63" fmla="*/ 52 h 239"/>
                <a:gd name="T64" fmla="*/ 3 w 165"/>
                <a:gd name="T65" fmla="*/ 36 h 239"/>
                <a:gd name="T66" fmla="*/ 3 w 165"/>
                <a:gd name="T67" fmla="*/ 24 h 239"/>
                <a:gd name="T68" fmla="*/ 0 w 165"/>
                <a:gd name="T69" fmla="*/ 0 h 2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5"/>
                <a:gd name="T106" fmla="*/ 0 h 239"/>
                <a:gd name="T107" fmla="*/ 165 w 165"/>
                <a:gd name="T108" fmla="*/ 239 h 2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5" h="239">
                  <a:moveTo>
                    <a:pt x="0" y="0"/>
                  </a:moveTo>
                  <a:lnTo>
                    <a:pt x="15" y="0"/>
                  </a:lnTo>
                  <a:lnTo>
                    <a:pt x="22" y="17"/>
                  </a:lnTo>
                  <a:lnTo>
                    <a:pt x="43" y="41"/>
                  </a:lnTo>
                  <a:lnTo>
                    <a:pt x="53" y="69"/>
                  </a:lnTo>
                  <a:lnTo>
                    <a:pt x="68" y="73"/>
                  </a:lnTo>
                  <a:lnTo>
                    <a:pt x="80" y="79"/>
                  </a:lnTo>
                  <a:lnTo>
                    <a:pt x="89" y="90"/>
                  </a:lnTo>
                  <a:lnTo>
                    <a:pt x="101" y="90"/>
                  </a:lnTo>
                  <a:lnTo>
                    <a:pt x="115" y="107"/>
                  </a:lnTo>
                  <a:lnTo>
                    <a:pt x="127" y="120"/>
                  </a:lnTo>
                  <a:lnTo>
                    <a:pt x="141" y="129"/>
                  </a:lnTo>
                  <a:lnTo>
                    <a:pt x="138" y="137"/>
                  </a:lnTo>
                  <a:lnTo>
                    <a:pt x="130" y="142"/>
                  </a:lnTo>
                  <a:lnTo>
                    <a:pt x="123" y="142"/>
                  </a:lnTo>
                  <a:lnTo>
                    <a:pt x="119" y="152"/>
                  </a:lnTo>
                  <a:lnTo>
                    <a:pt x="134" y="169"/>
                  </a:lnTo>
                  <a:lnTo>
                    <a:pt x="146" y="186"/>
                  </a:lnTo>
                  <a:lnTo>
                    <a:pt x="164" y="202"/>
                  </a:lnTo>
                  <a:lnTo>
                    <a:pt x="152" y="221"/>
                  </a:lnTo>
                  <a:lnTo>
                    <a:pt x="142" y="227"/>
                  </a:lnTo>
                  <a:lnTo>
                    <a:pt x="145" y="238"/>
                  </a:lnTo>
                  <a:lnTo>
                    <a:pt x="127" y="238"/>
                  </a:lnTo>
                  <a:lnTo>
                    <a:pt x="121" y="231"/>
                  </a:lnTo>
                  <a:lnTo>
                    <a:pt x="107" y="208"/>
                  </a:lnTo>
                  <a:lnTo>
                    <a:pt x="97" y="187"/>
                  </a:lnTo>
                  <a:lnTo>
                    <a:pt x="81" y="154"/>
                  </a:lnTo>
                  <a:lnTo>
                    <a:pt x="65" y="129"/>
                  </a:lnTo>
                  <a:lnTo>
                    <a:pt x="45" y="92"/>
                  </a:lnTo>
                  <a:lnTo>
                    <a:pt x="34" y="81"/>
                  </a:lnTo>
                  <a:lnTo>
                    <a:pt x="23" y="73"/>
                  </a:lnTo>
                  <a:lnTo>
                    <a:pt x="19" y="52"/>
                  </a:lnTo>
                  <a:lnTo>
                    <a:pt x="3" y="36"/>
                  </a:lnTo>
                  <a:lnTo>
                    <a:pt x="3" y="24"/>
                  </a:lnTo>
                  <a:lnTo>
                    <a:pt x="0" y="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334" y="1793"/>
              <a:ext cx="1186" cy="1818"/>
            </a:xfrm>
            <a:custGeom>
              <a:avLst/>
              <a:gdLst>
                <a:gd name="T0" fmla="*/ 906 w 1186"/>
                <a:gd name="T1" fmla="*/ 293 h 1818"/>
                <a:gd name="T2" fmla="*/ 1016 w 1186"/>
                <a:gd name="T3" fmla="*/ 593 h 1818"/>
                <a:gd name="T4" fmla="*/ 1060 w 1186"/>
                <a:gd name="T5" fmla="*/ 672 h 1818"/>
                <a:gd name="T6" fmla="*/ 1158 w 1186"/>
                <a:gd name="T7" fmla="*/ 653 h 1818"/>
                <a:gd name="T8" fmla="*/ 1182 w 1186"/>
                <a:gd name="T9" fmla="*/ 726 h 1818"/>
                <a:gd name="T10" fmla="*/ 1067 w 1186"/>
                <a:gd name="T11" fmla="*/ 929 h 1818"/>
                <a:gd name="T12" fmla="*/ 971 w 1186"/>
                <a:gd name="T13" fmla="*/ 1162 h 1818"/>
                <a:gd name="T14" fmla="*/ 985 w 1186"/>
                <a:gd name="T15" fmla="*/ 1246 h 1818"/>
                <a:gd name="T16" fmla="*/ 985 w 1186"/>
                <a:gd name="T17" fmla="*/ 1333 h 1818"/>
                <a:gd name="T18" fmla="*/ 943 w 1186"/>
                <a:gd name="T19" fmla="*/ 1365 h 1818"/>
                <a:gd name="T20" fmla="*/ 880 w 1186"/>
                <a:gd name="T21" fmla="*/ 1479 h 1818"/>
                <a:gd name="T22" fmla="*/ 857 w 1186"/>
                <a:gd name="T23" fmla="*/ 1579 h 1818"/>
                <a:gd name="T24" fmla="*/ 797 w 1186"/>
                <a:gd name="T25" fmla="*/ 1714 h 1818"/>
                <a:gd name="T26" fmla="*/ 764 w 1186"/>
                <a:gd name="T27" fmla="*/ 1744 h 1818"/>
                <a:gd name="T28" fmla="*/ 692 w 1186"/>
                <a:gd name="T29" fmla="*/ 1811 h 1818"/>
                <a:gd name="T30" fmla="*/ 604 w 1186"/>
                <a:gd name="T31" fmla="*/ 1789 h 1818"/>
                <a:gd name="T32" fmla="*/ 595 w 1186"/>
                <a:gd name="T33" fmla="*/ 1725 h 1818"/>
                <a:gd name="T34" fmla="*/ 558 w 1186"/>
                <a:gd name="T35" fmla="*/ 1635 h 1818"/>
                <a:gd name="T36" fmla="*/ 550 w 1186"/>
                <a:gd name="T37" fmla="*/ 1558 h 1818"/>
                <a:gd name="T38" fmla="*/ 538 w 1186"/>
                <a:gd name="T39" fmla="*/ 1507 h 1818"/>
                <a:gd name="T40" fmla="*/ 501 w 1186"/>
                <a:gd name="T41" fmla="*/ 1451 h 1818"/>
                <a:gd name="T42" fmla="*/ 478 w 1186"/>
                <a:gd name="T43" fmla="*/ 1378 h 1818"/>
                <a:gd name="T44" fmla="*/ 511 w 1186"/>
                <a:gd name="T45" fmla="*/ 1252 h 1818"/>
                <a:gd name="T46" fmla="*/ 496 w 1186"/>
                <a:gd name="T47" fmla="*/ 1077 h 1818"/>
                <a:gd name="T48" fmla="*/ 443 w 1186"/>
                <a:gd name="T49" fmla="*/ 989 h 1818"/>
                <a:gd name="T50" fmla="*/ 435 w 1186"/>
                <a:gd name="T51" fmla="*/ 852 h 1818"/>
                <a:gd name="T52" fmla="*/ 359 w 1186"/>
                <a:gd name="T53" fmla="*/ 802 h 1818"/>
                <a:gd name="T54" fmla="*/ 260 w 1186"/>
                <a:gd name="T55" fmla="*/ 817 h 1818"/>
                <a:gd name="T56" fmla="*/ 57 w 1186"/>
                <a:gd name="T57" fmla="*/ 706 h 1818"/>
                <a:gd name="T58" fmla="*/ 10 w 1186"/>
                <a:gd name="T59" fmla="*/ 526 h 1818"/>
                <a:gd name="T60" fmla="*/ 46 w 1186"/>
                <a:gd name="T61" fmla="*/ 400 h 1818"/>
                <a:gd name="T62" fmla="*/ 115 w 1186"/>
                <a:gd name="T63" fmla="*/ 261 h 1818"/>
                <a:gd name="T64" fmla="*/ 216 w 1186"/>
                <a:gd name="T65" fmla="*/ 158 h 1818"/>
                <a:gd name="T66" fmla="*/ 291 w 1186"/>
                <a:gd name="T67" fmla="*/ 47 h 1818"/>
                <a:gd name="T68" fmla="*/ 362 w 1186"/>
                <a:gd name="T69" fmla="*/ 75 h 1818"/>
                <a:gd name="T70" fmla="*/ 437 w 1186"/>
                <a:gd name="T71" fmla="*/ 28 h 1818"/>
                <a:gd name="T72" fmla="*/ 489 w 1186"/>
                <a:gd name="T73" fmla="*/ 6 h 1818"/>
                <a:gd name="T74" fmla="*/ 531 w 1186"/>
                <a:gd name="T75" fmla="*/ 62 h 1818"/>
                <a:gd name="T76" fmla="*/ 611 w 1186"/>
                <a:gd name="T77" fmla="*/ 152 h 1818"/>
                <a:gd name="T78" fmla="*/ 667 w 1186"/>
                <a:gd name="T79" fmla="*/ 109 h 1818"/>
                <a:gd name="T80" fmla="*/ 752 w 1186"/>
                <a:gd name="T81" fmla="*/ 141 h 1818"/>
                <a:gd name="T82" fmla="*/ 848 w 1186"/>
                <a:gd name="T83" fmla="*/ 137 h 18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86"/>
                <a:gd name="T127" fmla="*/ 0 h 1818"/>
                <a:gd name="T128" fmla="*/ 1186 w 1186"/>
                <a:gd name="T129" fmla="*/ 1818 h 18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86" h="1818">
                  <a:moveTo>
                    <a:pt x="886" y="216"/>
                  </a:moveTo>
                  <a:lnTo>
                    <a:pt x="906" y="293"/>
                  </a:lnTo>
                  <a:lnTo>
                    <a:pt x="943" y="407"/>
                  </a:lnTo>
                  <a:lnTo>
                    <a:pt x="1016" y="593"/>
                  </a:lnTo>
                  <a:lnTo>
                    <a:pt x="1043" y="619"/>
                  </a:lnTo>
                  <a:lnTo>
                    <a:pt x="1060" y="672"/>
                  </a:lnTo>
                  <a:lnTo>
                    <a:pt x="1119" y="670"/>
                  </a:lnTo>
                  <a:lnTo>
                    <a:pt x="1158" y="653"/>
                  </a:lnTo>
                  <a:lnTo>
                    <a:pt x="1185" y="653"/>
                  </a:lnTo>
                  <a:lnTo>
                    <a:pt x="1182" y="726"/>
                  </a:lnTo>
                  <a:lnTo>
                    <a:pt x="1173" y="766"/>
                  </a:lnTo>
                  <a:lnTo>
                    <a:pt x="1067" y="929"/>
                  </a:lnTo>
                  <a:lnTo>
                    <a:pt x="970" y="1096"/>
                  </a:lnTo>
                  <a:lnTo>
                    <a:pt x="971" y="1162"/>
                  </a:lnTo>
                  <a:lnTo>
                    <a:pt x="998" y="1209"/>
                  </a:lnTo>
                  <a:lnTo>
                    <a:pt x="985" y="1246"/>
                  </a:lnTo>
                  <a:lnTo>
                    <a:pt x="993" y="1297"/>
                  </a:lnTo>
                  <a:lnTo>
                    <a:pt x="985" y="1333"/>
                  </a:lnTo>
                  <a:lnTo>
                    <a:pt x="962" y="1365"/>
                  </a:lnTo>
                  <a:lnTo>
                    <a:pt x="943" y="1365"/>
                  </a:lnTo>
                  <a:lnTo>
                    <a:pt x="909" y="1417"/>
                  </a:lnTo>
                  <a:lnTo>
                    <a:pt x="880" y="1479"/>
                  </a:lnTo>
                  <a:lnTo>
                    <a:pt x="886" y="1547"/>
                  </a:lnTo>
                  <a:lnTo>
                    <a:pt x="857" y="1579"/>
                  </a:lnTo>
                  <a:lnTo>
                    <a:pt x="830" y="1648"/>
                  </a:lnTo>
                  <a:lnTo>
                    <a:pt x="797" y="1714"/>
                  </a:lnTo>
                  <a:lnTo>
                    <a:pt x="779" y="1738"/>
                  </a:lnTo>
                  <a:lnTo>
                    <a:pt x="764" y="1744"/>
                  </a:lnTo>
                  <a:lnTo>
                    <a:pt x="737" y="1787"/>
                  </a:lnTo>
                  <a:lnTo>
                    <a:pt x="692" y="1811"/>
                  </a:lnTo>
                  <a:lnTo>
                    <a:pt x="635" y="1817"/>
                  </a:lnTo>
                  <a:lnTo>
                    <a:pt x="604" y="1789"/>
                  </a:lnTo>
                  <a:lnTo>
                    <a:pt x="600" y="1761"/>
                  </a:lnTo>
                  <a:lnTo>
                    <a:pt x="595" y="1725"/>
                  </a:lnTo>
                  <a:lnTo>
                    <a:pt x="574" y="1704"/>
                  </a:lnTo>
                  <a:lnTo>
                    <a:pt x="558" y="1635"/>
                  </a:lnTo>
                  <a:lnTo>
                    <a:pt x="551" y="1601"/>
                  </a:lnTo>
                  <a:lnTo>
                    <a:pt x="550" y="1558"/>
                  </a:lnTo>
                  <a:lnTo>
                    <a:pt x="540" y="1528"/>
                  </a:lnTo>
                  <a:lnTo>
                    <a:pt x="538" y="1507"/>
                  </a:lnTo>
                  <a:lnTo>
                    <a:pt x="520" y="1477"/>
                  </a:lnTo>
                  <a:lnTo>
                    <a:pt x="501" y="1451"/>
                  </a:lnTo>
                  <a:lnTo>
                    <a:pt x="487" y="1410"/>
                  </a:lnTo>
                  <a:lnTo>
                    <a:pt x="478" y="1378"/>
                  </a:lnTo>
                  <a:lnTo>
                    <a:pt x="482" y="1327"/>
                  </a:lnTo>
                  <a:lnTo>
                    <a:pt x="511" y="1252"/>
                  </a:lnTo>
                  <a:lnTo>
                    <a:pt x="516" y="1169"/>
                  </a:lnTo>
                  <a:lnTo>
                    <a:pt x="496" y="1077"/>
                  </a:lnTo>
                  <a:lnTo>
                    <a:pt x="464" y="1040"/>
                  </a:lnTo>
                  <a:lnTo>
                    <a:pt x="443" y="989"/>
                  </a:lnTo>
                  <a:lnTo>
                    <a:pt x="451" y="912"/>
                  </a:lnTo>
                  <a:lnTo>
                    <a:pt x="435" y="852"/>
                  </a:lnTo>
                  <a:lnTo>
                    <a:pt x="398" y="847"/>
                  </a:lnTo>
                  <a:lnTo>
                    <a:pt x="359" y="802"/>
                  </a:lnTo>
                  <a:lnTo>
                    <a:pt x="310" y="777"/>
                  </a:lnTo>
                  <a:lnTo>
                    <a:pt x="260" y="817"/>
                  </a:lnTo>
                  <a:lnTo>
                    <a:pt x="129" y="805"/>
                  </a:lnTo>
                  <a:lnTo>
                    <a:pt x="57" y="706"/>
                  </a:lnTo>
                  <a:lnTo>
                    <a:pt x="0" y="571"/>
                  </a:lnTo>
                  <a:lnTo>
                    <a:pt x="10" y="526"/>
                  </a:lnTo>
                  <a:lnTo>
                    <a:pt x="35" y="492"/>
                  </a:lnTo>
                  <a:lnTo>
                    <a:pt x="46" y="400"/>
                  </a:lnTo>
                  <a:lnTo>
                    <a:pt x="64" y="332"/>
                  </a:lnTo>
                  <a:lnTo>
                    <a:pt x="115" y="261"/>
                  </a:lnTo>
                  <a:lnTo>
                    <a:pt x="167" y="231"/>
                  </a:lnTo>
                  <a:lnTo>
                    <a:pt x="216" y="158"/>
                  </a:lnTo>
                  <a:lnTo>
                    <a:pt x="228" y="126"/>
                  </a:lnTo>
                  <a:lnTo>
                    <a:pt x="291" y="47"/>
                  </a:lnTo>
                  <a:lnTo>
                    <a:pt x="332" y="79"/>
                  </a:lnTo>
                  <a:lnTo>
                    <a:pt x="362" y="75"/>
                  </a:lnTo>
                  <a:lnTo>
                    <a:pt x="397" y="34"/>
                  </a:lnTo>
                  <a:lnTo>
                    <a:pt x="437" y="28"/>
                  </a:lnTo>
                  <a:lnTo>
                    <a:pt x="464" y="39"/>
                  </a:lnTo>
                  <a:lnTo>
                    <a:pt x="489" y="6"/>
                  </a:lnTo>
                  <a:lnTo>
                    <a:pt x="523" y="0"/>
                  </a:lnTo>
                  <a:lnTo>
                    <a:pt x="531" y="62"/>
                  </a:lnTo>
                  <a:lnTo>
                    <a:pt x="551" y="107"/>
                  </a:lnTo>
                  <a:lnTo>
                    <a:pt x="611" y="152"/>
                  </a:lnTo>
                  <a:lnTo>
                    <a:pt x="661" y="160"/>
                  </a:lnTo>
                  <a:lnTo>
                    <a:pt x="667" y="109"/>
                  </a:lnTo>
                  <a:lnTo>
                    <a:pt x="706" y="109"/>
                  </a:lnTo>
                  <a:lnTo>
                    <a:pt x="752" y="141"/>
                  </a:lnTo>
                  <a:lnTo>
                    <a:pt x="803" y="158"/>
                  </a:lnTo>
                  <a:lnTo>
                    <a:pt x="848" y="137"/>
                  </a:lnTo>
                  <a:lnTo>
                    <a:pt x="886" y="216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622" y="1286"/>
              <a:ext cx="79" cy="132"/>
            </a:xfrm>
            <a:custGeom>
              <a:avLst/>
              <a:gdLst>
                <a:gd name="T0" fmla="*/ 17 w 79"/>
                <a:gd name="T1" fmla="*/ 40 h 132"/>
                <a:gd name="T2" fmla="*/ 23 w 79"/>
                <a:gd name="T3" fmla="*/ 27 h 132"/>
                <a:gd name="T4" fmla="*/ 37 w 79"/>
                <a:gd name="T5" fmla="*/ 27 h 132"/>
                <a:gd name="T6" fmla="*/ 57 w 79"/>
                <a:gd name="T7" fmla="*/ 0 h 132"/>
                <a:gd name="T8" fmla="*/ 64 w 79"/>
                <a:gd name="T9" fmla="*/ 17 h 132"/>
                <a:gd name="T10" fmla="*/ 74 w 79"/>
                <a:gd name="T11" fmla="*/ 17 h 132"/>
                <a:gd name="T12" fmla="*/ 78 w 79"/>
                <a:gd name="T13" fmla="*/ 27 h 132"/>
                <a:gd name="T14" fmla="*/ 71 w 79"/>
                <a:gd name="T15" fmla="*/ 40 h 132"/>
                <a:gd name="T16" fmla="*/ 64 w 79"/>
                <a:gd name="T17" fmla="*/ 46 h 132"/>
                <a:gd name="T18" fmla="*/ 64 w 79"/>
                <a:gd name="T19" fmla="*/ 57 h 132"/>
                <a:gd name="T20" fmla="*/ 62 w 79"/>
                <a:gd name="T21" fmla="*/ 63 h 132"/>
                <a:gd name="T22" fmla="*/ 60 w 79"/>
                <a:gd name="T23" fmla="*/ 72 h 132"/>
                <a:gd name="T24" fmla="*/ 64 w 79"/>
                <a:gd name="T25" fmla="*/ 84 h 132"/>
                <a:gd name="T26" fmla="*/ 57 w 79"/>
                <a:gd name="T27" fmla="*/ 95 h 132"/>
                <a:gd name="T28" fmla="*/ 52 w 79"/>
                <a:gd name="T29" fmla="*/ 101 h 132"/>
                <a:gd name="T30" fmla="*/ 45 w 79"/>
                <a:gd name="T31" fmla="*/ 101 h 132"/>
                <a:gd name="T32" fmla="*/ 44 w 79"/>
                <a:gd name="T33" fmla="*/ 103 h 132"/>
                <a:gd name="T34" fmla="*/ 41 w 79"/>
                <a:gd name="T35" fmla="*/ 112 h 132"/>
                <a:gd name="T36" fmla="*/ 31 w 79"/>
                <a:gd name="T37" fmla="*/ 114 h 132"/>
                <a:gd name="T38" fmla="*/ 29 w 79"/>
                <a:gd name="T39" fmla="*/ 112 h 132"/>
                <a:gd name="T40" fmla="*/ 21 w 79"/>
                <a:gd name="T41" fmla="*/ 120 h 132"/>
                <a:gd name="T42" fmla="*/ 20 w 79"/>
                <a:gd name="T43" fmla="*/ 123 h 132"/>
                <a:gd name="T44" fmla="*/ 9 w 79"/>
                <a:gd name="T45" fmla="*/ 131 h 132"/>
                <a:gd name="T46" fmla="*/ 5 w 79"/>
                <a:gd name="T47" fmla="*/ 131 h 132"/>
                <a:gd name="T48" fmla="*/ 4 w 79"/>
                <a:gd name="T49" fmla="*/ 125 h 132"/>
                <a:gd name="T50" fmla="*/ 1 w 79"/>
                <a:gd name="T51" fmla="*/ 112 h 132"/>
                <a:gd name="T52" fmla="*/ 0 w 79"/>
                <a:gd name="T53" fmla="*/ 108 h 132"/>
                <a:gd name="T54" fmla="*/ 0 w 79"/>
                <a:gd name="T55" fmla="*/ 97 h 132"/>
                <a:gd name="T56" fmla="*/ 5 w 79"/>
                <a:gd name="T57" fmla="*/ 91 h 132"/>
                <a:gd name="T58" fmla="*/ 12 w 79"/>
                <a:gd name="T59" fmla="*/ 85 h 132"/>
                <a:gd name="T60" fmla="*/ 16 w 79"/>
                <a:gd name="T61" fmla="*/ 74 h 132"/>
                <a:gd name="T62" fmla="*/ 21 w 79"/>
                <a:gd name="T63" fmla="*/ 74 h 132"/>
                <a:gd name="T64" fmla="*/ 25 w 79"/>
                <a:gd name="T65" fmla="*/ 78 h 132"/>
                <a:gd name="T66" fmla="*/ 31 w 79"/>
                <a:gd name="T67" fmla="*/ 74 h 132"/>
                <a:gd name="T68" fmla="*/ 25 w 79"/>
                <a:gd name="T69" fmla="*/ 72 h 132"/>
                <a:gd name="T70" fmla="*/ 17 w 79"/>
                <a:gd name="T71" fmla="*/ 40 h 1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"/>
                <a:gd name="T109" fmla="*/ 0 h 132"/>
                <a:gd name="T110" fmla="*/ 79 w 79"/>
                <a:gd name="T111" fmla="*/ 132 h 1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" h="132">
                  <a:moveTo>
                    <a:pt x="17" y="40"/>
                  </a:moveTo>
                  <a:lnTo>
                    <a:pt x="23" y="27"/>
                  </a:lnTo>
                  <a:lnTo>
                    <a:pt x="37" y="27"/>
                  </a:lnTo>
                  <a:lnTo>
                    <a:pt x="57" y="0"/>
                  </a:lnTo>
                  <a:lnTo>
                    <a:pt x="64" y="17"/>
                  </a:lnTo>
                  <a:lnTo>
                    <a:pt x="74" y="17"/>
                  </a:lnTo>
                  <a:lnTo>
                    <a:pt x="78" y="27"/>
                  </a:lnTo>
                  <a:lnTo>
                    <a:pt x="71" y="40"/>
                  </a:lnTo>
                  <a:lnTo>
                    <a:pt x="64" y="46"/>
                  </a:lnTo>
                  <a:lnTo>
                    <a:pt x="64" y="57"/>
                  </a:lnTo>
                  <a:lnTo>
                    <a:pt x="62" y="63"/>
                  </a:lnTo>
                  <a:lnTo>
                    <a:pt x="60" y="72"/>
                  </a:lnTo>
                  <a:lnTo>
                    <a:pt x="64" y="84"/>
                  </a:lnTo>
                  <a:lnTo>
                    <a:pt x="57" y="95"/>
                  </a:lnTo>
                  <a:lnTo>
                    <a:pt x="52" y="101"/>
                  </a:lnTo>
                  <a:lnTo>
                    <a:pt x="45" y="101"/>
                  </a:lnTo>
                  <a:lnTo>
                    <a:pt x="44" y="103"/>
                  </a:lnTo>
                  <a:lnTo>
                    <a:pt x="41" y="112"/>
                  </a:lnTo>
                  <a:lnTo>
                    <a:pt x="31" y="114"/>
                  </a:lnTo>
                  <a:lnTo>
                    <a:pt x="29" y="112"/>
                  </a:lnTo>
                  <a:lnTo>
                    <a:pt x="21" y="120"/>
                  </a:lnTo>
                  <a:lnTo>
                    <a:pt x="20" y="123"/>
                  </a:lnTo>
                  <a:lnTo>
                    <a:pt x="9" y="131"/>
                  </a:lnTo>
                  <a:lnTo>
                    <a:pt x="5" y="131"/>
                  </a:lnTo>
                  <a:lnTo>
                    <a:pt x="4" y="125"/>
                  </a:lnTo>
                  <a:lnTo>
                    <a:pt x="1" y="112"/>
                  </a:lnTo>
                  <a:lnTo>
                    <a:pt x="0" y="108"/>
                  </a:lnTo>
                  <a:lnTo>
                    <a:pt x="0" y="97"/>
                  </a:lnTo>
                  <a:lnTo>
                    <a:pt x="5" y="91"/>
                  </a:lnTo>
                  <a:lnTo>
                    <a:pt x="12" y="85"/>
                  </a:lnTo>
                  <a:lnTo>
                    <a:pt x="16" y="74"/>
                  </a:lnTo>
                  <a:lnTo>
                    <a:pt x="21" y="74"/>
                  </a:lnTo>
                  <a:lnTo>
                    <a:pt x="25" y="78"/>
                  </a:lnTo>
                  <a:lnTo>
                    <a:pt x="31" y="74"/>
                  </a:lnTo>
                  <a:lnTo>
                    <a:pt x="25" y="72"/>
                  </a:lnTo>
                  <a:lnTo>
                    <a:pt x="17" y="4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2694" y="1200"/>
              <a:ext cx="91" cy="234"/>
            </a:xfrm>
            <a:custGeom>
              <a:avLst/>
              <a:gdLst>
                <a:gd name="T0" fmla="*/ 34 w 91"/>
                <a:gd name="T1" fmla="*/ 24 h 234"/>
                <a:gd name="T2" fmla="*/ 56 w 91"/>
                <a:gd name="T3" fmla="*/ 23 h 234"/>
                <a:gd name="T4" fmla="*/ 63 w 91"/>
                <a:gd name="T5" fmla="*/ 13 h 234"/>
                <a:gd name="T6" fmla="*/ 72 w 91"/>
                <a:gd name="T7" fmla="*/ 6 h 234"/>
                <a:gd name="T8" fmla="*/ 90 w 91"/>
                <a:gd name="T9" fmla="*/ 2 h 234"/>
                <a:gd name="T10" fmla="*/ 84 w 91"/>
                <a:gd name="T11" fmla="*/ 23 h 234"/>
                <a:gd name="T12" fmla="*/ 76 w 91"/>
                <a:gd name="T13" fmla="*/ 28 h 234"/>
                <a:gd name="T14" fmla="*/ 65 w 91"/>
                <a:gd name="T15" fmla="*/ 45 h 234"/>
                <a:gd name="T16" fmla="*/ 79 w 91"/>
                <a:gd name="T17" fmla="*/ 45 h 234"/>
                <a:gd name="T18" fmla="*/ 90 w 91"/>
                <a:gd name="T19" fmla="*/ 45 h 234"/>
                <a:gd name="T20" fmla="*/ 82 w 91"/>
                <a:gd name="T21" fmla="*/ 64 h 234"/>
                <a:gd name="T22" fmla="*/ 68 w 91"/>
                <a:gd name="T23" fmla="*/ 73 h 234"/>
                <a:gd name="T24" fmla="*/ 67 w 91"/>
                <a:gd name="T25" fmla="*/ 86 h 234"/>
                <a:gd name="T26" fmla="*/ 79 w 91"/>
                <a:gd name="T27" fmla="*/ 107 h 234"/>
                <a:gd name="T28" fmla="*/ 84 w 91"/>
                <a:gd name="T29" fmla="*/ 126 h 234"/>
                <a:gd name="T30" fmla="*/ 90 w 91"/>
                <a:gd name="T31" fmla="*/ 152 h 234"/>
                <a:gd name="T32" fmla="*/ 86 w 91"/>
                <a:gd name="T33" fmla="*/ 182 h 234"/>
                <a:gd name="T34" fmla="*/ 76 w 91"/>
                <a:gd name="T35" fmla="*/ 197 h 234"/>
                <a:gd name="T36" fmla="*/ 84 w 91"/>
                <a:gd name="T37" fmla="*/ 220 h 234"/>
                <a:gd name="T38" fmla="*/ 63 w 91"/>
                <a:gd name="T39" fmla="*/ 220 h 234"/>
                <a:gd name="T40" fmla="*/ 52 w 91"/>
                <a:gd name="T41" fmla="*/ 216 h 234"/>
                <a:gd name="T42" fmla="*/ 34 w 91"/>
                <a:gd name="T43" fmla="*/ 225 h 234"/>
                <a:gd name="T44" fmla="*/ 25 w 91"/>
                <a:gd name="T45" fmla="*/ 227 h 234"/>
                <a:gd name="T46" fmla="*/ 14 w 91"/>
                <a:gd name="T47" fmla="*/ 231 h 234"/>
                <a:gd name="T48" fmla="*/ 4 w 91"/>
                <a:gd name="T49" fmla="*/ 222 h 234"/>
                <a:gd name="T50" fmla="*/ 0 w 91"/>
                <a:gd name="T51" fmla="*/ 209 h 234"/>
                <a:gd name="T52" fmla="*/ 10 w 91"/>
                <a:gd name="T53" fmla="*/ 194 h 234"/>
                <a:gd name="T54" fmla="*/ 23 w 91"/>
                <a:gd name="T55" fmla="*/ 192 h 234"/>
                <a:gd name="T56" fmla="*/ 15 w 91"/>
                <a:gd name="T57" fmla="*/ 182 h 234"/>
                <a:gd name="T58" fmla="*/ 15 w 91"/>
                <a:gd name="T59" fmla="*/ 169 h 234"/>
                <a:gd name="T60" fmla="*/ 27 w 91"/>
                <a:gd name="T61" fmla="*/ 160 h 234"/>
                <a:gd name="T62" fmla="*/ 37 w 91"/>
                <a:gd name="T63" fmla="*/ 158 h 234"/>
                <a:gd name="T64" fmla="*/ 42 w 91"/>
                <a:gd name="T65" fmla="*/ 132 h 234"/>
                <a:gd name="T66" fmla="*/ 48 w 91"/>
                <a:gd name="T67" fmla="*/ 107 h 234"/>
                <a:gd name="T68" fmla="*/ 38 w 91"/>
                <a:gd name="T69" fmla="*/ 90 h 234"/>
                <a:gd name="T70" fmla="*/ 19 w 91"/>
                <a:gd name="T71" fmla="*/ 85 h 234"/>
                <a:gd name="T72" fmla="*/ 29 w 91"/>
                <a:gd name="T73" fmla="*/ 34 h 2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"/>
                <a:gd name="T112" fmla="*/ 0 h 234"/>
                <a:gd name="T113" fmla="*/ 91 w 91"/>
                <a:gd name="T114" fmla="*/ 234 h 2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" h="234">
                  <a:moveTo>
                    <a:pt x="29" y="34"/>
                  </a:moveTo>
                  <a:lnTo>
                    <a:pt x="34" y="24"/>
                  </a:lnTo>
                  <a:lnTo>
                    <a:pt x="52" y="28"/>
                  </a:lnTo>
                  <a:lnTo>
                    <a:pt x="56" y="23"/>
                  </a:lnTo>
                  <a:lnTo>
                    <a:pt x="60" y="13"/>
                  </a:lnTo>
                  <a:lnTo>
                    <a:pt x="63" y="13"/>
                  </a:lnTo>
                  <a:lnTo>
                    <a:pt x="67" y="11"/>
                  </a:lnTo>
                  <a:lnTo>
                    <a:pt x="72" y="6"/>
                  </a:lnTo>
                  <a:lnTo>
                    <a:pt x="80" y="0"/>
                  </a:lnTo>
                  <a:lnTo>
                    <a:pt x="90" y="2"/>
                  </a:lnTo>
                  <a:lnTo>
                    <a:pt x="87" y="13"/>
                  </a:lnTo>
                  <a:lnTo>
                    <a:pt x="84" y="23"/>
                  </a:lnTo>
                  <a:lnTo>
                    <a:pt x="80" y="24"/>
                  </a:lnTo>
                  <a:lnTo>
                    <a:pt x="76" y="28"/>
                  </a:lnTo>
                  <a:lnTo>
                    <a:pt x="65" y="34"/>
                  </a:lnTo>
                  <a:lnTo>
                    <a:pt x="65" y="45"/>
                  </a:lnTo>
                  <a:lnTo>
                    <a:pt x="67" y="51"/>
                  </a:lnTo>
                  <a:lnTo>
                    <a:pt x="79" y="45"/>
                  </a:lnTo>
                  <a:lnTo>
                    <a:pt x="87" y="39"/>
                  </a:lnTo>
                  <a:lnTo>
                    <a:pt x="90" y="45"/>
                  </a:lnTo>
                  <a:lnTo>
                    <a:pt x="90" y="62"/>
                  </a:lnTo>
                  <a:lnTo>
                    <a:pt x="82" y="64"/>
                  </a:lnTo>
                  <a:lnTo>
                    <a:pt x="75" y="64"/>
                  </a:lnTo>
                  <a:lnTo>
                    <a:pt x="68" y="73"/>
                  </a:lnTo>
                  <a:lnTo>
                    <a:pt x="67" y="79"/>
                  </a:lnTo>
                  <a:lnTo>
                    <a:pt x="67" y="86"/>
                  </a:lnTo>
                  <a:lnTo>
                    <a:pt x="72" y="98"/>
                  </a:lnTo>
                  <a:lnTo>
                    <a:pt x="79" y="107"/>
                  </a:lnTo>
                  <a:lnTo>
                    <a:pt x="82" y="115"/>
                  </a:lnTo>
                  <a:lnTo>
                    <a:pt x="84" y="126"/>
                  </a:lnTo>
                  <a:lnTo>
                    <a:pt x="86" y="137"/>
                  </a:lnTo>
                  <a:lnTo>
                    <a:pt x="90" y="152"/>
                  </a:lnTo>
                  <a:lnTo>
                    <a:pt x="90" y="171"/>
                  </a:lnTo>
                  <a:lnTo>
                    <a:pt x="86" y="182"/>
                  </a:lnTo>
                  <a:lnTo>
                    <a:pt x="79" y="192"/>
                  </a:lnTo>
                  <a:lnTo>
                    <a:pt x="76" y="197"/>
                  </a:lnTo>
                  <a:lnTo>
                    <a:pt x="80" y="209"/>
                  </a:lnTo>
                  <a:lnTo>
                    <a:pt x="84" y="220"/>
                  </a:lnTo>
                  <a:lnTo>
                    <a:pt x="72" y="220"/>
                  </a:lnTo>
                  <a:lnTo>
                    <a:pt x="63" y="220"/>
                  </a:lnTo>
                  <a:lnTo>
                    <a:pt x="60" y="216"/>
                  </a:lnTo>
                  <a:lnTo>
                    <a:pt x="52" y="216"/>
                  </a:lnTo>
                  <a:lnTo>
                    <a:pt x="42" y="220"/>
                  </a:lnTo>
                  <a:lnTo>
                    <a:pt x="34" y="225"/>
                  </a:lnTo>
                  <a:lnTo>
                    <a:pt x="29" y="225"/>
                  </a:lnTo>
                  <a:lnTo>
                    <a:pt x="25" y="227"/>
                  </a:lnTo>
                  <a:lnTo>
                    <a:pt x="15" y="233"/>
                  </a:lnTo>
                  <a:lnTo>
                    <a:pt x="14" y="231"/>
                  </a:lnTo>
                  <a:lnTo>
                    <a:pt x="10" y="225"/>
                  </a:lnTo>
                  <a:lnTo>
                    <a:pt x="4" y="222"/>
                  </a:lnTo>
                  <a:lnTo>
                    <a:pt x="0" y="220"/>
                  </a:lnTo>
                  <a:lnTo>
                    <a:pt x="0" y="209"/>
                  </a:lnTo>
                  <a:lnTo>
                    <a:pt x="4" y="194"/>
                  </a:lnTo>
                  <a:lnTo>
                    <a:pt x="10" y="194"/>
                  </a:lnTo>
                  <a:lnTo>
                    <a:pt x="15" y="192"/>
                  </a:lnTo>
                  <a:lnTo>
                    <a:pt x="23" y="192"/>
                  </a:lnTo>
                  <a:lnTo>
                    <a:pt x="23" y="188"/>
                  </a:lnTo>
                  <a:lnTo>
                    <a:pt x="15" y="182"/>
                  </a:lnTo>
                  <a:lnTo>
                    <a:pt x="15" y="175"/>
                  </a:lnTo>
                  <a:lnTo>
                    <a:pt x="15" y="169"/>
                  </a:lnTo>
                  <a:lnTo>
                    <a:pt x="23" y="163"/>
                  </a:lnTo>
                  <a:lnTo>
                    <a:pt x="27" y="160"/>
                  </a:lnTo>
                  <a:lnTo>
                    <a:pt x="30" y="158"/>
                  </a:lnTo>
                  <a:lnTo>
                    <a:pt x="37" y="158"/>
                  </a:lnTo>
                  <a:lnTo>
                    <a:pt x="41" y="154"/>
                  </a:lnTo>
                  <a:lnTo>
                    <a:pt x="42" y="132"/>
                  </a:lnTo>
                  <a:lnTo>
                    <a:pt x="48" y="115"/>
                  </a:lnTo>
                  <a:lnTo>
                    <a:pt x="48" y="107"/>
                  </a:lnTo>
                  <a:lnTo>
                    <a:pt x="34" y="103"/>
                  </a:lnTo>
                  <a:lnTo>
                    <a:pt x="38" y="90"/>
                  </a:lnTo>
                  <a:lnTo>
                    <a:pt x="29" y="81"/>
                  </a:lnTo>
                  <a:lnTo>
                    <a:pt x="19" y="85"/>
                  </a:lnTo>
                  <a:lnTo>
                    <a:pt x="30" y="64"/>
                  </a:lnTo>
                  <a:lnTo>
                    <a:pt x="29" y="34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414" y="808"/>
              <a:ext cx="526" cy="395"/>
            </a:xfrm>
            <a:custGeom>
              <a:avLst/>
              <a:gdLst>
                <a:gd name="T0" fmla="*/ 33 w 526"/>
                <a:gd name="T1" fmla="*/ 386 h 395"/>
                <a:gd name="T2" fmla="*/ 53 w 526"/>
                <a:gd name="T3" fmla="*/ 358 h 395"/>
                <a:gd name="T4" fmla="*/ 64 w 526"/>
                <a:gd name="T5" fmla="*/ 349 h 395"/>
                <a:gd name="T6" fmla="*/ 81 w 526"/>
                <a:gd name="T7" fmla="*/ 341 h 395"/>
                <a:gd name="T8" fmla="*/ 95 w 526"/>
                <a:gd name="T9" fmla="*/ 341 h 395"/>
                <a:gd name="T10" fmla="*/ 107 w 526"/>
                <a:gd name="T11" fmla="*/ 330 h 395"/>
                <a:gd name="T12" fmla="*/ 120 w 526"/>
                <a:gd name="T13" fmla="*/ 313 h 395"/>
                <a:gd name="T14" fmla="*/ 134 w 526"/>
                <a:gd name="T15" fmla="*/ 304 h 395"/>
                <a:gd name="T16" fmla="*/ 148 w 526"/>
                <a:gd name="T17" fmla="*/ 296 h 395"/>
                <a:gd name="T18" fmla="*/ 164 w 526"/>
                <a:gd name="T19" fmla="*/ 285 h 395"/>
                <a:gd name="T20" fmla="*/ 183 w 526"/>
                <a:gd name="T21" fmla="*/ 280 h 395"/>
                <a:gd name="T22" fmla="*/ 214 w 526"/>
                <a:gd name="T23" fmla="*/ 285 h 395"/>
                <a:gd name="T24" fmla="*/ 238 w 526"/>
                <a:gd name="T25" fmla="*/ 274 h 395"/>
                <a:gd name="T26" fmla="*/ 252 w 526"/>
                <a:gd name="T27" fmla="*/ 246 h 395"/>
                <a:gd name="T28" fmla="*/ 271 w 526"/>
                <a:gd name="T29" fmla="*/ 223 h 395"/>
                <a:gd name="T30" fmla="*/ 283 w 526"/>
                <a:gd name="T31" fmla="*/ 203 h 395"/>
                <a:gd name="T32" fmla="*/ 292 w 526"/>
                <a:gd name="T33" fmla="*/ 186 h 395"/>
                <a:gd name="T34" fmla="*/ 315 w 526"/>
                <a:gd name="T35" fmla="*/ 167 h 395"/>
                <a:gd name="T36" fmla="*/ 311 w 526"/>
                <a:gd name="T37" fmla="*/ 191 h 395"/>
                <a:gd name="T38" fmla="*/ 329 w 526"/>
                <a:gd name="T39" fmla="*/ 203 h 395"/>
                <a:gd name="T40" fmla="*/ 345 w 526"/>
                <a:gd name="T41" fmla="*/ 195 h 395"/>
                <a:gd name="T42" fmla="*/ 350 w 526"/>
                <a:gd name="T43" fmla="*/ 174 h 395"/>
                <a:gd name="T44" fmla="*/ 356 w 526"/>
                <a:gd name="T45" fmla="*/ 158 h 395"/>
                <a:gd name="T46" fmla="*/ 365 w 526"/>
                <a:gd name="T47" fmla="*/ 141 h 395"/>
                <a:gd name="T48" fmla="*/ 395 w 526"/>
                <a:gd name="T49" fmla="*/ 141 h 395"/>
                <a:gd name="T50" fmla="*/ 425 w 526"/>
                <a:gd name="T51" fmla="*/ 113 h 395"/>
                <a:gd name="T52" fmla="*/ 453 w 526"/>
                <a:gd name="T53" fmla="*/ 94 h 395"/>
                <a:gd name="T54" fmla="*/ 484 w 526"/>
                <a:gd name="T55" fmla="*/ 45 h 395"/>
                <a:gd name="T56" fmla="*/ 511 w 526"/>
                <a:gd name="T57" fmla="*/ 23 h 395"/>
                <a:gd name="T58" fmla="*/ 502 w 526"/>
                <a:gd name="T59" fmla="*/ 0 h 395"/>
                <a:gd name="T60" fmla="*/ 455 w 526"/>
                <a:gd name="T61" fmla="*/ 15 h 395"/>
                <a:gd name="T62" fmla="*/ 425 w 526"/>
                <a:gd name="T63" fmla="*/ 28 h 395"/>
                <a:gd name="T64" fmla="*/ 391 w 526"/>
                <a:gd name="T65" fmla="*/ 38 h 395"/>
                <a:gd name="T66" fmla="*/ 350 w 526"/>
                <a:gd name="T67" fmla="*/ 60 h 395"/>
                <a:gd name="T68" fmla="*/ 315 w 526"/>
                <a:gd name="T69" fmla="*/ 73 h 395"/>
                <a:gd name="T70" fmla="*/ 279 w 526"/>
                <a:gd name="T71" fmla="*/ 94 h 395"/>
                <a:gd name="T72" fmla="*/ 252 w 526"/>
                <a:gd name="T73" fmla="*/ 122 h 395"/>
                <a:gd name="T74" fmla="*/ 230 w 526"/>
                <a:gd name="T75" fmla="*/ 141 h 395"/>
                <a:gd name="T76" fmla="*/ 188 w 526"/>
                <a:gd name="T77" fmla="*/ 174 h 395"/>
                <a:gd name="T78" fmla="*/ 145 w 526"/>
                <a:gd name="T79" fmla="*/ 220 h 395"/>
                <a:gd name="T80" fmla="*/ 108 w 526"/>
                <a:gd name="T81" fmla="*/ 251 h 395"/>
                <a:gd name="T82" fmla="*/ 80 w 526"/>
                <a:gd name="T83" fmla="*/ 293 h 395"/>
                <a:gd name="T84" fmla="*/ 49 w 526"/>
                <a:gd name="T85" fmla="*/ 321 h 395"/>
                <a:gd name="T86" fmla="*/ 0 w 526"/>
                <a:gd name="T87" fmla="*/ 394 h 3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26"/>
                <a:gd name="T133" fmla="*/ 0 h 395"/>
                <a:gd name="T134" fmla="*/ 526 w 526"/>
                <a:gd name="T135" fmla="*/ 395 h 3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26" h="395">
                  <a:moveTo>
                    <a:pt x="0" y="394"/>
                  </a:moveTo>
                  <a:lnTo>
                    <a:pt x="33" y="386"/>
                  </a:lnTo>
                  <a:lnTo>
                    <a:pt x="45" y="370"/>
                  </a:lnTo>
                  <a:lnTo>
                    <a:pt x="53" y="358"/>
                  </a:lnTo>
                  <a:lnTo>
                    <a:pt x="57" y="349"/>
                  </a:lnTo>
                  <a:lnTo>
                    <a:pt x="64" y="349"/>
                  </a:lnTo>
                  <a:lnTo>
                    <a:pt x="72" y="341"/>
                  </a:lnTo>
                  <a:lnTo>
                    <a:pt x="81" y="341"/>
                  </a:lnTo>
                  <a:lnTo>
                    <a:pt x="88" y="341"/>
                  </a:lnTo>
                  <a:lnTo>
                    <a:pt x="95" y="341"/>
                  </a:lnTo>
                  <a:lnTo>
                    <a:pt x="99" y="341"/>
                  </a:lnTo>
                  <a:lnTo>
                    <a:pt x="107" y="330"/>
                  </a:lnTo>
                  <a:lnTo>
                    <a:pt x="111" y="321"/>
                  </a:lnTo>
                  <a:lnTo>
                    <a:pt x="120" y="313"/>
                  </a:lnTo>
                  <a:lnTo>
                    <a:pt x="129" y="310"/>
                  </a:lnTo>
                  <a:lnTo>
                    <a:pt x="134" y="304"/>
                  </a:lnTo>
                  <a:lnTo>
                    <a:pt x="142" y="302"/>
                  </a:lnTo>
                  <a:lnTo>
                    <a:pt x="148" y="296"/>
                  </a:lnTo>
                  <a:lnTo>
                    <a:pt x="156" y="291"/>
                  </a:lnTo>
                  <a:lnTo>
                    <a:pt x="164" y="285"/>
                  </a:lnTo>
                  <a:lnTo>
                    <a:pt x="173" y="276"/>
                  </a:lnTo>
                  <a:lnTo>
                    <a:pt x="183" y="280"/>
                  </a:lnTo>
                  <a:lnTo>
                    <a:pt x="198" y="285"/>
                  </a:lnTo>
                  <a:lnTo>
                    <a:pt x="214" y="285"/>
                  </a:lnTo>
                  <a:lnTo>
                    <a:pt x="230" y="276"/>
                  </a:lnTo>
                  <a:lnTo>
                    <a:pt x="238" y="274"/>
                  </a:lnTo>
                  <a:lnTo>
                    <a:pt x="245" y="257"/>
                  </a:lnTo>
                  <a:lnTo>
                    <a:pt x="252" y="246"/>
                  </a:lnTo>
                  <a:lnTo>
                    <a:pt x="266" y="231"/>
                  </a:lnTo>
                  <a:lnTo>
                    <a:pt x="271" y="223"/>
                  </a:lnTo>
                  <a:lnTo>
                    <a:pt x="271" y="212"/>
                  </a:lnTo>
                  <a:lnTo>
                    <a:pt x="283" y="203"/>
                  </a:lnTo>
                  <a:lnTo>
                    <a:pt x="288" y="195"/>
                  </a:lnTo>
                  <a:lnTo>
                    <a:pt x="292" y="186"/>
                  </a:lnTo>
                  <a:lnTo>
                    <a:pt x="296" y="184"/>
                  </a:lnTo>
                  <a:lnTo>
                    <a:pt x="315" y="167"/>
                  </a:lnTo>
                  <a:lnTo>
                    <a:pt x="315" y="184"/>
                  </a:lnTo>
                  <a:lnTo>
                    <a:pt x="311" y="191"/>
                  </a:lnTo>
                  <a:lnTo>
                    <a:pt x="315" y="201"/>
                  </a:lnTo>
                  <a:lnTo>
                    <a:pt x="329" y="203"/>
                  </a:lnTo>
                  <a:lnTo>
                    <a:pt x="337" y="203"/>
                  </a:lnTo>
                  <a:lnTo>
                    <a:pt x="345" y="195"/>
                  </a:lnTo>
                  <a:lnTo>
                    <a:pt x="350" y="184"/>
                  </a:lnTo>
                  <a:lnTo>
                    <a:pt x="350" y="174"/>
                  </a:lnTo>
                  <a:lnTo>
                    <a:pt x="356" y="167"/>
                  </a:lnTo>
                  <a:lnTo>
                    <a:pt x="356" y="158"/>
                  </a:lnTo>
                  <a:lnTo>
                    <a:pt x="361" y="146"/>
                  </a:lnTo>
                  <a:lnTo>
                    <a:pt x="365" y="141"/>
                  </a:lnTo>
                  <a:lnTo>
                    <a:pt x="376" y="141"/>
                  </a:lnTo>
                  <a:lnTo>
                    <a:pt x="395" y="141"/>
                  </a:lnTo>
                  <a:lnTo>
                    <a:pt x="410" y="129"/>
                  </a:lnTo>
                  <a:lnTo>
                    <a:pt x="425" y="113"/>
                  </a:lnTo>
                  <a:lnTo>
                    <a:pt x="440" y="107"/>
                  </a:lnTo>
                  <a:lnTo>
                    <a:pt x="453" y="94"/>
                  </a:lnTo>
                  <a:lnTo>
                    <a:pt x="463" y="71"/>
                  </a:lnTo>
                  <a:lnTo>
                    <a:pt x="484" y="45"/>
                  </a:lnTo>
                  <a:lnTo>
                    <a:pt x="498" y="34"/>
                  </a:lnTo>
                  <a:lnTo>
                    <a:pt x="511" y="23"/>
                  </a:lnTo>
                  <a:lnTo>
                    <a:pt x="525" y="9"/>
                  </a:lnTo>
                  <a:lnTo>
                    <a:pt x="502" y="0"/>
                  </a:lnTo>
                  <a:lnTo>
                    <a:pt x="479" y="0"/>
                  </a:lnTo>
                  <a:lnTo>
                    <a:pt x="455" y="15"/>
                  </a:lnTo>
                  <a:lnTo>
                    <a:pt x="444" y="23"/>
                  </a:lnTo>
                  <a:lnTo>
                    <a:pt x="425" y="28"/>
                  </a:lnTo>
                  <a:lnTo>
                    <a:pt x="403" y="32"/>
                  </a:lnTo>
                  <a:lnTo>
                    <a:pt x="391" y="38"/>
                  </a:lnTo>
                  <a:lnTo>
                    <a:pt x="365" y="51"/>
                  </a:lnTo>
                  <a:lnTo>
                    <a:pt x="350" y="60"/>
                  </a:lnTo>
                  <a:lnTo>
                    <a:pt x="334" y="68"/>
                  </a:lnTo>
                  <a:lnTo>
                    <a:pt x="315" y="73"/>
                  </a:lnTo>
                  <a:lnTo>
                    <a:pt x="296" y="83"/>
                  </a:lnTo>
                  <a:lnTo>
                    <a:pt x="279" y="94"/>
                  </a:lnTo>
                  <a:lnTo>
                    <a:pt x="265" y="107"/>
                  </a:lnTo>
                  <a:lnTo>
                    <a:pt x="252" y="122"/>
                  </a:lnTo>
                  <a:lnTo>
                    <a:pt x="241" y="133"/>
                  </a:lnTo>
                  <a:lnTo>
                    <a:pt x="230" y="141"/>
                  </a:lnTo>
                  <a:lnTo>
                    <a:pt x="210" y="158"/>
                  </a:lnTo>
                  <a:lnTo>
                    <a:pt x="188" y="174"/>
                  </a:lnTo>
                  <a:lnTo>
                    <a:pt x="164" y="195"/>
                  </a:lnTo>
                  <a:lnTo>
                    <a:pt x="145" y="220"/>
                  </a:lnTo>
                  <a:lnTo>
                    <a:pt x="126" y="240"/>
                  </a:lnTo>
                  <a:lnTo>
                    <a:pt x="108" y="251"/>
                  </a:lnTo>
                  <a:lnTo>
                    <a:pt x="91" y="276"/>
                  </a:lnTo>
                  <a:lnTo>
                    <a:pt x="80" y="293"/>
                  </a:lnTo>
                  <a:lnTo>
                    <a:pt x="64" y="310"/>
                  </a:lnTo>
                  <a:lnTo>
                    <a:pt x="49" y="321"/>
                  </a:lnTo>
                  <a:lnTo>
                    <a:pt x="33" y="332"/>
                  </a:lnTo>
                  <a:lnTo>
                    <a:pt x="0" y="394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345" y="3035"/>
              <a:ext cx="155" cy="383"/>
            </a:xfrm>
            <a:custGeom>
              <a:avLst/>
              <a:gdLst>
                <a:gd name="T0" fmla="*/ 29 w 155"/>
                <a:gd name="T1" fmla="*/ 122 h 383"/>
                <a:gd name="T2" fmla="*/ 26 w 155"/>
                <a:gd name="T3" fmla="*/ 197 h 383"/>
                <a:gd name="T4" fmla="*/ 12 w 155"/>
                <a:gd name="T5" fmla="*/ 245 h 383"/>
                <a:gd name="T6" fmla="*/ 0 w 155"/>
                <a:gd name="T7" fmla="*/ 290 h 383"/>
                <a:gd name="T8" fmla="*/ 0 w 155"/>
                <a:gd name="T9" fmla="*/ 324 h 383"/>
                <a:gd name="T10" fmla="*/ 4 w 155"/>
                <a:gd name="T11" fmla="*/ 352 h 383"/>
                <a:gd name="T12" fmla="*/ 18 w 155"/>
                <a:gd name="T13" fmla="*/ 376 h 383"/>
                <a:gd name="T14" fmla="*/ 29 w 155"/>
                <a:gd name="T15" fmla="*/ 380 h 383"/>
                <a:gd name="T16" fmla="*/ 38 w 155"/>
                <a:gd name="T17" fmla="*/ 380 h 383"/>
                <a:gd name="T18" fmla="*/ 50 w 155"/>
                <a:gd name="T19" fmla="*/ 382 h 383"/>
                <a:gd name="T20" fmla="*/ 56 w 155"/>
                <a:gd name="T21" fmla="*/ 363 h 383"/>
                <a:gd name="T22" fmla="*/ 61 w 155"/>
                <a:gd name="T23" fmla="*/ 313 h 383"/>
                <a:gd name="T24" fmla="*/ 78 w 155"/>
                <a:gd name="T25" fmla="*/ 279 h 383"/>
                <a:gd name="T26" fmla="*/ 82 w 155"/>
                <a:gd name="T27" fmla="*/ 228 h 383"/>
                <a:gd name="T28" fmla="*/ 90 w 155"/>
                <a:gd name="T29" fmla="*/ 208 h 383"/>
                <a:gd name="T30" fmla="*/ 98 w 155"/>
                <a:gd name="T31" fmla="*/ 195 h 383"/>
                <a:gd name="T32" fmla="*/ 104 w 155"/>
                <a:gd name="T33" fmla="*/ 157 h 383"/>
                <a:gd name="T34" fmla="*/ 116 w 155"/>
                <a:gd name="T35" fmla="*/ 135 h 383"/>
                <a:gd name="T36" fmla="*/ 123 w 155"/>
                <a:gd name="T37" fmla="*/ 118 h 383"/>
                <a:gd name="T38" fmla="*/ 131 w 155"/>
                <a:gd name="T39" fmla="*/ 105 h 383"/>
                <a:gd name="T40" fmla="*/ 131 w 155"/>
                <a:gd name="T41" fmla="*/ 96 h 383"/>
                <a:gd name="T42" fmla="*/ 148 w 155"/>
                <a:gd name="T43" fmla="*/ 77 h 383"/>
                <a:gd name="T44" fmla="*/ 150 w 155"/>
                <a:gd name="T45" fmla="*/ 43 h 383"/>
                <a:gd name="T46" fmla="*/ 154 w 155"/>
                <a:gd name="T47" fmla="*/ 22 h 383"/>
                <a:gd name="T48" fmla="*/ 139 w 155"/>
                <a:gd name="T49" fmla="*/ 15 h 383"/>
                <a:gd name="T50" fmla="*/ 128 w 155"/>
                <a:gd name="T51" fmla="*/ 0 h 383"/>
                <a:gd name="T52" fmla="*/ 116 w 155"/>
                <a:gd name="T53" fmla="*/ 15 h 383"/>
                <a:gd name="T54" fmla="*/ 104 w 155"/>
                <a:gd name="T55" fmla="*/ 49 h 383"/>
                <a:gd name="T56" fmla="*/ 90 w 155"/>
                <a:gd name="T57" fmla="*/ 73 h 383"/>
                <a:gd name="T58" fmla="*/ 78 w 155"/>
                <a:gd name="T59" fmla="*/ 94 h 383"/>
                <a:gd name="T60" fmla="*/ 74 w 155"/>
                <a:gd name="T61" fmla="*/ 94 h 383"/>
                <a:gd name="T62" fmla="*/ 61 w 155"/>
                <a:gd name="T63" fmla="*/ 105 h 383"/>
                <a:gd name="T64" fmla="*/ 56 w 155"/>
                <a:gd name="T65" fmla="*/ 116 h 383"/>
                <a:gd name="T66" fmla="*/ 29 w 155"/>
                <a:gd name="T67" fmla="*/ 122 h 38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5"/>
                <a:gd name="T103" fmla="*/ 0 h 383"/>
                <a:gd name="T104" fmla="*/ 155 w 155"/>
                <a:gd name="T105" fmla="*/ 383 h 38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5" h="383">
                  <a:moveTo>
                    <a:pt x="29" y="122"/>
                  </a:moveTo>
                  <a:lnTo>
                    <a:pt x="26" y="197"/>
                  </a:lnTo>
                  <a:lnTo>
                    <a:pt x="12" y="245"/>
                  </a:lnTo>
                  <a:lnTo>
                    <a:pt x="0" y="290"/>
                  </a:lnTo>
                  <a:lnTo>
                    <a:pt x="0" y="324"/>
                  </a:lnTo>
                  <a:lnTo>
                    <a:pt x="4" y="352"/>
                  </a:lnTo>
                  <a:lnTo>
                    <a:pt x="18" y="376"/>
                  </a:lnTo>
                  <a:lnTo>
                    <a:pt x="29" y="380"/>
                  </a:lnTo>
                  <a:lnTo>
                    <a:pt x="38" y="380"/>
                  </a:lnTo>
                  <a:lnTo>
                    <a:pt x="50" y="382"/>
                  </a:lnTo>
                  <a:lnTo>
                    <a:pt x="56" y="363"/>
                  </a:lnTo>
                  <a:lnTo>
                    <a:pt x="61" y="313"/>
                  </a:lnTo>
                  <a:lnTo>
                    <a:pt x="78" y="279"/>
                  </a:lnTo>
                  <a:lnTo>
                    <a:pt x="82" y="228"/>
                  </a:lnTo>
                  <a:lnTo>
                    <a:pt x="90" y="208"/>
                  </a:lnTo>
                  <a:lnTo>
                    <a:pt x="98" y="195"/>
                  </a:lnTo>
                  <a:lnTo>
                    <a:pt x="104" y="157"/>
                  </a:lnTo>
                  <a:lnTo>
                    <a:pt x="116" y="135"/>
                  </a:lnTo>
                  <a:lnTo>
                    <a:pt x="123" y="118"/>
                  </a:lnTo>
                  <a:lnTo>
                    <a:pt x="131" y="105"/>
                  </a:lnTo>
                  <a:lnTo>
                    <a:pt x="131" y="96"/>
                  </a:lnTo>
                  <a:lnTo>
                    <a:pt x="148" y="77"/>
                  </a:lnTo>
                  <a:lnTo>
                    <a:pt x="150" y="43"/>
                  </a:lnTo>
                  <a:lnTo>
                    <a:pt x="154" y="22"/>
                  </a:lnTo>
                  <a:lnTo>
                    <a:pt x="139" y="15"/>
                  </a:lnTo>
                  <a:lnTo>
                    <a:pt x="128" y="0"/>
                  </a:lnTo>
                  <a:lnTo>
                    <a:pt x="116" y="15"/>
                  </a:lnTo>
                  <a:lnTo>
                    <a:pt x="104" y="49"/>
                  </a:lnTo>
                  <a:lnTo>
                    <a:pt x="90" y="73"/>
                  </a:lnTo>
                  <a:lnTo>
                    <a:pt x="78" y="94"/>
                  </a:lnTo>
                  <a:lnTo>
                    <a:pt x="74" y="94"/>
                  </a:lnTo>
                  <a:lnTo>
                    <a:pt x="61" y="105"/>
                  </a:lnTo>
                  <a:lnTo>
                    <a:pt x="56" y="116"/>
                  </a:lnTo>
                  <a:lnTo>
                    <a:pt x="29" y="122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595" y="845"/>
              <a:ext cx="2124" cy="1816"/>
            </a:xfrm>
            <a:custGeom>
              <a:avLst/>
              <a:gdLst>
                <a:gd name="T0" fmla="*/ 125 w 2124"/>
                <a:gd name="T1" fmla="*/ 760 h 1816"/>
                <a:gd name="T2" fmla="*/ 141 w 2124"/>
                <a:gd name="T3" fmla="*/ 627 h 1816"/>
                <a:gd name="T4" fmla="*/ 213 w 2124"/>
                <a:gd name="T5" fmla="*/ 552 h 1816"/>
                <a:gd name="T6" fmla="*/ 294 w 2124"/>
                <a:gd name="T7" fmla="*/ 514 h 1816"/>
                <a:gd name="T8" fmla="*/ 318 w 2124"/>
                <a:gd name="T9" fmla="*/ 439 h 1816"/>
                <a:gd name="T10" fmla="*/ 423 w 2124"/>
                <a:gd name="T11" fmla="*/ 372 h 1816"/>
                <a:gd name="T12" fmla="*/ 490 w 2124"/>
                <a:gd name="T13" fmla="*/ 276 h 1816"/>
                <a:gd name="T14" fmla="*/ 459 w 2124"/>
                <a:gd name="T15" fmla="*/ 227 h 1816"/>
                <a:gd name="T16" fmla="*/ 465 w 2124"/>
                <a:gd name="T17" fmla="*/ 182 h 1816"/>
                <a:gd name="T18" fmla="*/ 397 w 2124"/>
                <a:gd name="T19" fmla="*/ 248 h 1816"/>
                <a:gd name="T20" fmla="*/ 375 w 2124"/>
                <a:gd name="T21" fmla="*/ 377 h 1816"/>
                <a:gd name="T22" fmla="*/ 329 w 2124"/>
                <a:gd name="T23" fmla="*/ 417 h 1816"/>
                <a:gd name="T24" fmla="*/ 306 w 2124"/>
                <a:gd name="T25" fmla="*/ 349 h 1816"/>
                <a:gd name="T26" fmla="*/ 243 w 2124"/>
                <a:gd name="T27" fmla="*/ 379 h 1816"/>
                <a:gd name="T28" fmla="*/ 225 w 2124"/>
                <a:gd name="T29" fmla="*/ 328 h 1816"/>
                <a:gd name="T30" fmla="*/ 226 w 2124"/>
                <a:gd name="T31" fmla="*/ 278 h 1816"/>
                <a:gd name="T32" fmla="*/ 294 w 2124"/>
                <a:gd name="T33" fmla="*/ 244 h 1816"/>
                <a:gd name="T34" fmla="*/ 339 w 2124"/>
                <a:gd name="T35" fmla="*/ 158 h 1816"/>
                <a:gd name="T36" fmla="*/ 411 w 2124"/>
                <a:gd name="T37" fmla="*/ 53 h 1816"/>
                <a:gd name="T38" fmla="*/ 509 w 2124"/>
                <a:gd name="T39" fmla="*/ 24 h 1816"/>
                <a:gd name="T40" fmla="*/ 642 w 2124"/>
                <a:gd name="T41" fmla="*/ 103 h 1816"/>
                <a:gd name="T42" fmla="*/ 595 w 2124"/>
                <a:gd name="T43" fmla="*/ 227 h 1816"/>
                <a:gd name="T44" fmla="*/ 642 w 2124"/>
                <a:gd name="T45" fmla="*/ 289 h 1816"/>
                <a:gd name="T46" fmla="*/ 683 w 2124"/>
                <a:gd name="T47" fmla="*/ 220 h 1816"/>
                <a:gd name="T48" fmla="*/ 859 w 2124"/>
                <a:gd name="T49" fmla="*/ 191 h 1816"/>
                <a:gd name="T50" fmla="*/ 1071 w 2124"/>
                <a:gd name="T51" fmla="*/ 34 h 1816"/>
                <a:gd name="T52" fmla="*/ 1403 w 2124"/>
                <a:gd name="T53" fmla="*/ 103 h 1816"/>
                <a:gd name="T54" fmla="*/ 2003 w 2124"/>
                <a:gd name="T55" fmla="*/ 231 h 1816"/>
                <a:gd name="T56" fmla="*/ 2056 w 2124"/>
                <a:gd name="T57" fmla="*/ 304 h 1816"/>
                <a:gd name="T58" fmla="*/ 2075 w 2124"/>
                <a:gd name="T59" fmla="*/ 548 h 1816"/>
                <a:gd name="T60" fmla="*/ 1901 w 2124"/>
                <a:gd name="T61" fmla="*/ 351 h 1816"/>
                <a:gd name="T62" fmla="*/ 1763 w 2124"/>
                <a:gd name="T63" fmla="*/ 441 h 1816"/>
                <a:gd name="T64" fmla="*/ 1953 w 2124"/>
                <a:gd name="T65" fmla="*/ 785 h 1816"/>
                <a:gd name="T66" fmla="*/ 1876 w 2124"/>
                <a:gd name="T67" fmla="*/ 937 h 1816"/>
                <a:gd name="T68" fmla="*/ 2002 w 2124"/>
                <a:gd name="T69" fmla="*/ 1271 h 1816"/>
                <a:gd name="T70" fmla="*/ 1874 w 2124"/>
                <a:gd name="T71" fmla="*/ 1445 h 1816"/>
                <a:gd name="T72" fmla="*/ 1841 w 2124"/>
                <a:gd name="T73" fmla="*/ 1584 h 1816"/>
                <a:gd name="T74" fmla="*/ 1832 w 2124"/>
                <a:gd name="T75" fmla="*/ 1716 h 1816"/>
                <a:gd name="T76" fmla="*/ 1789 w 2124"/>
                <a:gd name="T77" fmla="*/ 1710 h 1816"/>
                <a:gd name="T78" fmla="*/ 1656 w 2124"/>
                <a:gd name="T79" fmla="*/ 1432 h 1816"/>
                <a:gd name="T80" fmla="*/ 1468 w 2124"/>
                <a:gd name="T81" fmla="*/ 1423 h 1816"/>
                <a:gd name="T82" fmla="*/ 1357 w 2124"/>
                <a:gd name="T83" fmla="*/ 1586 h 1816"/>
                <a:gd name="T84" fmla="*/ 1126 w 2124"/>
                <a:gd name="T85" fmla="*/ 1231 h 1816"/>
                <a:gd name="T86" fmla="*/ 822 w 2124"/>
                <a:gd name="T87" fmla="*/ 1107 h 1816"/>
                <a:gd name="T88" fmla="*/ 1052 w 2124"/>
                <a:gd name="T89" fmla="*/ 1327 h 1816"/>
                <a:gd name="T90" fmla="*/ 783 w 2124"/>
                <a:gd name="T91" fmla="*/ 1524 h 1816"/>
                <a:gd name="T92" fmla="*/ 714 w 2124"/>
                <a:gd name="T93" fmla="*/ 1338 h 1816"/>
                <a:gd name="T94" fmla="*/ 601 w 2124"/>
                <a:gd name="T95" fmla="*/ 1122 h 1816"/>
                <a:gd name="T96" fmla="*/ 535 w 2124"/>
                <a:gd name="T97" fmla="*/ 961 h 1816"/>
                <a:gd name="T98" fmla="*/ 504 w 2124"/>
                <a:gd name="T99" fmla="*/ 888 h 1816"/>
                <a:gd name="T100" fmla="*/ 463 w 2124"/>
                <a:gd name="T101" fmla="*/ 841 h 1816"/>
                <a:gd name="T102" fmla="*/ 447 w 2124"/>
                <a:gd name="T103" fmla="*/ 925 h 1816"/>
                <a:gd name="T104" fmla="*/ 392 w 2124"/>
                <a:gd name="T105" fmla="*/ 796 h 1816"/>
                <a:gd name="T106" fmla="*/ 328 w 2124"/>
                <a:gd name="T107" fmla="*/ 751 h 1816"/>
                <a:gd name="T108" fmla="*/ 396 w 2124"/>
                <a:gd name="T109" fmla="*/ 863 h 1816"/>
                <a:gd name="T110" fmla="*/ 366 w 2124"/>
                <a:gd name="T111" fmla="*/ 888 h 1816"/>
                <a:gd name="T112" fmla="*/ 312 w 2124"/>
                <a:gd name="T113" fmla="*/ 813 h 1816"/>
                <a:gd name="T114" fmla="*/ 251 w 2124"/>
                <a:gd name="T115" fmla="*/ 762 h 1816"/>
                <a:gd name="T116" fmla="*/ 168 w 2124"/>
                <a:gd name="T117" fmla="*/ 828 h 1816"/>
                <a:gd name="T118" fmla="*/ 152 w 2124"/>
                <a:gd name="T119" fmla="*/ 905 h 1816"/>
                <a:gd name="T120" fmla="*/ 95 w 2124"/>
                <a:gd name="T121" fmla="*/ 959 h 1816"/>
                <a:gd name="T122" fmla="*/ 12 w 2124"/>
                <a:gd name="T123" fmla="*/ 925 h 18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24"/>
                <a:gd name="T187" fmla="*/ 0 h 1816"/>
                <a:gd name="T188" fmla="*/ 2124 w 2124"/>
                <a:gd name="T189" fmla="*/ 1816 h 18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24" h="1816">
                  <a:moveTo>
                    <a:pt x="0" y="813"/>
                  </a:moveTo>
                  <a:lnTo>
                    <a:pt x="19" y="788"/>
                  </a:lnTo>
                  <a:lnTo>
                    <a:pt x="31" y="768"/>
                  </a:lnTo>
                  <a:lnTo>
                    <a:pt x="57" y="768"/>
                  </a:lnTo>
                  <a:lnTo>
                    <a:pt x="84" y="773"/>
                  </a:lnTo>
                  <a:lnTo>
                    <a:pt x="103" y="762"/>
                  </a:lnTo>
                  <a:lnTo>
                    <a:pt x="125" y="760"/>
                  </a:lnTo>
                  <a:lnTo>
                    <a:pt x="126" y="726"/>
                  </a:lnTo>
                  <a:lnTo>
                    <a:pt x="138" y="704"/>
                  </a:lnTo>
                  <a:lnTo>
                    <a:pt x="109" y="678"/>
                  </a:lnTo>
                  <a:lnTo>
                    <a:pt x="105" y="659"/>
                  </a:lnTo>
                  <a:lnTo>
                    <a:pt x="107" y="631"/>
                  </a:lnTo>
                  <a:lnTo>
                    <a:pt x="129" y="631"/>
                  </a:lnTo>
                  <a:lnTo>
                    <a:pt x="141" y="627"/>
                  </a:lnTo>
                  <a:lnTo>
                    <a:pt x="144" y="631"/>
                  </a:lnTo>
                  <a:lnTo>
                    <a:pt x="159" y="614"/>
                  </a:lnTo>
                  <a:lnTo>
                    <a:pt x="175" y="604"/>
                  </a:lnTo>
                  <a:lnTo>
                    <a:pt x="180" y="604"/>
                  </a:lnTo>
                  <a:lnTo>
                    <a:pt x="190" y="587"/>
                  </a:lnTo>
                  <a:lnTo>
                    <a:pt x="202" y="582"/>
                  </a:lnTo>
                  <a:lnTo>
                    <a:pt x="213" y="552"/>
                  </a:lnTo>
                  <a:lnTo>
                    <a:pt x="221" y="559"/>
                  </a:lnTo>
                  <a:lnTo>
                    <a:pt x="237" y="541"/>
                  </a:lnTo>
                  <a:lnTo>
                    <a:pt x="239" y="541"/>
                  </a:lnTo>
                  <a:lnTo>
                    <a:pt x="258" y="518"/>
                  </a:lnTo>
                  <a:lnTo>
                    <a:pt x="270" y="514"/>
                  </a:lnTo>
                  <a:lnTo>
                    <a:pt x="285" y="514"/>
                  </a:lnTo>
                  <a:lnTo>
                    <a:pt x="294" y="514"/>
                  </a:lnTo>
                  <a:lnTo>
                    <a:pt x="287" y="486"/>
                  </a:lnTo>
                  <a:lnTo>
                    <a:pt x="283" y="464"/>
                  </a:lnTo>
                  <a:lnTo>
                    <a:pt x="279" y="417"/>
                  </a:lnTo>
                  <a:lnTo>
                    <a:pt x="302" y="413"/>
                  </a:lnTo>
                  <a:lnTo>
                    <a:pt x="314" y="405"/>
                  </a:lnTo>
                  <a:lnTo>
                    <a:pt x="309" y="424"/>
                  </a:lnTo>
                  <a:lnTo>
                    <a:pt x="318" y="439"/>
                  </a:lnTo>
                  <a:lnTo>
                    <a:pt x="328" y="456"/>
                  </a:lnTo>
                  <a:lnTo>
                    <a:pt x="333" y="467"/>
                  </a:lnTo>
                  <a:lnTo>
                    <a:pt x="360" y="464"/>
                  </a:lnTo>
                  <a:lnTo>
                    <a:pt x="384" y="422"/>
                  </a:lnTo>
                  <a:lnTo>
                    <a:pt x="401" y="402"/>
                  </a:lnTo>
                  <a:lnTo>
                    <a:pt x="411" y="389"/>
                  </a:lnTo>
                  <a:lnTo>
                    <a:pt x="423" y="372"/>
                  </a:lnTo>
                  <a:lnTo>
                    <a:pt x="435" y="349"/>
                  </a:lnTo>
                  <a:lnTo>
                    <a:pt x="444" y="357"/>
                  </a:lnTo>
                  <a:lnTo>
                    <a:pt x="444" y="343"/>
                  </a:lnTo>
                  <a:lnTo>
                    <a:pt x="450" y="334"/>
                  </a:lnTo>
                  <a:lnTo>
                    <a:pt x="467" y="340"/>
                  </a:lnTo>
                  <a:lnTo>
                    <a:pt x="496" y="377"/>
                  </a:lnTo>
                  <a:lnTo>
                    <a:pt x="490" y="276"/>
                  </a:lnTo>
                  <a:lnTo>
                    <a:pt x="465" y="321"/>
                  </a:lnTo>
                  <a:lnTo>
                    <a:pt x="446" y="317"/>
                  </a:lnTo>
                  <a:lnTo>
                    <a:pt x="440" y="289"/>
                  </a:lnTo>
                  <a:lnTo>
                    <a:pt x="440" y="276"/>
                  </a:lnTo>
                  <a:lnTo>
                    <a:pt x="435" y="267"/>
                  </a:lnTo>
                  <a:lnTo>
                    <a:pt x="450" y="244"/>
                  </a:lnTo>
                  <a:lnTo>
                    <a:pt x="459" y="227"/>
                  </a:lnTo>
                  <a:lnTo>
                    <a:pt x="469" y="221"/>
                  </a:lnTo>
                  <a:lnTo>
                    <a:pt x="477" y="220"/>
                  </a:lnTo>
                  <a:lnTo>
                    <a:pt x="482" y="205"/>
                  </a:lnTo>
                  <a:lnTo>
                    <a:pt x="490" y="203"/>
                  </a:lnTo>
                  <a:lnTo>
                    <a:pt x="500" y="203"/>
                  </a:lnTo>
                  <a:lnTo>
                    <a:pt x="482" y="176"/>
                  </a:lnTo>
                  <a:lnTo>
                    <a:pt x="465" y="182"/>
                  </a:lnTo>
                  <a:lnTo>
                    <a:pt x="454" y="182"/>
                  </a:lnTo>
                  <a:lnTo>
                    <a:pt x="444" y="175"/>
                  </a:lnTo>
                  <a:lnTo>
                    <a:pt x="444" y="191"/>
                  </a:lnTo>
                  <a:lnTo>
                    <a:pt x="435" y="208"/>
                  </a:lnTo>
                  <a:lnTo>
                    <a:pt x="420" y="236"/>
                  </a:lnTo>
                  <a:lnTo>
                    <a:pt x="408" y="248"/>
                  </a:lnTo>
                  <a:lnTo>
                    <a:pt x="397" y="248"/>
                  </a:lnTo>
                  <a:lnTo>
                    <a:pt x="393" y="267"/>
                  </a:lnTo>
                  <a:lnTo>
                    <a:pt x="393" y="276"/>
                  </a:lnTo>
                  <a:lnTo>
                    <a:pt x="386" y="283"/>
                  </a:lnTo>
                  <a:lnTo>
                    <a:pt x="396" y="317"/>
                  </a:lnTo>
                  <a:lnTo>
                    <a:pt x="401" y="334"/>
                  </a:lnTo>
                  <a:lnTo>
                    <a:pt x="390" y="360"/>
                  </a:lnTo>
                  <a:lnTo>
                    <a:pt x="375" y="377"/>
                  </a:lnTo>
                  <a:lnTo>
                    <a:pt x="372" y="402"/>
                  </a:lnTo>
                  <a:lnTo>
                    <a:pt x="364" y="422"/>
                  </a:lnTo>
                  <a:lnTo>
                    <a:pt x="356" y="422"/>
                  </a:lnTo>
                  <a:lnTo>
                    <a:pt x="345" y="424"/>
                  </a:lnTo>
                  <a:lnTo>
                    <a:pt x="333" y="434"/>
                  </a:lnTo>
                  <a:lnTo>
                    <a:pt x="329" y="430"/>
                  </a:lnTo>
                  <a:lnTo>
                    <a:pt x="329" y="417"/>
                  </a:lnTo>
                  <a:lnTo>
                    <a:pt x="328" y="394"/>
                  </a:lnTo>
                  <a:lnTo>
                    <a:pt x="318" y="394"/>
                  </a:lnTo>
                  <a:lnTo>
                    <a:pt x="312" y="379"/>
                  </a:lnTo>
                  <a:lnTo>
                    <a:pt x="314" y="360"/>
                  </a:lnTo>
                  <a:lnTo>
                    <a:pt x="316" y="349"/>
                  </a:lnTo>
                  <a:lnTo>
                    <a:pt x="314" y="343"/>
                  </a:lnTo>
                  <a:lnTo>
                    <a:pt x="306" y="349"/>
                  </a:lnTo>
                  <a:lnTo>
                    <a:pt x="302" y="349"/>
                  </a:lnTo>
                  <a:lnTo>
                    <a:pt x="297" y="345"/>
                  </a:lnTo>
                  <a:lnTo>
                    <a:pt x="293" y="343"/>
                  </a:lnTo>
                  <a:lnTo>
                    <a:pt x="283" y="355"/>
                  </a:lnTo>
                  <a:lnTo>
                    <a:pt x="274" y="368"/>
                  </a:lnTo>
                  <a:lnTo>
                    <a:pt x="264" y="383"/>
                  </a:lnTo>
                  <a:lnTo>
                    <a:pt x="243" y="379"/>
                  </a:lnTo>
                  <a:lnTo>
                    <a:pt x="229" y="377"/>
                  </a:lnTo>
                  <a:lnTo>
                    <a:pt x="219" y="362"/>
                  </a:lnTo>
                  <a:lnTo>
                    <a:pt x="219" y="355"/>
                  </a:lnTo>
                  <a:lnTo>
                    <a:pt x="225" y="343"/>
                  </a:lnTo>
                  <a:lnTo>
                    <a:pt x="233" y="334"/>
                  </a:lnTo>
                  <a:lnTo>
                    <a:pt x="239" y="323"/>
                  </a:lnTo>
                  <a:lnTo>
                    <a:pt x="225" y="328"/>
                  </a:lnTo>
                  <a:lnTo>
                    <a:pt x="219" y="315"/>
                  </a:lnTo>
                  <a:lnTo>
                    <a:pt x="219" y="306"/>
                  </a:lnTo>
                  <a:lnTo>
                    <a:pt x="239" y="304"/>
                  </a:lnTo>
                  <a:lnTo>
                    <a:pt x="256" y="300"/>
                  </a:lnTo>
                  <a:lnTo>
                    <a:pt x="244" y="293"/>
                  </a:lnTo>
                  <a:lnTo>
                    <a:pt x="226" y="295"/>
                  </a:lnTo>
                  <a:lnTo>
                    <a:pt x="226" y="278"/>
                  </a:lnTo>
                  <a:lnTo>
                    <a:pt x="235" y="267"/>
                  </a:lnTo>
                  <a:lnTo>
                    <a:pt x="252" y="255"/>
                  </a:lnTo>
                  <a:lnTo>
                    <a:pt x="258" y="244"/>
                  </a:lnTo>
                  <a:lnTo>
                    <a:pt x="264" y="238"/>
                  </a:lnTo>
                  <a:lnTo>
                    <a:pt x="278" y="236"/>
                  </a:lnTo>
                  <a:lnTo>
                    <a:pt x="289" y="238"/>
                  </a:lnTo>
                  <a:lnTo>
                    <a:pt x="294" y="244"/>
                  </a:lnTo>
                  <a:lnTo>
                    <a:pt x="305" y="236"/>
                  </a:lnTo>
                  <a:lnTo>
                    <a:pt x="294" y="233"/>
                  </a:lnTo>
                  <a:lnTo>
                    <a:pt x="294" y="210"/>
                  </a:lnTo>
                  <a:lnTo>
                    <a:pt x="320" y="186"/>
                  </a:lnTo>
                  <a:lnTo>
                    <a:pt x="333" y="169"/>
                  </a:lnTo>
                  <a:lnTo>
                    <a:pt x="341" y="165"/>
                  </a:lnTo>
                  <a:lnTo>
                    <a:pt x="339" y="158"/>
                  </a:lnTo>
                  <a:lnTo>
                    <a:pt x="351" y="137"/>
                  </a:lnTo>
                  <a:lnTo>
                    <a:pt x="364" y="113"/>
                  </a:lnTo>
                  <a:lnTo>
                    <a:pt x="381" y="101"/>
                  </a:lnTo>
                  <a:lnTo>
                    <a:pt x="368" y="90"/>
                  </a:lnTo>
                  <a:lnTo>
                    <a:pt x="400" y="64"/>
                  </a:lnTo>
                  <a:lnTo>
                    <a:pt x="413" y="68"/>
                  </a:lnTo>
                  <a:lnTo>
                    <a:pt x="411" y="53"/>
                  </a:lnTo>
                  <a:lnTo>
                    <a:pt x="438" y="51"/>
                  </a:lnTo>
                  <a:lnTo>
                    <a:pt x="489" y="6"/>
                  </a:lnTo>
                  <a:lnTo>
                    <a:pt x="496" y="0"/>
                  </a:lnTo>
                  <a:lnTo>
                    <a:pt x="486" y="34"/>
                  </a:lnTo>
                  <a:lnTo>
                    <a:pt x="498" y="17"/>
                  </a:lnTo>
                  <a:lnTo>
                    <a:pt x="512" y="11"/>
                  </a:lnTo>
                  <a:lnTo>
                    <a:pt x="509" y="24"/>
                  </a:lnTo>
                  <a:lnTo>
                    <a:pt x="549" y="8"/>
                  </a:lnTo>
                  <a:lnTo>
                    <a:pt x="568" y="23"/>
                  </a:lnTo>
                  <a:lnTo>
                    <a:pt x="541" y="36"/>
                  </a:lnTo>
                  <a:lnTo>
                    <a:pt x="550" y="53"/>
                  </a:lnTo>
                  <a:lnTo>
                    <a:pt x="589" y="51"/>
                  </a:lnTo>
                  <a:lnTo>
                    <a:pt x="646" y="75"/>
                  </a:lnTo>
                  <a:lnTo>
                    <a:pt x="642" y="103"/>
                  </a:lnTo>
                  <a:lnTo>
                    <a:pt x="619" y="130"/>
                  </a:lnTo>
                  <a:lnTo>
                    <a:pt x="584" y="143"/>
                  </a:lnTo>
                  <a:lnTo>
                    <a:pt x="577" y="175"/>
                  </a:lnTo>
                  <a:lnTo>
                    <a:pt x="580" y="203"/>
                  </a:lnTo>
                  <a:lnTo>
                    <a:pt x="589" y="208"/>
                  </a:lnTo>
                  <a:lnTo>
                    <a:pt x="592" y="221"/>
                  </a:lnTo>
                  <a:lnTo>
                    <a:pt x="595" y="227"/>
                  </a:lnTo>
                  <a:lnTo>
                    <a:pt x="603" y="233"/>
                  </a:lnTo>
                  <a:lnTo>
                    <a:pt x="604" y="250"/>
                  </a:lnTo>
                  <a:lnTo>
                    <a:pt x="616" y="270"/>
                  </a:lnTo>
                  <a:lnTo>
                    <a:pt x="616" y="278"/>
                  </a:lnTo>
                  <a:lnTo>
                    <a:pt x="628" y="278"/>
                  </a:lnTo>
                  <a:lnTo>
                    <a:pt x="631" y="283"/>
                  </a:lnTo>
                  <a:lnTo>
                    <a:pt x="642" y="289"/>
                  </a:lnTo>
                  <a:lnTo>
                    <a:pt x="647" y="282"/>
                  </a:lnTo>
                  <a:lnTo>
                    <a:pt x="653" y="267"/>
                  </a:lnTo>
                  <a:lnTo>
                    <a:pt x="657" y="259"/>
                  </a:lnTo>
                  <a:lnTo>
                    <a:pt x="666" y="265"/>
                  </a:lnTo>
                  <a:lnTo>
                    <a:pt x="679" y="244"/>
                  </a:lnTo>
                  <a:lnTo>
                    <a:pt x="679" y="231"/>
                  </a:lnTo>
                  <a:lnTo>
                    <a:pt x="683" y="220"/>
                  </a:lnTo>
                  <a:lnTo>
                    <a:pt x="684" y="210"/>
                  </a:lnTo>
                  <a:lnTo>
                    <a:pt x="707" y="203"/>
                  </a:lnTo>
                  <a:lnTo>
                    <a:pt x="727" y="193"/>
                  </a:lnTo>
                  <a:lnTo>
                    <a:pt x="752" y="182"/>
                  </a:lnTo>
                  <a:lnTo>
                    <a:pt x="781" y="191"/>
                  </a:lnTo>
                  <a:lnTo>
                    <a:pt x="810" y="191"/>
                  </a:lnTo>
                  <a:lnTo>
                    <a:pt x="859" y="191"/>
                  </a:lnTo>
                  <a:lnTo>
                    <a:pt x="867" y="120"/>
                  </a:lnTo>
                  <a:lnTo>
                    <a:pt x="894" y="124"/>
                  </a:lnTo>
                  <a:lnTo>
                    <a:pt x="913" y="176"/>
                  </a:lnTo>
                  <a:lnTo>
                    <a:pt x="917" y="131"/>
                  </a:lnTo>
                  <a:lnTo>
                    <a:pt x="1006" y="8"/>
                  </a:lnTo>
                  <a:lnTo>
                    <a:pt x="1040" y="8"/>
                  </a:lnTo>
                  <a:lnTo>
                    <a:pt x="1071" y="34"/>
                  </a:lnTo>
                  <a:lnTo>
                    <a:pt x="1112" y="30"/>
                  </a:lnTo>
                  <a:lnTo>
                    <a:pt x="1166" y="75"/>
                  </a:lnTo>
                  <a:lnTo>
                    <a:pt x="1228" y="101"/>
                  </a:lnTo>
                  <a:lnTo>
                    <a:pt x="1273" y="96"/>
                  </a:lnTo>
                  <a:lnTo>
                    <a:pt x="1331" y="124"/>
                  </a:lnTo>
                  <a:lnTo>
                    <a:pt x="1380" y="124"/>
                  </a:lnTo>
                  <a:lnTo>
                    <a:pt x="1403" y="103"/>
                  </a:lnTo>
                  <a:lnTo>
                    <a:pt x="1457" y="103"/>
                  </a:lnTo>
                  <a:lnTo>
                    <a:pt x="1486" y="126"/>
                  </a:lnTo>
                  <a:lnTo>
                    <a:pt x="1560" y="126"/>
                  </a:lnTo>
                  <a:lnTo>
                    <a:pt x="1622" y="165"/>
                  </a:lnTo>
                  <a:lnTo>
                    <a:pt x="1736" y="160"/>
                  </a:lnTo>
                  <a:lnTo>
                    <a:pt x="1916" y="176"/>
                  </a:lnTo>
                  <a:lnTo>
                    <a:pt x="2003" y="231"/>
                  </a:lnTo>
                  <a:lnTo>
                    <a:pt x="2077" y="265"/>
                  </a:lnTo>
                  <a:lnTo>
                    <a:pt x="2123" y="293"/>
                  </a:lnTo>
                  <a:lnTo>
                    <a:pt x="2110" y="300"/>
                  </a:lnTo>
                  <a:lnTo>
                    <a:pt x="2077" y="278"/>
                  </a:lnTo>
                  <a:lnTo>
                    <a:pt x="2002" y="270"/>
                  </a:lnTo>
                  <a:lnTo>
                    <a:pt x="2023" y="293"/>
                  </a:lnTo>
                  <a:lnTo>
                    <a:pt x="2056" y="304"/>
                  </a:lnTo>
                  <a:lnTo>
                    <a:pt x="2046" y="340"/>
                  </a:lnTo>
                  <a:lnTo>
                    <a:pt x="2011" y="362"/>
                  </a:lnTo>
                  <a:lnTo>
                    <a:pt x="2000" y="400"/>
                  </a:lnTo>
                  <a:lnTo>
                    <a:pt x="2046" y="434"/>
                  </a:lnTo>
                  <a:lnTo>
                    <a:pt x="2079" y="479"/>
                  </a:lnTo>
                  <a:lnTo>
                    <a:pt x="2096" y="542"/>
                  </a:lnTo>
                  <a:lnTo>
                    <a:pt x="2075" y="548"/>
                  </a:lnTo>
                  <a:lnTo>
                    <a:pt x="2029" y="529"/>
                  </a:lnTo>
                  <a:lnTo>
                    <a:pt x="1980" y="480"/>
                  </a:lnTo>
                  <a:lnTo>
                    <a:pt x="1961" y="456"/>
                  </a:lnTo>
                  <a:lnTo>
                    <a:pt x="1949" y="422"/>
                  </a:lnTo>
                  <a:lnTo>
                    <a:pt x="1938" y="372"/>
                  </a:lnTo>
                  <a:lnTo>
                    <a:pt x="1919" y="355"/>
                  </a:lnTo>
                  <a:lnTo>
                    <a:pt x="1901" y="351"/>
                  </a:lnTo>
                  <a:lnTo>
                    <a:pt x="1885" y="357"/>
                  </a:lnTo>
                  <a:lnTo>
                    <a:pt x="1903" y="396"/>
                  </a:lnTo>
                  <a:lnTo>
                    <a:pt x="1857" y="402"/>
                  </a:lnTo>
                  <a:lnTo>
                    <a:pt x="1835" y="383"/>
                  </a:lnTo>
                  <a:lnTo>
                    <a:pt x="1794" y="394"/>
                  </a:lnTo>
                  <a:lnTo>
                    <a:pt x="1763" y="424"/>
                  </a:lnTo>
                  <a:lnTo>
                    <a:pt x="1763" y="441"/>
                  </a:lnTo>
                  <a:lnTo>
                    <a:pt x="1775" y="469"/>
                  </a:lnTo>
                  <a:lnTo>
                    <a:pt x="1823" y="479"/>
                  </a:lnTo>
                  <a:lnTo>
                    <a:pt x="1862" y="512"/>
                  </a:lnTo>
                  <a:lnTo>
                    <a:pt x="1928" y="604"/>
                  </a:lnTo>
                  <a:lnTo>
                    <a:pt x="1955" y="666"/>
                  </a:lnTo>
                  <a:lnTo>
                    <a:pt x="1958" y="732"/>
                  </a:lnTo>
                  <a:lnTo>
                    <a:pt x="1953" y="785"/>
                  </a:lnTo>
                  <a:lnTo>
                    <a:pt x="1938" y="785"/>
                  </a:lnTo>
                  <a:lnTo>
                    <a:pt x="1920" y="766"/>
                  </a:lnTo>
                  <a:lnTo>
                    <a:pt x="1895" y="790"/>
                  </a:lnTo>
                  <a:lnTo>
                    <a:pt x="1870" y="813"/>
                  </a:lnTo>
                  <a:lnTo>
                    <a:pt x="1866" y="854"/>
                  </a:lnTo>
                  <a:lnTo>
                    <a:pt x="1893" y="899"/>
                  </a:lnTo>
                  <a:lnTo>
                    <a:pt x="1876" y="937"/>
                  </a:lnTo>
                  <a:lnTo>
                    <a:pt x="1870" y="999"/>
                  </a:lnTo>
                  <a:lnTo>
                    <a:pt x="1903" y="1038"/>
                  </a:lnTo>
                  <a:lnTo>
                    <a:pt x="1939" y="1049"/>
                  </a:lnTo>
                  <a:lnTo>
                    <a:pt x="1978" y="1091"/>
                  </a:lnTo>
                  <a:lnTo>
                    <a:pt x="2011" y="1147"/>
                  </a:lnTo>
                  <a:lnTo>
                    <a:pt x="2014" y="1231"/>
                  </a:lnTo>
                  <a:lnTo>
                    <a:pt x="2002" y="1271"/>
                  </a:lnTo>
                  <a:lnTo>
                    <a:pt x="1966" y="1304"/>
                  </a:lnTo>
                  <a:lnTo>
                    <a:pt x="1924" y="1321"/>
                  </a:lnTo>
                  <a:lnTo>
                    <a:pt x="1897" y="1348"/>
                  </a:lnTo>
                  <a:lnTo>
                    <a:pt x="1881" y="1333"/>
                  </a:lnTo>
                  <a:lnTo>
                    <a:pt x="1868" y="1348"/>
                  </a:lnTo>
                  <a:lnTo>
                    <a:pt x="1865" y="1410"/>
                  </a:lnTo>
                  <a:lnTo>
                    <a:pt x="1874" y="1445"/>
                  </a:lnTo>
                  <a:lnTo>
                    <a:pt x="1916" y="1488"/>
                  </a:lnTo>
                  <a:lnTo>
                    <a:pt x="1934" y="1530"/>
                  </a:lnTo>
                  <a:lnTo>
                    <a:pt x="1947" y="1556"/>
                  </a:lnTo>
                  <a:lnTo>
                    <a:pt x="1943" y="1601"/>
                  </a:lnTo>
                  <a:lnTo>
                    <a:pt x="1916" y="1637"/>
                  </a:lnTo>
                  <a:lnTo>
                    <a:pt x="1888" y="1637"/>
                  </a:lnTo>
                  <a:lnTo>
                    <a:pt x="1841" y="1584"/>
                  </a:lnTo>
                  <a:lnTo>
                    <a:pt x="1808" y="1563"/>
                  </a:lnTo>
                  <a:lnTo>
                    <a:pt x="1794" y="1552"/>
                  </a:lnTo>
                  <a:lnTo>
                    <a:pt x="1781" y="1580"/>
                  </a:lnTo>
                  <a:lnTo>
                    <a:pt x="1785" y="1620"/>
                  </a:lnTo>
                  <a:lnTo>
                    <a:pt x="1796" y="1652"/>
                  </a:lnTo>
                  <a:lnTo>
                    <a:pt x="1804" y="1699"/>
                  </a:lnTo>
                  <a:lnTo>
                    <a:pt x="1832" y="1716"/>
                  </a:lnTo>
                  <a:lnTo>
                    <a:pt x="1823" y="1742"/>
                  </a:lnTo>
                  <a:lnTo>
                    <a:pt x="1825" y="1777"/>
                  </a:lnTo>
                  <a:lnTo>
                    <a:pt x="1835" y="1815"/>
                  </a:lnTo>
                  <a:lnTo>
                    <a:pt x="1816" y="1811"/>
                  </a:lnTo>
                  <a:lnTo>
                    <a:pt x="1794" y="1770"/>
                  </a:lnTo>
                  <a:lnTo>
                    <a:pt x="1796" y="1725"/>
                  </a:lnTo>
                  <a:lnTo>
                    <a:pt x="1789" y="1710"/>
                  </a:lnTo>
                  <a:lnTo>
                    <a:pt x="1781" y="1659"/>
                  </a:lnTo>
                  <a:lnTo>
                    <a:pt x="1771" y="1646"/>
                  </a:lnTo>
                  <a:lnTo>
                    <a:pt x="1767" y="1575"/>
                  </a:lnTo>
                  <a:lnTo>
                    <a:pt x="1754" y="1530"/>
                  </a:lnTo>
                  <a:lnTo>
                    <a:pt x="1731" y="1490"/>
                  </a:lnTo>
                  <a:lnTo>
                    <a:pt x="1687" y="1468"/>
                  </a:lnTo>
                  <a:lnTo>
                    <a:pt x="1656" y="1432"/>
                  </a:lnTo>
                  <a:lnTo>
                    <a:pt x="1643" y="1404"/>
                  </a:lnTo>
                  <a:lnTo>
                    <a:pt x="1622" y="1372"/>
                  </a:lnTo>
                  <a:lnTo>
                    <a:pt x="1589" y="1303"/>
                  </a:lnTo>
                  <a:lnTo>
                    <a:pt x="1560" y="1308"/>
                  </a:lnTo>
                  <a:lnTo>
                    <a:pt x="1521" y="1342"/>
                  </a:lnTo>
                  <a:lnTo>
                    <a:pt x="1503" y="1370"/>
                  </a:lnTo>
                  <a:lnTo>
                    <a:pt x="1468" y="1423"/>
                  </a:lnTo>
                  <a:lnTo>
                    <a:pt x="1444" y="1479"/>
                  </a:lnTo>
                  <a:lnTo>
                    <a:pt x="1434" y="1500"/>
                  </a:lnTo>
                  <a:lnTo>
                    <a:pt x="1444" y="1567"/>
                  </a:lnTo>
                  <a:lnTo>
                    <a:pt x="1441" y="1631"/>
                  </a:lnTo>
                  <a:lnTo>
                    <a:pt x="1411" y="1676"/>
                  </a:lnTo>
                  <a:lnTo>
                    <a:pt x="1393" y="1680"/>
                  </a:lnTo>
                  <a:lnTo>
                    <a:pt x="1357" y="1586"/>
                  </a:lnTo>
                  <a:lnTo>
                    <a:pt x="1327" y="1518"/>
                  </a:lnTo>
                  <a:lnTo>
                    <a:pt x="1269" y="1395"/>
                  </a:lnTo>
                  <a:lnTo>
                    <a:pt x="1268" y="1348"/>
                  </a:lnTo>
                  <a:lnTo>
                    <a:pt x="1254" y="1325"/>
                  </a:lnTo>
                  <a:lnTo>
                    <a:pt x="1243" y="1355"/>
                  </a:lnTo>
                  <a:lnTo>
                    <a:pt x="1193" y="1286"/>
                  </a:lnTo>
                  <a:lnTo>
                    <a:pt x="1126" y="1231"/>
                  </a:lnTo>
                  <a:lnTo>
                    <a:pt x="1083" y="1243"/>
                  </a:lnTo>
                  <a:lnTo>
                    <a:pt x="1021" y="1237"/>
                  </a:lnTo>
                  <a:lnTo>
                    <a:pt x="993" y="1197"/>
                  </a:lnTo>
                  <a:lnTo>
                    <a:pt x="959" y="1203"/>
                  </a:lnTo>
                  <a:lnTo>
                    <a:pt x="913" y="1186"/>
                  </a:lnTo>
                  <a:lnTo>
                    <a:pt x="815" y="1055"/>
                  </a:lnTo>
                  <a:lnTo>
                    <a:pt x="822" y="1107"/>
                  </a:lnTo>
                  <a:lnTo>
                    <a:pt x="851" y="1184"/>
                  </a:lnTo>
                  <a:lnTo>
                    <a:pt x="883" y="1237"/>
                  </a:lnTo>
                  <a:lnTo>
                    <a:pt x="918" y="1265"/>
                  </a:lnTo>
                  <a:lnTo>
                    <a:pt x="957" y="1243"/>
                  </a:lnTo>
                  <a:lnTo>
                    <a:pt x="989" y="1243"/>
                  </a:lnTo>
                  <a:lnTo>
                    <a:pt x="1029" y="1291"/>
                  </a:lnTo>
                  <a:lnTo>
                    <a:pt x="1052" y="1327"/>
                  </a:lnTo>
                  <a:lnTo>
                    <a:pt x="1048" y="1350"/>
                  </a:lnTo>
                  <a:lnTo>
                    <a:pt x="979" y="1455"/>
                  </a:lnTo>
                  <a:lnTo>
                    <a:pt x="932" y="1494"/>
                  </a:lnTo>
                  <a:lnTo>
                    <a:pt x="836" y="1547"/>
                  </a:lnTo>
                  <a:lnTo>
                    <a:pt x="806" y="1563"/>
                  </a:lnTo>
                  <a:lnTo>
                    <a:pt x="788" y="1547"/>
                  </a:lnTo>
                  <a:lnTo>
                    <a:pt x="783" y="1524"/>
                  </a:lnTo>
                  <a:lnTo>
                    <a:pt x="781" y="1494"/>
                  </a:lnTo>
                  <a:lnTo>
                    <a:pt x="773" y="1462"/>
                  </a:lnTo>
                  <a:lnTo>
                    <a:pt x="760" y="1438"/>
                  </a:lnTo>
                  <a:lnTo>
                    <a:pt x="748" y="1415"/>
                  </a:lnTo>
                  <a:lnTo>
                    <a:pt x="730" y="1383"/>
                  </a:lnTo>
                  <a:lnTo>
                    <a:pt x="721" y="1365"/>
                  </a:lnTo>
                  <a:lnTo>
                    <a:pt x="714" y="1338"/>
                  </a:lnTo>
                  <a:lnTo>
                    <a:pt x="700" y="1316"/>
                  </a:lnTo>
                  <a:lnTo>
                    <a:pt x="679" y="1259"/>
                  </a:lnTo>
                  <a:lnTo>
                    <a:pt x="666" y="1237"/>
                  </a:lnTo>
                  <a:lnTo>
                    <a:pt x="651" y="1207"/>
                  </a:lnTo>
                  <a:lnTo>
                    <a:pt x="626" y="1164"/>
                  </a:lnTo>
                  <a:lnTo>
                    <a:pt x="612" y="1139"/>
                  </a:lnTo>
                  <a:lnTo>
                    <a:pt x="601" y="1122"/>
                  </a:lnTo>
                  <a:lnTo>
                    <a:pt x="588" y="1085"/>
                  </a:lnTo>
                  <a:lnTo>
                    <a:pt x="628" y="1051"/>
                  </a:lnTo>
                  <a:lnTo>
                    <a:pt x="646" y="978"/>
                  </a:lnTo>
                  <a:lnTo>
                    <a:pt x="607" y="959"/>
                  </a:lnTo>
                  <a:lnTo>
                    <a:pt x="553" y="970"/>
                  </a:lnTo>
                  <a:lnTo>
                    <a:pt x="541" y="961"/>
                  </a:lnTo>
                  <a:lnTo>
                    <a:pt x="535" y="961"/>
                  </a:lnTo>
                  <a:lnTo>
                    <a:pt x="527" y="961"/>
                  </a:lnTo>
                  <a:lnTo>
                    <a:pt x="521" y="961"/>
                  </a:lnTo>
                  <a:lnTo>
                    <a:pt x="519" y="948"/>
                  </a:lnTo>
                  <a:lnTo>
                    <a:pt x="516" y="937"/>
                  </a:lnTo>
                  <a:lnTo>
                    <a:pt x="516" y="914"/>
                  </a:lnTo>
                  <a:lnTo>
                    <a:pt x="505" y="903"/>
                  </a:lnTo>
                  <a:lnTo>
                    <a:pt x="504" y="888"/>
                  </a:lnTo>
                  <a:lnTo>
                    <a:pt x="498" y="886"/>
                  </a:lnTo>
                  <a:lnTo>
                    <a:pt x="492" y="875"/>
                  </a:lnTo>
                  <a:lnTo>
                    <a:pt x="490" y="863"/>
                  </a:lnTo>
                  <a:lnTo>
                    <a:pt x="486" y="852"/>
                  </a:lnTo>
                  <a:lnTo>
                    <a:pt x="482" y="841"/>
                  </a:lnTo>
                  <a:lnTo>
                    <a:pt x="471" y="841"/>
                  </a:lnTo>
                  <a:lnTo>
                    <a:pt x="463" y="841"/>
                  </a:lnTo>
                  <a:lnTo>
                    <a:pt x="459" y="841"/>
                  </a:lnTo>
                  <a:lnTo>
                    <a:pt x="458" y="860"/>
                  </a:lnTo>
                  <a:lnTo>
                    <a:pt x="458" y="875"/>
                  </a:lnTo>
                  <a:lnTo>
                    <a:pt x="458" y="892"/>
                  </a:lnTo>
                  <a:lnTo>
                    <a:pt x="458" y="908"/>
                  </a:lnTo>
                  <a:lnTo>
                    <a:pt x="458" y="920"/>
                  </a:lnTo>
                  <a:lnTo>
                    <a:pt x="447" y="925"/>
                  </a:lnTo>
                  <a:lnTo>
                    <a:pt x="440" y="937"/>
                  </a:lnTo>
                  <a:lnTo>
                    <a:pt x="428" y="920"/>
                  </a:lnTo>
                  <a:lnTo>
                    <a:pt x="420" y="897"/>
                  </a:lnTo>
                  <a:lnTo>
                    <a:pt x="423" y="871"/>
                  </a:lnTo>
                  <a:lnTo>
                    <a:pt x="411" y="833"/>
                  </a:lnTo>
                  <a:lnTo>
                    <a:pt x="405" y="811"/>
                  </a:lnTo>
                  <a:lnTo>
                    <a:pt x="392" y="796"/>
                  </a:lnTo>
                  <a:lnTo>
                    <a:pt x="375" y="783"/>
                  </a:lnTo>
                  <a:lnTo>
                    <a:pt x="368" y="762"/>
                  </a:lnTo>
                  <a:lnTo>
                    <a:pt x="363" y="749"/>
                  </a:lnTo>
                  <a:lnTo>
                    <a:pt x="348" y="745"/>
                  </a:lnTo>
                  <a:lnTo>
                    <a:pt x="345" y="738"/>
                  </a:lnTo>
                  <a:lnTo>
                    <a:pt x="336" y="738"/>
                  </a:lnTo>
                  <a:lnTo>
                    <a:pt x="328" y="751"/>
                  </a:lnTo>
                  <a:lnTo>
                    <a:pt x="320" y="762"/>
                  </a:lnTo>
                  <a:lnTo>
                    <a:pt x="337" y="777"/>
                  </a:lnTo>
                  <a:lnTo>
                    <a:pt x="347" y="796"/>
                  </a:lnTo>
                  <a:lnTo>
                    <a:pt x="364" y="822"/>
                  </a:lnTo>
                  <a:lnTo>
                    <a:pt x="372" y="833"/>
                  </a:lnTo>
                  <a:lnTo>
                    <a:pt x="386" y="841"/>
                  </a:lnTo>
                  <a:lnTo>
                    <a:pt x="396" y="863"/>
                  </a:lnTo>
                  <a:lnTo>
                    <a:pt x="384" y="882"/>
                  </a:lnTo>
                  <a:lnTo>
                    <a:pt x="382" y="875"/>
                  </a:lnTo>
                  <a:lnTo>
                    <a:pt x="382" y="863"/>
                  </a:lnTo>
                  <a:lnTo>
                    <a:pt x="375" y="888"/>
                  </a:lnTo>
                  <a:lnTo>
                    <a:pt x="374" y="910"/>
                  </a:lnTo>
                  <a:lnTo>
                    <a:pt x="363" y="916"/>
                  </a:lnTo>
                  <a:lnTo>
                    <a:pt x="366" y="888"/>
                  </a:lnTo>
                  <a:lnTo>
                    <a:pt x="364" y="875"/>
                  </a:lnTo>
                  <a:lnTo>
                    <a:pt x="351" y="865"/>
                  </a:lnTo>
                  <a:lnTo>
                    <a:pt x="345" y="860"/>
                  </a:lnTo>
                  <a:lnTo>
                    <a:pt x="339" y="848"/>
                  </a:lnTo>
                  <a:lnTo>
                    <a:pt x="328" y="839"/>
                  </a:lnTo>
                  <a:lnTo>
                    <a:pt x="320" y="830"/>
                  </a:lnTo>
                  <a:lnTo>
                    <a:pt x="312" y="813"/>
                  </a:lnTo>
                  <a:lnTo>
                    <a:pt x="302" y="805"/>
                  </a:lnTo>
                  <a:lnTo>
                    <a:pt x="297" y="788"/>
                  </a:lnTo>
                  <a:lnTo>
                    <a:pt x="294" y="773"/>
                  </a:lnTo>
                  <a:lnTo>
                    <a:pt x="287" y="768"/>
                  </a:lnTo>
                  <a:lnTo>
                    <a:pt x="279" y="760"/>
                  </a:lnTo>
                  <a:lnTo>
                    <a:pt x="264" y="760"/>
                  </a:lnTo>
                  <a:lnTo>
                    <a:pt x="251" y="762"/>
                  </a:lnTo>
                  <a:lnTo>
                    <a:pt x="235" y="760"/>
                  </a:lnTo>
                  <a:lnTo>
                    <a:pt x="207" y="762"/>
                  </a:lnTo>
                  <a:lnTo>
                    <a:pt x="188" y="766"/>
                  </a:lnTo>
                  <a:lnTo>
                    <a:pt x="183" y="771"/>
                  </a:lnTo>
                  <a:lnTo>
                    <a:pt x="180" y="788"/>
                  </a:lnTo>
                  <a:lnTo>
                    <a:pt x="180" y="807"/>
                  </a:lnTo>
                  <a:lnTo>
                    <a:pt x="168" y="828"/>
                  </a:lnTo>
                  <a:lnTo>
                    <a:pt x="161" y="835"/>
                  </a:lnTo>
                  <a:lnTo>
                    <a:pt x="157" y="841"/>
                  </a:lnTo>
                  <a:lnTo>
                    <a:pt x="152" y="860"/>
                  </a:lnTo>
                  <a:lnTo>
                    <a:pt x="148" y="871"/>
                  </a:lnTo>
                  <a:lnTo>
                    <a:pt x="153" y="880"/>
                  </a:lnTo>
                  <a:lnTo>
                    <a:pt x="153" y="897"/>
                  </a:lnTo>
                  <a:lnTo>
                    <a:pt x="152" y="905"/>
                  </a:lnTo>
                  <a:lnTo>
                    <a:pt x="148" y="916"/>
                  </a:lnTo>
                  <a:lnTo>
                    <a:pt x="138" y="937"/>
                  </a:lnTo>
                  <a:lnTo>
                    <a:pt x="132" y="927"/>
                  </a:lnTo>
                  <a:lnTo>
                    <a:pt x="126" y="933"/>
                  </a:lnTo>
                  <a:lnTo>
                    <a:pt x="118" y="942"/>
                  </a:lnTo>
                  <a:lnTo>
                    <a:pt x="107" y="944"/>
                  </a:lnTo>
                  <a:lnTo>
                    <a:pt x="95" y="959"/>
                  </a:lnTo>
                  <a:lnTo>
                    <a:pt x="84" y="961"/>
                  </a:lnTo>
                  <a:lnTo>
                    <a:pt x="72" y="961"/>
                  </a:lnTo>
                  <a:lnTo>
                    <a:pt x="60" y="961"/>
                  </a:lnTo>
                  <a:lnTo>
                    <a:pt x="35" y="970"/>
                  </a:lnTo>
                  <a:lnTo>
                    <a:pt x="23" y="970"/>
                  </a:lnTo>
                  <a:lnTo>
                    <a:pt x="18" y="950"/>
                  </a:lnTo>
                  <a:lnTo>
                    <a:pt x="12" y="925"/>
                  </a:lnTo>
                  <a:lnTo>
                    <a:pt x="8" y="903"/>
                  </a:lnTo>
                  <a:lnTo>
                    <a:pt x="6" y="880"/>
                  </a:lnTo>
                  <a:lnTo>
                    <a:pt x="6" y="852"/>
                  </a:lnTo>
                  <a:lnTo>
                    <a:pt x="0" y="813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10" y="953"/>
              <a:ext cx="1264" cy="1575"/>
            </a:xfrm>
            <a:custGeom>
              <a:avLst/>
              <a:gdLst>
                <a:gd name="T0" fmla="*/ 102 w 1264"/>
                <a:gd name="T1" fmla="*/ 295 h 1575"/>
                <a:gd name="T2" fmla="*/ 81 w 1264"/>
                <a:gd name="T3" fmla="*/ 208 h 1575"/>
                <a:gd name="T4" fmla="*/ 180 w 1264"/>
                <a:gd name="T5" fmla="*/ 135 h 1575"/>
                <a:gd name="T6" fmla="*/ 225 w 1264"/>
                <a:gd name="T7" fmla="*/ 79 h 1575"/>
                <a:gd name="T8" fmla="*/ 303 w 1264"/>
                <a:gd name="T9" fmla="*/ 68 h 1575"/>
                <a:gd name="T10" fmla="*/ 543 w 1264"/>
                <a:gd name="T11" fmla="*/ 69 h 1575"/>
                <a:gd name="T12" fmla="*/ 666 w 1264"/>
                <a:gd name="T13" fmla="*/ 98 h 1575"/>
                <a:gd name="T14" fmla="*/ 619 w 1264"/>
                <a:gd name="T15" fmla="*/ 96 h 1575"/>
                <a:gd name="T16" fmla="*/ 588 w 1264"/>
                <a:gd name="T17" fmla="*/ 2 h 1575"/>
                <a:gd name="T18" fmla="*/ 648 w 1264"/>
                <a:gd name="T19" fmla="*/ 0 h 1575"/>
                <a:gd name="T20" fmla="*/ 695 w 1264"/>
                <a:gd name="T21" fmla="*/ 41 h 1575"/>
                <a:gd name="T22" fmla="*/ 766 w 1264"/>
                <a:gd name="T23" fmla="*/ 107 h 1575"/>
                <a:gd name="T24" fmla="*/ 753 w 1264"/>
                <a:gd name="T25" fmla="*/ 34 h 1575"/>
                <a:gd name="T26" fmla="*/ 887 w 1264"/>
                <a:gd name="T27" fmla="*/ 103 h 1575"/>
                <a:gd name="T28" fmla="*/ 888 w 1264"/>
                <a:gd name="T29" fmla="*/ 131 h 1575"/>
                <a:gd name="T30" fmla="*/ 846 w 1264"/>
                <a:gd name="T31" fmla="*/ 203 h 1575"/>
                <a:gd name="T32" fmla="*/ 812 w 1264"/>
                <a:gd name="T33" fmla="*/ 317 h 1575"/>
                <a:gd name="T34" fmla="*/ 937 w 1264"/>
                <a:gd name="T35" fmla="*/ 383 h 1575"/>
                <a:gd name="T36" fmla="*/ 941 w 1264"/>
                <a:gd name="T37" fmla="*/ 484 h 1575"/>
                <a:gd name="T38" fmla="*/ 958 w 1264"/>
                <a:gd name="T39" fmla="*/ 405 h 1575"/>
                <a:gd name="T40" fmla="*/ 958 w 1264"/>
                <a:gd name="T41" fmla="*/ 259 h 1575"/>
                <a:gd name="T42" fmla="*/ 1045 w 1264"/>
                <a:gd name="T43" fmla="*/ 298 h 1575"/>
                <a:gd name="T44" fmla="*/ 1099 w 1264"/>
                <a:gd name="T45" fmla="*/ 255 h 1575"/>
                <a:gd name="T46" fmla="*/ 1197 w 1264"/>
                <a:gd name="T47" fmla="*/ 362 h 1575"/>
                <a:gd name="T48" fmla="*/ 1263 w 1264"/>
                <a:gd name="T49" fmla="*/ 456 h 1575"/>
                <a:gd name="T50" fmla="*/ 1210 w 1264"/>
                <a:gd name="T51" fmla="*/ 492 h 1575"/>
                <a:gd name="T52" fmla="*/ 1120 w 1264"/>
                <a:gd name="T53" fmla="*/ 523 h 1575"/>
                <a:gd name="T54" fmla="*/ 1183 w 1264"/>
                <a:gd name="T55" fmla="*/ 542 h 1575"/>
                <a:gd name="T56" fmla="*/ 1210 w 1264"/>
                <a:gd name="T57" fmla="*/ 627 h 1575"/>
                <a:gd name="T58" fmla="*/ 1186 w 1264"/>
                <a:gd name="T59" fmla="*/ 632 h 1575"/>
                <a:gd name="T60" fmla="*/ 1148 w 1264"/>
                <a:gd name="T61" fmla="*/ 666 h 1575"/>
                <a:gd name="T62" fmla="*/ 1090 w 1264"/>
                <a:gd name="T63" fmla="*/ 745 h 1575"/>
                <a:gd name="T64" fmla="*/ 1084 w 1264"/>
                <a:gd name="T65" fmla="*/ 854 h 1575"/>
                <a:gd name="T66" fmla="*/ 1022 w 1264"/>
                <a:gd name="T67" fmla="*/ 1021 h 1575"/>
                <a:gd name="T68" fmla="*/ 1040 w 1264"/>
                <a:gd name="T69" fmla="*/ 1161 h 1575"/>
                <a:gd name="T70" fmla="*/ 1006 w 1264"/>
                <a:gd name="T71" fmla="*/ 1066 h 1575"/>
                <a:gd name="T72" fmla="*/ 945 w 1264"/>
                <a:gd name="T73" fmla="*/ 1022 h 1575"/>
                <a:gd name="T74" fmla="*/ 892 w 1264"/>
                <a:gd name="T75" fmla="*/ 1051 h 1575"/>
                <a:gd name="T76" fmla="*/ 803 w 1264"/>
                <a:gd name="T77" fmla="*/ 1066 h 1575"/>
                <a:gd name="T78" fmla="*/ 758 w 1264"/>
                <a:gd name="T79" fmla="*/ 1169 h 1575"/>
                <a:gd name="T80" fmla="*/ 860 w 1264"/>
                <a:gd name="T81" fmla="*/ 1309 h 1575"/>
                <a:gd name="T82" fmla="*/ 877 w 1264"/>
                <a:gd name="T83" fmla="*/ 1231 h 1575"/>
                <a:gd name="T84" fmla="*/ 933 w 1264"/>
                <a:gd name="T85" fmla="*/ 1287 h 1575"/>
                <a:gd name="T86" fmla="*/ 964 w 1264"/>
                <a:gd name="T87" fmla="*/ 1366 h 1575"/>
                <a:gd name="T88" fmla="*/ 990 w 1264"/>
                <a:gd name="T89" fmla="*/ 1439 h 1575"/>
                <a:gd name="T90" fmla="*/ 1048 w 1264"/>
                <a:gd name="T91" fmla="*/ 1546 h 1575"/>
                <a:gd name="T92" fmla="*/ 1136 w 1264"/>
                <a:gd name="T93" fmla="*/ 1544 h 1575"/>
                <a:gd name="T94" fmla="*/ 1083 w 1264"/>
                <a:gd name="T95" fmla="*/ 1557 h 1575"/>
                <a:gd name="T96" fmla="*/ 980 w 1264"/>
                <a:gd name="T97" fmla="*/ 1540 h 1575"/>
                <a:gd name="T98" fmla="*/ 908 w 1264"/>
                <a:gd name="T99" fmla="*/ 1445 h 1575"/>
                <a:gd name="T100" fmla="*/ 852 w 1264"/>
                <a:gd name="T101" fmla="*/ 1405 h 1575"/>
                <a:gd name="T102" fmla="*/ 769 w 1264"/>
                <a:gd name="T103" fmla="*/ 1360 h 1575"/>
                <a:gd name="T104" fmla="*/ 621 w 1264"/>
                <a:gd name="T105" fmla="*/ 1208 h 1575"/>
                <a:gd name="T106" fmla="*/ 501 w 1264"/>
                <a:gd name="T107" fmla="*/ 987 h 1575"/>
                <a:gd name="T108" fmla="*/ 542 w 1264"/>
                <a:gd name="T109" fmla="*/ 1186 h 1575"/>
                <a:gd name="T110" fmla="*/ 463 w 1264"/>
                <a:gd name="T111" fmla="*/ 1049 h 1575"/>
                <a:gd name="T112" fmla="*/ 393 w 1264"/>
                <a:gd name="T113" fmla="*/ 779 h 1575"/>
                <a:gd name="T114" fmla="*/ 400 w 1264"/>
                <a:gd name="T115" fmla="*/ 576 h 1575"/>
                <a:gd name="T116" fmla="*/ 375 w 1264"/>
                <a:gd name="T117" fmla="*/ 424 h 1575"/>
                <a:gd name="T118" fmla="*/ 353 w 1264"/>
                <a:gd name="T119" fmla="*/ 334 h 1575"/>
                <a:gd name="T120" fmla="*/ 305 w 1264"/>
                <a:gd name="T121" fmla="*/ 281 h 1575"/>
                <a:gd name="T122" fmla="*/ 202 w 1264"/>
                <a:gd name="T123" fmla="*/ 295 h 1575"/>
                <a:gd name="T124" fmla="*/ 125 w 1264"/>
                <a:gd name="T125" fmla="*/ 351 h 15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64"/>
                <a:gd name="T190" fmla="*/ 0 h 1575"/>
                <a:gd name="T191" fmla="*/ 1264 w 1264"/>
                <a:gd name="T192" fmla="*/ 1575 h 15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64" h="1575">
                  <a:moveTo>
                    <a:pt x="0" y="405"/>
                  </a:moveTo>
                  <a:lnTo>
                    <a:pt x="61" y="351"/>
                  </a:lnTo>
                  <a:lnTo>
                    <a:pt x="95" y="328"/>
                  </a:lnTo>
                  <a:lnTo>
                    <a:pt x="102" y="295"/>
                  </a:lnTo>
                  <a:lnTo>
                    <a:pt x="73" y="276"/>
                  </a:lnTo>
                  <a:lnTo>
                    <a:pt x="72" y="236"/>
                  </a:lnTo>
                  <a:lnTo>
                    <a:pt x="84" y="225"/>
                  </a:lnTo>
                  <a:lnTo>
                    <a:pt x="81" y="208"/>
                  </a:lnTo>
                  <a:lnTo>
                    <a:pt x="129" y="203"/>
                  </a:lnTo>
                  <a:lnTo>
                    <a:pt x="140" y="171"/>
                  </a:lnTo>
                  <a:lnTo>
                    <a:pt x="142" y="143"/>
                  </a:lnTo>
                  <a:lnTo>
                    <a:pt x="180" y="135"/>
                  </a:lnTo>
                  <a:lnTo>
                    <a:pt x="184" y="107"/>
                  </a:lnTo>
                  <a:lnTo>
                    <a:pt x="148" y="98"/>
                  </a:lnTo>
                  <a:lnTo>
                    <a:pt x="165" y="79"/>
                  </a:lnTo>
                  <a:lnTo>
                    <a:pt x="225" y="79"/>
                  </a:lnTo>
                  <a:lnTo>
                    <a:pt x="243" y="56"/>
                  </a:lnTo>
                  <a:lnTo>
                    <a:pt x="268" y="53"/>
                  </a:lnTo>
                  <a:lnTo>
                    <a:pt x="283" y="34"/>
                  </a:lnTo>
                  <a:lnTo>
                    <a:pt x="303" y="68"/>
                  </a:lnTo>
                  <a:lnTo>
                    <a:pt x="379" y="62"/>
                  </a:lnTo>
                  <a:lnTo>
                    <a:pt x="413" y="96"/>
                  </a:lnTo>
                  <a:lnTo>
                    <a:pt x="525" y="86"/>
                  </a:lnTo>
                  <a:lnTo>
                    <a:pt x="543" y="69"/>
                  </a:lnTo>
                  <a:lnTo>
                    <a:pt x="586" y="98"/>
                  </a:lnTo>
                  <a:lnTo>
                    <a:pt x="631" y="124"/>
                  </a:lnTo>
                  <a:lnTo>
                    <a:pt x="651" y="113"/>
                  </a:lnTo>
                  <a:lnTo>
                    <a:pt x="666" y="98"/>
                  </a:lnTo>
                  <a:lnTo>
                    <a:pt x="703" y="107"/>
                  </a:lnTo>
                  <a:lnTo>
                    <a:pt x="677" y="86"/>
                  </a:lnTo>
                  <a:lnTo>
                    <a:pt x="654" y="90"/>
                  </a:lnTo>
                  <a:lnTo>
                    <a:pt x="619" y="96"/>
                  </a:lnTo>
                  <a:lnTo>
                    <a:pt x="601" y="68"/>
                  </a:lnTo>
                  <a:lnTo>
                    <a:pt x="582" y="53"/>
                  </a:lnTo>
                  <a:lnTo>
                    <a:pt x="582" y="28"/>
                  </a:lnTo>
                  <a:lnTo>
                    <a:pt x="588" y="2"/>
                  </a:lnTo>
                  <a:lnTo>
                    <a:pt x="604" y="0"/>
                  </a:lnTo>
                  <a:lnTo>
                    <a:pt x="624" y="23"/>
                  </a:lnTo>
                  <a:lnTo>
                    <a:pt x="631" y="11"/>
                  </a:lnTo>
                  <a:lnTo>
                    <a:pt x="648" y="0"/>
                  </a:lnTo>
                  <a:lnTo>
                    <a:pt x="669" y="17"/>
                  </a:lnTo>
                  <a:lnTo>
                    <a:pt x="681" y="2"/>
                  </a:lnTo>
                  <a:lnTo>
                    <a:pt x="693" y="24"/>
                  </a:lnTo>
                  <a:lnTo>
                    <a:pt x="695" y="41"/>
                  </a:lnTo>
                  <a:lnTo>
                    <a:pt x="726" y="62"/>
                  </a:lnTo>
                  <a:lnTo>
                    <a:pt x="715" y="79"/>
                  </a:lnTo>
                  <a:lnTo>
                    <a:pt x="715" y="101"/>
                  </a:lnTo>
                  <a:lnTo>
                    <a:pt x="766" y="107"/>
                  </a:lnTo>
                  <a:lnTo>
                    <a:pt x="780" y="79"/>
                  </a:lnTo>
                  <a:lnTo>
                    <a:pt x="770" y="64"/>
                  </a:lnTo>
                  <a:lnTo>
                    <a:pt x="747" y="68"/>
                  </a:lnTo>
                  <a:lnTo>
                    <a:pt x="753" y="34"/>
                  </a:lnTo>
                  <a:lnTo>
                    <a:pt x="800" y="53"/>
                  </a:lnTo>
                  <a:lnTo>
                    <a:pt x="809" y="75"/>
                  </a:lnTo>
                  <a:lnTo>
                    <a:pt x="848" y="75"/>
                  </a:lnTo>
                  <a:lnTo>
                    <a:pt x="887" y="103"/>
                  </a:lnTo>
                  <a:lnTo>
                    <a:pt x="906" y="98"/>
                  </a:lnTo>
                  <a:lnTo>
                    <a:pt x="927" y="124"/>
                  </a:lnTo>
                  <a:lnTo>
                    <a:pt x="906" y="158"/>
                  </a:lnTo>
                  <a:lnTo>
                    <a:pt x="888" y="131"/>
                  </a:lnTo>
                  <a:lnTo>
                    <a:pt x="877" y="141"/>
                  </a:lnTo>
                  <a:lnTo>
                    <a:pt x="860" y="159"/>
                  </a:lnTo>
                  <a:lnTo>
                    <a:pt x="833" y="176"/>
                  </a:lnTo>
                  <a:lnTo>
                    <a:pt x="846" y="203"/>
                  </a:lnTo>
                  <a:lnTo>
                    <a:pt x="823" y="204"/>
                  </a:lnTo>
                  <a:lnTo>
                    <a:pt x="803" y="238"/>
                  </a:lnTo>
                  <a:lnTo>
                    <a:pt x="784" y="281"/>
                  </a:lnTo>
                  <a:lnTo>
                    <a:pt x="812" y="317"/>
                  </a:lnTo>
                  <a:lnTo>
                    <a:pt x="837" y="360"/>
                  </a:lnTo>
                  <a:lnTo>
                    <a:pt x="881" y="366"/>
                  </a:lnTo>
                  <a:lnTo>
                    <a:pt x="919" y="360"/>
                  </a:lnTo>
                  <a:lnTo>
                    <a:pt x="937" y="383"/>
                  </a:lnTo>
                  <a:lnTo>
                    <a:pt x="930" y="394"/>
                  </a:lnTo>
                  <a:lnTo>
                    <a:pt x="918" y="416"/>
                  </a:lnTo>
                  <a:lnTo>
                    <a:pt x="935" y="456"/>
                  </a:lnTo>
                  <a:lnTo>
                    <a:pt x="941" y="484"/>
                  </a:lnTo>
                  <a:lnTo>
                    <a:pt x="962" y="497"/>
                  </a:lnTo>
                  <a:lnTo>
                    <a:pt x="991" y="473"/>
                  </a:lnTo>
                  <a:lnTo>
                    <a:pt x="984" y="435"/>
                  </a:lnTo>
                  <a:lnTo>
                    <a:pt x="958" y="405"/>
                  </a:lnTo>
                  <a:lnTo>
                    <a:pt x="987" y="368"/>
                  </a:lnTo>
                  <a:lnTo>
                    <a:pt x="962" y="306"/>
                  </a:lnTo>
                  <a:lnTo>
                    <a:pt x="939" y="281"/>
                  </a:lnTo>
                  <a:lnTo>
                    <a:pt x="958" y="259"/>
                  </a:lnTo>
                  <a:lnTo>
                    <a:pt x="954" y="225"/>
                  </a:lnTo>
                  <a:lnTo>
                    <a:pt x="968" y="204"/>
                  </a:lnTo>
                  <a:lnTo>
                    <a:pt x="991" y="225"/>
                  </a:lnTo>
                  <a:lnTo>
                    <a:pt x="1045" y="298"/>
                  </a:lnTo>
                  <a:lnTo>
                    <a:pt x="1079" y="310"/>
                  </a:lnTo>
                  <a:lnTo>
                    <a:pt x="1088" y="289"/>
                  </a:lnTo>
                  <a:lnTo>
                    <a:pt x="1080" y="250"/>
                  </a:lnTo>
                  <a:lnTo>
                    <a:pt x="1099" y="255"/>
                  </a:lnTo>
                  <a:lnTo>
                    <a:pt x="1133" y="300"/>
                  </a:lnTo>
                  <a:lnTo>
                    <a:pt x="1139" y="326"/>
                  </a:lnTo>
                  <a:lnTo>
                    <a:pt x="1159" y="343"/>
                  </a:lnTo>
                  <a:lnTo>
                    <a:pt x="1197" y="362"/>
                  </a:lnTo>
                  <a:lnTo>
                    <a:pt x="1217" y="400"/>
                  </a:lnTo>
                  <a:lnTo>
                    <a:pt x="1245" y="424"/>
                  </a:lnTo>
                  <a:lnTo>
                    <a:pt x="1262" y="433"/>
                  </a:lnTo>
                  <a:lnTo>
                    <a:pt x="1263" y="456"/>
                  </a:lnTo>
                  <a:lnTo>
                    <a:pt x="1240" y="469"/>
                  </a:lnTo>
                  <a:lnTo>
                    <a:pt x="1226" y="452"/>
                  </a:lnTo>
                  <a:lnTo>
                    <a:pt x="1214" y="456"/>
                  </a:lnTo>
                  <a:lnTo>
                    <a:pt x="1210" y="492"/>
                  </a:lnTo>
                  <a:lnTo>
                    <a:pt x="1191" y="501"/>
                  </a:lnTo>
                  <a:lnTo>
                    <a:pt x="1170" y="480"/>
                  </a:lnTo>
                  <a:lnTo>
                    <a:pt x="1125" y="480"/>
                  </a:lnTo>
                  <a:lnTo>
                    <a:pt x="1120" y="523"/>
                  </a:lnTo>
                  <a:lnTo>
                    <a:pt x="1132" y="548"/>
                  </a:lnTo>
                  <a:lnTo>
                    <a:pt x="1148" y="535"/>
                  </a:lnTo>
                  <a:lnTo>
                    <a:pt x="1166" y="529"/>
                  </a:lnTo>
                  <a:lnTo>
                    <a:pt x="1183" y="542"/>
                  </a:lnTo>
                  <a:lnTo>
                    <a:pt x="1160" y="574"/>
                  </a:lnTo>
                  <a:lnTo>
                    <a:pt x="1183" y="602"/>
                  </a:lnTo>
                  <a:lnTo>
                    <a:pt x="1214" y="610"/>
                  </a:lnTo>
                  <a:lnTo>
                    <a:pt x="1210" y="627"/>
                  </a:lnTo>
                  <a:lnTo>
                    <a:pt x="1199" y="630"/>
                  </a:lnTo>
                  <a:lnTo>
                    <a:pt x="1170" y="726"/>
                  </a:lnTo>
                  <a:lnTo>
                    <a:pt x="1172" y="664"/>
                  </a:lnTo>
                  <a:lnTo>
                    <a:pt x="1186" y="632"/>
                  </a:lnTo>
                  <a:lnTo>
                    <a:pt x="1170" y="619"/>
                  </a:lnTo>
                  <a:lnTo>
                    <a:pt x="1152" y="638"/>
                  </a:lnTo>
                  <a:lnTo>
                    <a:pt x="1163" y="655"/>
                  </a:lnTo>
                  <a:lnTo>
                    <a:pt x="1148" y="666"/>
                  </a:lnTo>
                  <a:lnTo>
                    <a:pt x="1136" y="681"/>
                  </a:lnTo>
                  <a:lnTo>
                    <a:pt x="1137" y="722"/>
                  </a:lnTo>
                  <a:lnTo>
                    <a:pt x="1118" y="739"/>
                  </a:lnTo>
                  <a:lnTo>
                    <a:pt x="1090" y="745"/>
                  </a:lnTo>
                  <a:lnTo>
                    <a:pt x="1099" y="767"/>
                  </a:lnTo>
                  <a:lnTo>
                    <a:pt x="1090" y="792"/>
                  </a:lnTo>
                  <a:lnTo>
                    <a:pt x="1099" y="812"/>
                  </a:lnTo>
                  <a:lnTo>
                    <a:pt x="1084" y="854"/>
                  </a:lnTo>
                  <a:lnTo>
                    <a:pt x="1079" y="893"/>
                  </a:lnTo>
                  <a:lnTo>
                    <a:pt x="1056" y="916"/>
                  </a:lnTo>
                  <a:lnTo>
                    <a:pt x="1026" y="977"/>
                  </a:lnTo>
                  <a:lnTo>
                    <a:pt x="1022" y="1021"/>
                  </a:lnTo>
                  <a:lnTo>
                    <a:pt x="1033" y="1054"/>
                  </a:lnTo>
                  <a:lnTo>
                    <a:pt x="1045" y="1096"/>
                  </a:lnTo>
                  <a:lnTo>
                    <a:pt x="1053" y="1141"/>
                  </a:lnTo>
                  <a:lnTo>
                    <a:pt x="1040" y="1161"/>
                  </a:lnTo>
                  <a:lnTo>
                    <a:pt x="1022" y="1146"/>
                  </a:lnTo>
                  <a:lnTo>
                    <a:pt x="1026" y="1124"/>
                  </a:lnTo>
                  <a:lnTo>
                    <a:pt x="1017" y="1073"/>
                  </a:lnTo>
                  <a:lnTo>
                    <a:pt x="1006" y="1066"/>
                  </a:lnTo>
                  <a:lnTo>
                    <a:pt x="998" y="1034"/>
                  </a:lnTo>
                  <a:lnTo>
                    <a:pt x="982" y="1034"/>
                  </a:lnTo>
                  <a:lnTo>
                    <a:pt x="964" y="1017"/>
                  </a:lnTo>
                  <a:lnTo>
                    <a:pt x="945" y="1022"/>
                  </a:lnTo>
                  <a:lnTo>
                    <a:pt x="927" y="1011"/>
                  </a:lnTo>
                  <a:lnTo>
                    <a:pt x="906" y="1026"/>
                  </a:lnTo>
                  <a:lnTo>
                    <a:pt x="868" y="1015"/>
                  </a:lnTo>
                  <a:lnTo>
                    <a:pt x="892" y="1051"/>
                  </a:lnTo>
                  <a:lnTo>
                    <a:pt x="860" y="1049"/>
                  </a:lnTo>
                  <a:lnTo>
                    <a:pt x="837" y="1021"/>
                  </a:lnTo>
                  <a:lnTo>
                    <a:pt x="797" y="1021"/>
                  </a:lnTo>
                  <a:lnTo>
                    <a:pt x="803" y="1066"/>
                  </a:lnTo>
                  <a:lnTo>
                    <a:pt x="774" y="1051"/>
                  </a:lnTo>
                  <a:lnTo>
                    <a:pt x="758" y="1096"/>
                  </a:lnTo>
                  <a:lnTo>
                    <a:pt x="770" y="1116"/>
                  </a:lnTo>
                  <a:lnTo>
                    <a:pt x="758" y="1169"/>
                  </a:lnTo>
                  <a:lnTo>
                    <a:pt x="772" y="1231"/>
                  </a:lnTo>
                  <a:lnTo>
                    <a:pt x="788" y="1274"/>
                  </a:lnTo>
                  <a:lnTo>
                    <a:pt x="805" y="1313"/>
                  </a:lnTo>
                  <a:lnTo>
                    <a:pt x="860" y="1309"/>
                  </a:lnTo>
                  <a:lnTo>
                    <a:pt x="883" y="1302"/>
                  </a:lnTo>
                  <a:lnTo>
                    <a:pt x="887" y="1274"/>
                  </a:lnTo>
                  <a:lnTo>
                    <a:pt x="875" y="1251"/>
                  </a:lnTo>
                  <a:lnTo>
                    <a:pt x="877" y="1231"/>
                  </a:lnTo>
                  <a:lnTo>
                    <a:pt x="910" y="1236"/>
                  </a:lnTo>
                  <a:lnTo>
                    <a:pt x="942" y="1225"/>
                  </a:lnTo>
                  <a:lnTo>
                    <a:pt x="942" y="1251"/>
                  </a:lnTo>
                  <a:lnTo>
                    <a:pt x="933" y="1287"/>
                  </a:lnTo>
                  <a:lnTo>
                    <a:pt x="918" y="1315"/>
                  </a:lnTo>
                  <a:lnTo>
                    <a:pt x="914" y="1355"/>
                  </a:lnTo>
                  <a:lnTo>
                    <a:pt x="935" y="1371"/>
                  </a:lnTo>
                  <a:lnTo>
                    <a:pt x="964" y="1366"/>
                  </a:lnTo>
                  <a:lnTo>
                    <a:pt x="982" y="1381"/>
                  </a:lnTo>
                  <a:lnTo>
                    <a:pt x="998" y="1375"/>
                  </a:lnTo>
                  <a:lnTo>
                    <a:pt x="1003" y="1400"/>
                  </a:lnTo>
                  <a:lnTo>
                    <a:pt x="990" y="1439"/>
                  </a:lnTo>
                  <a:lnTo>
                    <a:pt x="1002" y="1461"/>
                  </a:lnTo>
                  <a:lnTo>
                    <a:pt x="1003" y="1506"/>
                  </a:lnTo>
                  <a:lnTo>
                    <a:pt x="1022" y="1538"/>
                  </a:lnTo>
                  <a:lnTo>
                    <a:pt x="1048" y="1546"/>
                  </a:lnTo>
                  <a:lnTo>
                    <a:pt x="1065" y="1538"/>
                  </a:lnTo>
                  <a:lnTo>
                    <a:pt x="1072" y="1540"/>
                  </a:lnTo>
                  <a:lnTo>
                    <a:pt x="1106" y="1540"/>
                  </a:lnTo>
                  <a:lnTo>
                    <a:pt x="1136" y="1544"/>
                  </a:lnTo>
                  <a:lnTo>
                    <a:pt x="1143" y="1523"/>
                  </a:lnTo>
                  <a:lnTo>
                    <a:pt x="1118" y="1557"/>
                  </a:lnTo>
                  <a:lnTo>
                    <a:pt x="1099" y="1555"/>
                  </a:lnTo>
                  <a:lnTo>
                    <a:pt x="1083" y="1557"/>
                  </a:lnTo>
                  <a:lnTo>
                    <a:pt x="1048" y="1574"/>
                  </a:lnTo>
                  <a:lnTo>
                    <a:pt x="1018" y="1551"/>
                  </a:lnTo>
                  <a:lnTo>
                    <a:pt x="991" y="1538"/>
                  </a:lnTo>
                  <a:lnTo>
                    <a:pt x="980" y="1540"/>
                  </a:lnTo>
                  <a:lnTo>
                    <a:pt x="982" y="1521"/>
                  </a:lnTo>
                  <a:lnTo>
                    <a:pt x="980" y="1490"/>
                  </a:lnTo>
                  <a:lnTo>
                    <a:pt x="957" y="1461"/>
                  </a:lnTo>
                  <a:lnTo>
                    <a:pt x="908" y="1445"/>
                  </a:lnTo>
                  <a:lnTo>
                    <a:pt x="900" y="1431"/>
                  </a:lnTo>
                  <a:lnTo>
                    <a:pt x="887" y="1433"/>
                  </a:lnTo>
                  <a:lnTo>
                    <a:pt x="873" y="1420"/>
                  </a:lnTo>
                  <a:lnTo>
                    <a:pt x="852" y="1405"/>
                  </a:lnTo>
                  <a:lnTo>
                    <a:pt x="829" y="1366"/>
                  </a:lnTo>
                  <a:lnTo>
                    <a:pt x="801" y="1355"/>
                  </a:lnTo>
                  <a:lnTo>
                    <a:pt x="785" y="1381"/>
                  </a:lnTo>
                  <a:lnTo>
                    <a:pt x="769" y="1360"/>
                  </a:lnTo>
                  <a:lnTo>
                    <a:pt x="747" y="1360"/>
                  </a:lnTo>
                  <a:lnTo>
                    <a:pt x="704" y="1347"/>
                  </a:lnTo>
                  <a:lnTo>
                    <a:pt x="627" y="1279"/>
                  </a:lnTo>
                  <a:lnTo>
                    <a:pt x="621" y="1208"/>
                  </a:lnTo>
                  <a:lnTo>
                    <a:pt x="613" y="1180"/>
                  </a:lnTo>
                  <a:lnTo>
                    <a:pt x="600" y="1161"/>
                  </a:lnTo>
                  <a:lnTo>
                    <a:pt x="582" y="1122"/>
                  </a:lnTo>
                  <a:lnTo>
                    <a:pt x="501" y="987"/>
                  </a:lnTo>
                  <a:lnTo>
                    <a:pt x="501" y="1037"/>
                  </a:lnTo>
                  <a:lnTo>
                    <a:pt x="551" y="1128"/>
                  </a:lnTo>
                  <a:lnTo>
                    <a:pt x="573" y="1203"/>
                  </a:lnTo>
                  <a:lnTo>
                    <a:pt x="542" y="1186"/>
                  </a:lnTo>
                  <a:lnTo>
                    <a:pt x="536" y="1141"/>
                  </a:lnTo>
                  <a:lnTo>
                    <a:pt x="494" y="1112"/>
                  </a:lnTo>
                  <a:lnTo>
                    <a:pt x="518" y="1096"/>
                  </a:lnTo>
                  <a:lnTo>
                    <a:pt x="463" y="1049"/>
                  </a:lnTo>
                  <a:lnTo>
                    <a:pt x="485" y="1021"/>
                  </a:lnTo>
                  <a:lnTo>
                    <a:pt x="466" y="964"/>
                  </a:lnTo>
                  <a:lnTo>
                    <a:pt x="400" y="846"/>
                  </a:lnTo>
                  <a:lnTo>
                    <a:pt x="393" y="779"/>
                  </a:lnTo>
                  <a:lnTo>
                    <a:pt x="397" y="722"/>
                  </a:lnTo>
                  <a:lnTo>
                    <a:pt x="413" y="666"/>
                  </a:lnTo>
                  <a:lnTo>
                    <a:pt x="413" y="610"/>
                  </a:lnTo>
                  <a:lnTo>
                    <a:pt x="400" y="576"/>
                  </a:lnTo>
                  <a:lnTo>
                    <a:pt x="436" y="565"/>
                  </a:lnTo>
                  <a:lnTo>
                    <a:pt x="393" y="497"/>
                  </a:lnTo>
                  <a:lnTo>
                    <a:pt x="394" y="467"/>
                  </a:lnTo>
                  <a:lnTo>
                    <a:pt x="375" y="424"/>
                  </a:lnTo>
                  <a:lnTo>
                    <a:pt x="382" y="400"/>
                  </a:lnTo>
                  <a:lnTo>
                    <a:pt x="368" y="385"/>
                  </a:lnTo>
                  <a:lnTo>
                    <a:pt x="367" y="356"/>
                  </a:lnTo>
                  <a:lnTo>
                    <a:pt x="353" y="334"/>
                  </a:lnTo>
                  <a:lnTo>
                    <a:pt x="368" y="315"/>
                  </a:lnTo>
                  <a:lnTo>
                    <a:pt x="348" y="300"/>
                  </a:lnTo>
                  <a:lnTo>
                    <a:pt x="330" y="321"/>
                  </a:lnTo>
                  <a:lnTo>
                    <a:pt x="305" y="281"/>
                  </a:lnTo>
                  <a:lnTo>
                    <a:pt x="278" y="270"/>
                  </a:lnTo>
                  <a:lnTo>
                    <a:pt x="239" y="270"/>
                  </a:lnTo>
                  <a:lnTo>
                    <a:pt x="214" y="306"/>
                  </a:lnTo>
                  <a:lnTo>
                    <a:pt x="202" y="295"/>
                  </a:lnTo>
                  <a:lnTo>
                    <a:pt x="223" y="248"/>
                  </a:lnTo>
                  <a:lnTo>
                    <a:pt x="203" y="255"/>
                  </a:lnTo>
                  <a:lnTo>
                    <a:pt x="165" y="306"/>
                  </a:lnTo>
                  <a:lnTo>
                    <a:pt x="125" y="351"/>
                  </a:lnTo>
                  <a:lnTo>
                    <a:pt x="88" y="362"/>
                  </a:lnTo>
                  <a:lnTo>
                    <a:pt x="26" y="407"/>
                  </a:lnTo>
                  <a:lnTo>
                    <a:pt x="0" y="405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14" y="803"/>
              <a:ext cx="429" cy="416"/>
            </a:xfrm>
            <a:custGeom>
              <a:avLst/>
              <a:gdLst>
                <a:gd name="T0" fmla="*/ 0 w 429"/>
                <a:gd name="T1" fmla="*/ 85 h 416"/>
                <a:gd name="T2" fmla="*/ 10 w 429"/>
                <a:gd name="T3" fmla="*/ 54 h 416"/>
                <a:gd name="T4" fmla="*/ 10 w 429"/>
                <a:gd name="T5" fmla="*/ 32 h 416"/>
                <a:gd name="T6" fmla="*/ 26 w 429"/>
                <a:gd name="T7" fmla="*/ 0 h 416"/>
                <a:gd name="T8" fmla="*/ 103 w 429"/>
                <a:gd name="T9" fmla="*/ 21 h 416"/>
                <a:gd name="T10" fmla="*/ 236 w 429"/>
                <a:gd name="T11" fmla="*/ 56 h 416"/>
                <a:gd name="T12" fmla="*/ 289 w 429"/>
                <a:gd name="T13" fmla="*/ 88 h 416"/>
                <a:gd name="T14" fmla="*/ 359 w 429"/>
                <a:gd name="T15" fmla="*/ 116 h 416"/>
                <a:gd name="T16" fmla="*/ 393 w 429"/>
                <a:gd name="T17" fmla="*/ 169 h 416"/>
                <a:gd name="T18" fmla="*/ 428 w 429"/>
                <a:gd name="T19" fmla="*/ 197 h 416"/>
                <a:gd name="T20" fmla="*/ 415 w 429"/>
                <a:gd name="T21" fmla="*/ 218 h 416"/>
                <a:gd name="T22" fmla="*/ 415 w 429"/>
                <a:gd name="T23" fmla="*/ 242 h 416"/>
                <a:gd name="T24" fmla="*/ 401 w 429"/>
                <a:gd name="T25" fmla="*/ 248 h 416"/>
                <a:gd name="T26" fmla="*/ 389 w 429"/>
                <a:gd name="T27" fmla="*/ 270 h 416"/>
                <a:gd name="T28" fmla="*/ 401 w 429"/>
                <a:gd name="T29" fmla="*/ 293 h 416"/>
                <a:gd name="T30" fmla="*/ 400 w 429"/>
                <a:gd name="T31" fmla="*/ 310 h 416"/>
                <a:gd name="T32" fmla="*/ 386 w 429"/>
                <a:gd name="T33" fmla="*/ 332 h 416"/>
                <a:gd name="T34" fmla="*/ 388 w 429"/>
                <a:gd name="T35" fmla="*/ 355 h 416"/>
                <a:gd name="T36" fmla="*/ 411 w 429"/>
                <a:gd name="T37" fmla="*/ 377 h 416"/>
                <a:gd name="T38" fmla="*/ 413 w 429"/>
                <a:gd name="T39" fmla="*/ 400 h 416"/>
                <a:gd name="T40" fmla="*/ 407 w 429"/>
                <a:gd name="T41" fmla="*/ 411 h 416"/>
                <a:gd name="T42" fmla="*/ 384 w 429"/>
                <a:gd name="T43" fmla="*/ 415 h 416"/>
                <a:gd name="T44" fmla="*/ 366 w 429"/>
                <a:gd name="T45" fmla="*/ 404 h 416"/>
                <a:gd name="T46" fmla="*/ 347 w 429"/>
                <a:gd name="T47" fmla="*/ 376 h 416"/>
                <a:gd name="T48" fmla="*/ 339 w 429"/>
                <a:gd name="T49" fmla="*/ 376 h 416"/>
                <a:gd name="T50" fmla="*/ 329 w 429"/>
                <a:gd name="T51" fmla="*/ 364 h 416"/>
                <a:gd name="T52" fmla="*/ 320 w 429"/>
                <a:gd name="T53" fmla="*/ 330 h 416"/>
                <a:gd name="T54" fmla="*/ 308 w 429"/>
                <a:gd name="T55" fmla="*/ 319 h 416"/>
                <a:gd name="T56" fmla="*/ 283 w 429"/>
                <a:gd name="T57" fmla="*/ 302 h 416"/>
                <a:gd name="T58" fmla="*/ 262 w 429"/>
                <a:gd name="T59" fmla="*/ 291 h 416"/>
                <a:gd name="T60" fmla="*/ 231 w 429"/>
                <a:gd name="T61" fmla="*/ 259 h 416"/>
                <a:gd name="T62" fmla="*/ 217 w 429"/>
                <a:gd name="T63" fmla="*/ 237 h 416"/>
                <a:gd name="T64" fmla="*/ 220 w 429"/>
                <a:gd name="T65" fmla="*/ 220 h 416"/>
                <a:gd name="T66" fmla="*/ 233 w 429"/>
                <a:gd name="T67" fmla="*/ 207 h 416"/>
                <a:gd name="T68" fmla="*/ 221 w 429"/>
                <a:gd name="T69" fmla="*/ 186 h 416"/>
                <a:gd name="T70" fmla="*/ 210 w 429"/>
                <a:gd name="T71" fmla="*/ 197 h 416"/>
                <a:gd name="T72" fmla="*/ 190 w 429"/>
                <a:gd name="T73" fmla="*/ 169 h 416"/>
                <a:gd name="T74" fmla="*/ 186 w 429"/>
                <a:gd name="T75" fmla="*/ 184 h 416"/>
                <a:gd name="T76" fmla="*/ 168 w 429"/>
                <a:gd name="T77" fmla="*/ 184 h 416"/>
                <a:gd name="T78" fmla="*/ 165 w 429"/>
                <a:gd name="T79" fmla="*/ 173 h 416"/>
                <a:gd name="T80" fmla="*/ 165 w 429"/>
                <a:gd name="T81" fmla="*/ 152 h 416"/>
                <a:gd name="T82" fmla="*/ 157 w 429"/>
                <a:gd name="T83" fmla="*/ 141 h 416"/>
                <a:gd name="T84" fmla="*/ 145 w 429"/>
                <a:gd name="T85" fmla="*/ 145 h 416"/>
                <a:gd name="T86" fmla="*/ 130 w 429"/>
                <a:gd name="T87" fmla="*/ 113 h 416"/>
                <a:gd name="T88" fmla="*/ 118 w 429"/>
                <a:gd name="T89" fmla="*/ 111 h 416"/>
                <a:gd name="T90" fmla="*/ 102 w 429"/>
                <a:gd name="T91" fmla="*/ 96 h 416"/>
                <a:gd name="T92" fmla="*/ 64 w 429"/>
                <a:gd name="T93" fmla="*/ 100 h 416"/>
                <a:gd name="T94" fmla="*/ 27 w 429"/>
                <a:gd name="T95" fmla="*/ 96 h 416"/>
                <a:gd name="T96" fmla="*/ 0 w 429"/>
                <a:gd name="T97" fmla="*/ 85 h 4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416"/>
                <a:gd name="T149" fmla="*/ 429 w 429"/>
                <a:gd name="T150" fmla="*/ 416 h 4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416">
                  <a:moveTo>
                    <a:pt x="0" y="85"/>
                  </a:moveTo>
                  <a:lnTo>
                    <a:pt x="10" y="54"/>
                  </a:lnTo>
                  <a:lnTo>
                    <a:pt x="10" y="32"/>
                  </a:lnTo>
                  <a:lnTo>
                    <a:pt x="26" y="0"/>
                  </a:lnTo>
                  <a:lnTo>
                    <a:pt x="103" y="21"/>
                  </a:lnTo>
                  <a:lnTo>
                    <a:pt x="236" y="56"/>
                  </a:lnTo>
                  <a:lnTo>
                    <a:pt x="289" y="88"/>
                  </a:lnTo>
                  <a:lnTo>
                    <a:pt x="359" y="116"/>
                  </a:lnTo>
                  <a:lnTo>
                    <a:pt x="393" y="169"/>
                  </a:lnTo>
                  <a:lnTo>
                    <a:pt x="428" y="197"/>
                  </a:lnTo>
                  <a:lnTo>
                    <a:pt x="415" y="218"/>
                  </a:lnTo>
                  <a:lnTo>
                    <a:pt x="415" y="242"/>
                  </a:lnTo>
                  <a:lnTo>
                    <a:pt x="401" y="248"/>
                  </a:lnTo>
                  <a:lnTo>
                    <a:pt x="389" y="270"/>
                  </a:lnTo>
                  <a:lnTo>
                    <a:pt x="401" y="293"/>
                  </a:lnTo>
                  <a:lnTo>
                    <a:pt x="400" y="310"/>
                  </a:lnTo>
                  <a:lnTo>
                    <a:pt x="386" y="332"/>
                  </a:lnTo>
                  <a:lnTo>
                    <a:pt x="388" y="355"/>
                  </a:lnTo>
                  <a:lnTo>
                    <a:pt x="411" y="377"/>
                  </a:lnTo>
                  <a:lnTo>
                    <a:pt x="413" y="400"/>
                  </a:lnTo>
                  <a:lnTo>
                    <a:pt x="407" y="411"/>
                  </a:lnTo>
                  <a:lnTo>
                    <a:pt x="384" y="415"/>
                  </a:lnTo>
                  <a:lnTo>
                    <a:pt x="366" y="404"/>
                  </a:lnTo>
                  <a:lnTo>
                    <a:pt x="347" y="376"/>
                  </a:lnTo>
                  <a:lnTo>
                    <a:pt x="339" y="376"/>
                  </a:lnTo>
                  <a:lnTo>
                    <a:pt x="329" y="364"/>
                  </a:lnTo>
                  <a:lnTo>
                    <a:pt x="320" y="330"/>
                  </a:lnTo>
                  <a:lnTo>
                    <a:pt x="308" y="319"/>
                  </a:lnTo>
                  <a:lnTo>
                    <a:pt x="283" y="302"/>
                  </a:lnTo>
                  <a:lnTo>
                    <a:pt x="262" y="291"/>
                  </a:lnTo>
                  <a:lnTo>
                    <a:pt x="231" y="259"/>
                  </a:lnTo>
                  <a:lnTo>
                    <a:pt x="217" y="237"/>
                  </a:lnTo>
                  <a:lnTo>
                    <a:pt x="220" y="220"/>
                  </a:lnTo>
                  <a:lnTo>
                    <a:pt x="233" y="207"/>
                  </a:lnTo>
                  <a:lnTo>
                    <a:pt x="221" y="186"/>
                  </a:lnTo>
                  <a:lnTo>
                    <a:pt x="210" y="197"/>
                  </a:lnTo>
                  <a:lnTo>
                    <a:pt x="190" y="169"/>
                  </a:lnTo>
                  <a:lnTo>
                    <a:pt x="186" y="184"/>
                  </a:lnTo>
                  <a:lnTo>
                    <a:pt x="168" y="184"/>
                  </a:lnTo>
                  <a:lnTo>
                    <a:pt x="165" y="173"/>
                  </a:lnTo>
                  <a:lnTo>
                    <a:pt x="165" y="152"/>
                  </a:lnTo>
                  <a:lnTo>
                    <a:pt x="157" y="141"/>
                  </a:lnTo>
                  <a:lnTo>
                    <a:pt x="145" y="145"/>
                  </a:lnTo>
                  <a:lnTo>
                    <a:pt x="130" y="113"/>
                  </a:lnTo>
                  <a:lnTo>
                    <a:pt x="118" y="111"/>
                  </a:lnTo>
                  <a:lnTo>
                    <a:pt x="102" y="96"/>
                  </a:lnTo>
                  <a:lnTo>
                    <a:pt x="64" y="100"/>
                  </a:lnTo>
                  <a:lnTo>
                    <a:pt x="27" y="96"/>
                  </a:lnTo>
                  <a:lnTo>
                    <a:pt x="0" y="85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922" y="950"/>
              <a:ext cx="280" cy="214"/>
            </a:xfrm>
            <a:custGeom>
              <a:avLst/>
              <a:gdLst>
                <a:gd name="T0" fmla="*/ 10 w 280"/>
                <a:gd name="T1" fmla="*/ 0 h 214"/>
                <a:gd name="T2" fmla="*/ 0 w 280"/>
                <a:gd name="T3" fmla="*/ 17 h 214"/>
                <a:gd name="T4" fmla="*/ 0 w 280"/>
                <a:gd name="T5" fmla="*/ 37 h 214"/>
                <a:gd name="T6" fmla="*/ 21 w 280"/>
                <a:gd name="T7" fmla="*/ 60 h 214"/>
                <a:gd name="T8" fmla="*/ 32 w 280"/>
                <a:gd name="T9" fmla="*/ 54 h 214"/>
                <a:gd name="T10" fmla="*/ 36 w 280"/>
                <a:gd name="T11" fmla="*/ 62 h 214"/>
                <a:gd name="T12" fmla="*/ 51 w 280"/>
                <a:gd name="T13" fmla="*/ 65 h 214"/>
                <a:gd name="T14" fmla="*/ 59 w 280"/>
                <a:gd name="T15" fmla="*/ 50 h 214"/>
                <a:gd name="T16" fmla="*/ 86 w 280"/>
                <a:gd name="T17" fmla="*/ 54 h 214"/>
                <a:gd name="T18" fmla="*/ 90 w 280"/>
                <a:gd name="T19" fmla="*/ 67 h 214"/>
                <a:gd name="T20" fmla="*/ 99 w 280"/>
                <a:gd name="T21" fmla="*/ 73 h 214"/>
                <a:gd name="T22" fmla="*/ 122 w 280"/>
                <a:gd name="T23" fmla="*/ 71 h 214"/>
                <a:gd name="T24" fmla="*/ 130 w 280"/>
                <a:gd name="T25" fmla="*/ 78 h 214"/>
                <a:gd name="T26" fmla="*/ 141 w 280"/>
                <a:gd name="T27" fmla="*/ 88 h 214"/>
                <a:gd name="T28" fmla="*/ 152 w 280"/>
                <a:gd name="T29" fmla="*/ 105 h 214"/>
                <a:gd name="T30" fmla="*/ 152 w 280"/>
                <a:gd name="T31" fmla="*/ 127 h 214"/>
                <a:gd name="T32" fmla="*/ 144 w 280"/>
                <a:gd name="T33" fmla="*/ 133 h 214"/>
                <a:gd name="T34" fmla="*/ 148 w 280"/>
                <a:gd name="T35" fmla="*/ 140 h 214"/>
                <a:gd name="T36" fmla="*/ 136 w 280"/>
                <a:gd name="T37" fmla="*/ 155 h 214"/>
                <a:gd name="T38" fmla="*/ 136 w 280"/>
                <a:gd name="T39" fmla="*/ 174 h 214"/>
                <a:gd name="T40" fmla="*/ 153 w 280"/>
                <a:gd name="T41" fmla="*/ 178 h 214"/>
                <a:gd name="T42" fmla="*/ 163 w 280"/>
                <a:gd name="T43" fmla="*/ 172 h 214"/>
                <a:gd name="T44" fmla="*/ 167 w 280"/>
                <a:gd name="T45" fmla="*/ 163 h 214"/>
                <a:gd name="T46" fmla="*/ 174 w 280"/>
                <a:gd name="T47" fmla="*/ 172 h 214"/>
                <a:gd name="T48" fmla="*/ 183 w 280"/>
                <a:gd name="T49" fmla="*/ 166 h 214"/>
                <a:gd name="T50" fmla="*/ 204 w 280"/>
                <a:gd name="T51" fmla="*/ 178 h 214"/>
                <a:gd name="T52" fmla="*/ 217 w 280"/>
                <a:gd name="T53" fmla="*/ 196 h 214"/>
                <a:gd name="T54" fmla="*/ 221 w 280"/>
                <a:gd name="T55" fmla="*/ 196 h 214"/>
                <a:gd name="T56" fmla="*/ 224 w 280"/>
                <a:gd name="T57" fmla="*/ 207 h 214"/>
                <a:gd name="T58" fmla="*/ 237 w 280"/>
                <a:gd name="T59" fmla="*/ 213 h 214"/>
                <a:gd name="T60" fmla="*/ 252 w 280"/>
                <a:gd name="T61" fmla="*/ 213 h 214"/>
                <a:gd name="T62" fmla="*/ 243 w 280"/>
                <a:gd name="T63" fmla="*/ 202 h 214"/>
                <a:gd name="T64" fmla="*/ 247 w 280"/>
                <a:gd name="T65" fmla="*/ 191 h 214"/>
                <a:gd name="T66" fmla="*/ 258 w 280"/>
                <a:gd name="T67" fmla="*/ 202 h 214"/>
                <a:gd name="T68" fmla="*/ 271 w 280"/>
                <a:gd name="T69" fmla="*/ 206 h 214"/>
                <a:gd name="T70" fmla="*/ 274 w 280"/>
                <a:gd name="T71" fmla="*/ 189 h 214"/>
                <a:gd name="T72" fmla="*/ 260 w 280"/>
                <a:gd name="T73" fmla="*/ 174 h 214"/>
                <a:gd name="T74" fmla="*/ 251 w 280"/>
                <a:gd name="T75" fmla="*/ 174 h 214"/>
                <a:gd name="T76" fmla="*/ 237 w 280"/>
                <a:gd name="T77" fmla="*/ 161 h 214"/>
                <a:gd name="T78" fmla="*/ 251 w 280"/>
                <a:gd name="T79" fmla="*/ 161 h 214"/>
                <a:gd name="T80" fmla="*/ 260 w 280"/>
                <a:gd name="T81" fmla="*/ 168 h 214"/>
                <a:gd name="T82" fmla="*/ 279 w 280"/>
                <a:gd name="T83" fmla="*/ 168 h 214"/>
                <a:gd name="T84" fmla="*/ 275 w 280"/>
                <a:gd name="T85" fmla="*/ 151 h 214"/>
                <a:gd name="T86" fmla="*/ 258 w 280"/>
                <a:gd name="T87" fmla="*/ 135 h 214"/>
                <a:gd name="T88" fmla="*/ 247 w 280"/>
                <a:gd name="T89" fmla="*/ 133 h 214"/>
                <a:gd name="T90" fmla="*/ 229 w 280"/>
                <a:gd name="T91" fmla="*/ 112 h 214"/>
                <a:gd name="T92" fmla="*/ 208 w 280"/>
                <a:gd name="T93" fmla="*/ 107 h 214"/>
                <a:gd name="T94" fmla="*/ 190 w 280"/>
                <a:gd name="T95" fmla="*/ 99 h 214"/>
                <a:gd name="T96" fmla="*/ 177 w 280"/>
                <a:gd name="T97" fmla="*/ 73 h 214"/>
                <a:gd name="T98" fmla="*/ 167 w 280"/>
                <a:gd name="T99" fmla="*/ 39 h 214"/>
                <a:gd name="T100" fmla="*/ 153 w 280"/>
                <a:gd name="T101" fmla="*/ 39 h 214"/>
                <a:gd name="T102" fmla="*/ 149 w 280"/>
                <a:gd name="T103" fmla="*/ 32 h 214"/>
                <a:gd name="T104" fmla="*/ 141 w 280"/>
                <a:gd name="T105" fmla="*/ 34 h 214"/>
                <a:gd name="T106" fmla="*/ 129 w 280"/>
                <a:gd name="T107" fmla="*/ 21 h 214"/>
                <a:gd name="T108" fmla="*/ 105 w 280"/>
                <a:gd name="T109" fmla="*/ 15 h 214"/>
                <a:gd name="T110" fmla="*/ 95 w 280"/>
                <a:gd name="T111" fmla="*/ 22 h 214"/>
                <a:gd name="T112" fmla="*/ 75 w 280"/>
                <a:gd name="T113" fmla="*/ 15 h 214"/>
                <a:gd name="T114" fmla="*/ 60 w 280"/>
                <a:gd name="T115" fmla="*/ 15 h 214"/>
                <a:gd name="T116" fmla="*/ 55 w 280"/>
                <a:gd name="T117" fmla="*/ 4 h 214"/>
                <a:gd name="T118" fmla="*/ 48 w 280"/>
                <a:gd name="T119" fmla="*/ 0 h 214"/>
                <a:gd name="T120" fmla="*/ 36 w 280"/>
                <a:gd name="T121" fmla="*/ 4 h 214"/>
                <a:gd name="T122" fmla="*/ 10 w 280"/>
                <a:gd name="T123" fmla="*/ 0 h 2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0"/>
                <a:gd name="T187" fmla="*/ 0 h 214"/>
                <a:gd name="T188" fmla="*/ 280 w 280"/>
                <a:gd name="T189" fmla="*/ 214 h 21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0" h="214">
                  <a:moveTo>
                    <a:pt x="10" y="0"/>
                  </a:moveTo>
                  <a:lnTo>
                    <a:pt x="0" y="17"/>
                  </a:lnTo>
                  <a:lnTo>
                    <a:pt x="0" y="37"/>
                  </a:lnTo>
                  <a:lnTo>
                    <a:pt x="21" y="60"/>
                  </a:lnTo>
                  <a:lnTo>
                    <a:pt x="32" y="54"/>
                  </a:lnTo>
                  <a:lnTo>
                    <a:pt x="36" y="62"/>
                  </a:lnTo>
                  <a:lnTo>
                    <a:pt x="51" y="65"/>
                  </a:lnTo>
                  <a:lnTo>
                    <a:pt x="59" y="50"/>
                  </a:lnTo>
                  <a:lnTo>
                    <a:pt x="86" y="54"/>
                  </a:lnTo>
                  <a:lnTo>
                    <a:pt x="90" y="67"/>
                  </a:lnTo>
                  <a:lnTo>
                    <a:pt x="99" y="73"/>
                  </a:lnTo>
                  <a:lnTo>
                    <a:pt x="122" y="71"/>
                  </a:lnTo>
                  <a:lnTo>
                    <a:pt x="130" y="78"/>
                  </a:lnTo>
                  <a:lnTo>
                    <a:pt x="141" y="88"/>
                  </a:lnTo>
                  <a:lnTo>
                    <a:pt x="152" y="105"/>
                  </a:lnTo>
                  <a:lnTo>
                    <a:pt x="152" y="127"/>
                  </a:lnTo>
                  <a:lnTo>
                    <a:pt x="144" y="133"/>
                  </a:lnTo>
                  <a:lnTo>
                    <a:pt x="148" y="140"/>
                  </a:lnTo>
                  <a:lnTo>
                    <a:pt x="136" y="155"/>
                  </a:lnTo>
                  <a:lnTo>
                    <a:pt x="136" y="174"/>
                  </a:lnTo>
                  <a:lnTo>
                    <a:pt x="153" y="178"/>
                  </a:lnTo>
                  <a:lnTo>
                    <a:pt x="163" y="172"/>
                  </a:lnTo>
                  <a:lnTo>
                    <a:pt x="167" y="163"/>
                  </a:lnTo>
                  <a:lnTo>
                    <a:pt x="174" y="172"/>
                  </a:lnTo>
                  <a:lnTo>
                    <a:pt x="183" y="166"/>
                  </a:lnTo>
                  <a:lnTo>
                    <a:pt x="204" y="178"/>
                  </a:lnTo>
                  <a:lnTo>
                    <a:pt x="217" y="196"/>
                  </a:lnTo>
                  <a:lnTo>
                    <a:pt x="221" y="196"/>
                  </a:lnTo>
                  <a:lnTo>
                    <a:pt x="224" y="207"/>
                  </a:lnTo>
                  <a:lnTo>
                    <a:pt x="237" y="213"/>
                  </a:lnTo>
                  <a:lnTo>
                    <a:pt x="252" y="213"/>
                  </a:lnTo>
                  <a:lnTo>
                    <a:pt x="243" y="202"/>
                  </a:lnTo>
                  <a:lnTo>
                    <a:pt x="247" y="191"/>
                  </a:lnTo>
                  <a:lnTo>
                    <a:pt x="258" y="202"/>
                  </a:lnTo>
                  <a:lnTo>
                    <a:pt x="271" y="206"/>
                  </a:lnTo>
                  <a:lnTo>
                    <a:pt x="274" y="189"/>
                  </a:lnTo>
                  <a:lnTo>
                    <a:pt x="260" y="174"/>
                  </a:lnTo>
                  <a:lnTo>
                    <a:pt x="251" y="174"/>
                  </a:lnTo>
                  <a:lnTo>
                    <a:pt x="237" y="161"/>
                  </a:lnTo>
                  <a:lnTo>
                    <a:pt x="251" y="161"/>
                  </a:lnTo>
                  <a:lnTo>
                    <a:pt x="260" y="168"/>
                  </a:lnTo>
                  <a:lnTo>
                    <a:pt x="279" y="168"/>
                  </a:lnTo>
                  <a:lnTo>
                    <a:pt x="275" y="151"/>
                  </a:lnTo>
                  <a:lnTo>
                    <a:pt x="258" y="135"/>
                  </a:lnTo>
                  <a:lnTo>
                    <a:pt x="247" y="133"/>
                  </a:lnTo>
                  <a:lnTo>
                    <a:pt x="229" y="112"/>
                  </a:lnTo>
                  <a:lnTo>
                    <a:pt x="208" y="107"/>
                  </a:lnTo>
                  <a:lnTo>
                    <a:pt x="190" y="99"/>
                  </a:lnTo>
                  <a:lnTo>
                    <a:pt x="177" y="73"/>
                  </a:lnTo>
                  <a:lnTo>
                    <a:pt x="167" y="39"/>
                  </a:lnTo>
                  <a:lnTo>
                    <a:pt x="153" y="39"/>
                  </a:lnTo>
                  <a:lnTo>
                    <a:pt x="149" y="32"/>
                  </a:lnTo>
                  <a:lnTo>
                    <a:pt x="141" y="34"/>
                  </a:lnTo>
                  <a:lnTo>
                    <a:pt x="129" y="21"/>
                  </a:lnTo>
                  <a:lnTo>
                    <a:pt x="105" y="15"/>
                  </a:lnTo>
                  <a:lnTo>
                    <a:pt x="95" y="22"/>
                  </a:lnTo>
                  <a:lnTo>
                    <a:pt x="75" y="15"/>
                  </a:lnTo>
                  <a:lnTo>
                    <a:pt x="60" y="15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10" y="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082" y="2136"/>
              <a:ext cx="196" cy="98"/>
            </a:xfrm>
            <a:custGeom>
              <a:avLst/>
              <a:gdLst>
                <a:gd name="T0" fmla="*/ 0 w 196"/>
                <a:gd name="T1" fmla="*/ 48 h 98"/>
                <a:gd name="T2" fmla="*/ 18 w 196"/>
                <a:gd name="T3" fmla="*/ 19 h 98"/>
                <a:gd name="T4" fmla="*/ 26 w 196"/>
                <a:gd name="T5" fmla="*/ 19 h 98"/>
                <a:gd name="T6" fmla="*/ 38 w 196"/>
                <a:gd name="T7" fmla="*/ 6 h 98"/>
                <a:gd name="T8" fmla="*/ 54 w 196"/>
                <a:gd name="T9" fmla="*/ 6 h 98"/>
                <a:gd name="T10" fmla="*/ 58 w 196"/>
                <a:gd name="T11" fmla="*/ 2 h 98"/>
                <a:gd name="T12" fmla="*/ 64 w 196"/>
                <a:gd name="T13" fmla="*/ 0 h 98"/>
                <a:gd name="T14" fmla="*/ 83 w 196"/>
                <a:gd name="T15" fmla="*/ 17 h 98"/>
                <a:gd name="T16" fmla="*/ 89 w 196"/>
                <a:gd name="T17" fmla="*/ 29 h 98"/>
                <a:gd name="T18" fmla="*/ 92 w 196"/>
                <a:gd name="T19" fmla="*/ 23 h 98"/>
                <a:gd name="T20" fmla="*/ 108 w 196"/>
                <a:gd name="T21" fmla="*/ 34 h 98"/>
                <a:gd name="T22" fmla="*/ 118 w 196"/>
                <a:gd name="T23" fmla="*/ 34 h 98"/>
                <a:gd name="T24" fmla="*/ 126 w 196"/>
                <a:gd name="T25" fmla="*/ 42 h 98"/>
                <a:gd name="T26" fmla="*/ 139 w 196"/>
                <a:gd name="T27" fmla="*/ 48 h 98"/>
                <a:gd name="T28" fmla="*/ 139 w 196"/>
                <a:gd name="T29" fmla="*/ 63 h 98"/>
                <a:gd name="T30" fmla="*/ 164 w 196"/>
                <a:gd name="T31" fmla="*/ 63 h 98"/>
                <a:gd name="T32" fmla="*/ 171 w 196"/>
                <a:gd name="T33" fmla="*/ 76 h 98"/>
                <a:gd name="T34" fmla="*/ 186 w 196"/>
                <a:gd name="T35" fmla="*/ 76 h 98"/>
                <a:gd name="T36" fmla="*/ 195 w 196"/>
                <a:gd name="T37" fmla="*/ 93 h 98"/>
                <a:gd name="T38" fmla="*/ 190 w 196"/>
                <a:gd name="T39" fmla="*/ 97 h 98"/>
                <a:gd name="T40" fmla="*/ 186 w 196"/>
                <a:gd name="T41" fmla="*/ 91 h 98"/>
                <a:gd name="T42" fmla="*/ 183 w 196"/>
                <a:gd name="T43" fmla="*/ 87 h 98"/>
                <a:gd name="T44" fmla="*/ 171 w 196"/>
                <a:gd name="T45" fmla="*/ 91 h 98"/>
                <a:gd name="T46" fmla="*/ 167 w 196"/>
                <a:gd name="T47" fmla="*/ 93 h 98"/>
                <a:gd name="T48" fmla="*/ 155 w 196"/>
                <a:gd name="T49" fmla="*/ 97 h 98"/>
                <a:gd name="T50" fmla="*/ 137 w 196"/>
                <a:gd name="T51" fmla="*/ 97 h 98"/>
                <a:gd name="T52" fmla="*/ 126 w 196"/>
                <a:gd name="T53" fmla="*/ 97 h 98"/>
                <a:gd name="T54" fmla="*/ 126 w 196"/>
                <a:gd name="T55" fmla="*/ 87 h 98"/>
                <a:gd name="T56" fmla="*/ 108 w 196"/>
                <a:gd name="T57" fmla="*/ 65 h 98"/>
                <a:gd name="T58" fmla="*/ 108 w 196"/>
                <a:gd name="T59" fmla="*/ 51 h 98"/>
                <a:gd name="T60" fmla="*/ 89 w 196"/>
                <a:gd name="T61" fmla="*/ 51 h 98"/>
                <a:gd name="T62" fmla="*/ 81 w 196"/>
                <a:gd name="T63" fmla="*/ 42 h 98"/>
                <a:gd name="T64" fmla="*/ 76 w 196"/>
                <a:gd name="T65" fmla="*/ 51 h 98"/>
                <a:gd name="T66" fmla="*/ 69 w 196"/>
                <a:gd name="T67" fmla="*/ 40 h 98"/>
                <a:gd name="T68" fmla="*/ 64 w 196"/>
                <a:gd name="T69" fmla="*/ 40 h 98"/>
                <a:gd name="T70" fmla="*/ 64 w 196"/>
                <a:gd name="T71" fmla="*/ 25 h 98"/>
                <a:gd name="T72" fmla="*/ 58 w 196"/>
                <a:gd name="T73" fmla="*/ 19 h 98"/>
                <a:gd name="T74" fmla="*/ 41 w 196"/>
                <a:gd name="T75" fmla="*/ 23 h 98"/>
                <a:gd name="T76" fmla="*/ 30 w 196"/>
                <a:gd name="T77" fmla="*/ 40 h 98"/>
                <a:gd name="T78" fmla="*/ 15 w 196"/>
                <a:gd name="T79" fmla="*/ 42 h 98"/>
                <a:gd name="T80" fmla="*/ 0 w 196"/>
                <a:gd name="T81" fmla="*/ 48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6"/>
                <a:gd name="T124" fmla="*/ 0 h 98"/>
                <a:gd name="T125" fmla="*/ 196 w 196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6" h="98">
                  <a:moveTo>
                    <a:pt x="0" y="48"/>
                  </a:moveTo>
                  <a:lnTo>
                    <a:pt x="18" y="19"/>
                  </a:lnTo>
                  <a:lnTo>
                    <a:pt x="26" y="19"/>
                  </a:lnTo>
                  <a:lnTo>
                    <a:pt x="38" y="6"/>
                  </a:lnTo>
                  <a:lnTo>
                    <a:pt x="54" y="6"/>
                  </a:lnTo>
                  <a:lnTo>
                    <a:pt x="58" y="2"/>
                  </a:lnTo>
                  <a:lnTo>
                    <a:pt x="64" y="0"/>
                  </a:lnTo>
                  <a:lnTo>
                    <a:pt x="83" y="17"/>
                  </a:lnTo>
                  <a:lnTo>
                    <a:pt x="89" y="29"/>
                  </a:lnTo>
                  <a:lnTo>
                    <a:pt x="92" y="23"/>
                  </a:lnTo>
                  <a:lnTo>
                    <a:pt x="108" y="34"/>
                  </a:lnTo>
                  <a:lnTo>
                    <a:pt x="118" y="34"/>
                  </a:lnTo>
                  <a:lnTo>
                    <a:pt x="126" y="42"/>
                  </a:lnTo>
                  <a:lnTo>
                    <a:pt x="139" y="48"/>
                  </a:lnTo>
                  <a:lnTo>
                    <a:pt x="139" y="63"/>
                  </a:lnTo>
                  <a:lnTo>
                    <a:pt x="164" y="63"/>
                  </a:lnTo>
                  <a:lnTo>
                    <a:pt x="171" y="76"/>
                  </a:lnTo>
                  <a:lnTo>
                    <a:pt x="186" y="76"/>
                  </a:lnTo>
                  <a:lnTo>
                    <a:pt x="195" y="93"/>
                  </a:lnTo>
                  <a:lnTo>
                    <a:pt x="190" y="97"/>
                  </a:lnTo>
                  <a:lnTo>
                    <a:pt x="186" y="91"/>
                  </a:lnTo>
                  <a:lnTo>
                    <a:pt x="183" y="87"/>
                  </a:lnTo>
                  <a:lnTo>
                    <a:pt x="171" y="91"/>
                  </a:lnTo>
                  <a:lnTo>
                    <a:pt x="167" y="93"/>
                  </a:lnTo>
                  <a:lnTo>
                    <a:pt x="155" y="97"/>
                  </a:lnTo>
                  <a:lnTo>
                    <a:pt x="137" y="97"/>
                  </a:lnTo>
                  <a:lnTo>
                    <a:pt x="126" y="97"/>
                  </a:lnTo>
                  <a:lnTo>
                    <a:pt x="126" y="87"/>
                  </a:lnTo>
                  <a:lnTo>
                    <a:pt x="108" y="65"/>
                  </a:lnTo>
                  <a:lnTo>
                    <a:pt x="108" y="51"/>
                  </a:lnTo>
                  <a:lnTo>
                    <a:pt x="89" y="51"/>
                  </a:lnTo>
                  <a:lnTo>
                    <a:pt x="81" y="42"/>
                  </a:lnTo>
                  <a:lnTo>
                    <a:pt x="76" y="51"/>
                  </a:lnTo>
                  <a:lnTo>
                    <a:pt x="69" y="40"/>
                  </a:lnTo>
                  <a:lnTo>
                    <a:pt x="64" y="40"/>
                  </a:lnTo>
                  <a:lnTo>
                    <a:pt x="64" y="25"/>
                  </a:lnTo>
                  <a:lnTo>
                    <a:pt x="58" y="19"/>
                  </a:lnTo>
                  <a:lnTo>
                    <a:pt x="41" y="23"/>
                  </a:lnTo>
                  <a:lnTo>
                    <a:pt x="30" y="40"/>
                  </a:lnTo>
                  <a:lnTo>
                    <a:pt x="15" y="42"/>
                  </a:lnTo>
                  <a:lnTo>
                    <a:pt x="0" y="48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255" y="2205"/>
              <a:ext cx="126" cy="84"/>
            </a:xfrm>
            <a:custGeom>
              <a:avLst/>
              <a:gdLst>
                <a:gd name="T0" fmla="*/ 0 w 126"/>
                <a:gd name="T1" fmla="*/ 62 h 84"/>
                <a:gd name="T2" fmla="*/ 12 w 126"/>
                <a:gd name="T3" fmla="*/ 66 h 84"/>
                <a:gd name="T4" fmla="*/ 39 w 126"/>
                <a:gd name="T5" fmla="*/ 62 h 84"/>
                <a:gd name="T6" fmla="*/ 50 w 126"/>
                <a:gd name="T7" fmla="*/ 79 h 84"/>
                <a:gd name="T8" fmla="*/ 66 w 126"/>
                <a:gd name="T9" fmla="*/ 83 h 84"/>
                <a:gd name="T10" fmla="*/ 73 w 126"/>
                <a:gd name="T11" fmla="*/ 62 h 84"/>
                <a:gd name="T12" fmla="*/ 70 w 126"/>
                <a:gd name="T13" fmla="*/ 57 h 84"/>
                <a:gd name="T14" fmla="*/ 77 w 126"/>
                <a:gd name="T15" fmla="*/ 49 h 84"/>
                <a:gd name="T16" fmla="*/ 93 w 126"/>
                <a:gd name="T17" fmla="*/ 62 h 84"/>
                <a:gd name="T18" fmla="*/ 104 w 126"/>
                <a:gd name="T19" fmla="*/ 62 h 84"/>
                <a:gd name="T20" fmla="*/ 104 w 126"/>
                <a:gd name="T21" fmla="*/ 55 h 84"/>
                <a:gd name="T22" fmla="*/ 112 w 126"/>
                <a:gd name="T23" fmla="*/ 55 h 84"/>
                <a:gd name="T24" fmla="*/ 125 w 126"/>
                <a:gd name="T25" fmla="*/ 40 h 84"/>
                <a:gd name="T26" fmla="*/ 117 w 126"/>
                <a:gd name="T27" fmla="*/ 38 h 84"/>
                <a:gd name="T28" fmla="*/ 117 w 126"/>
                <a:gd name="T29" fmla="*/ 23 h 84"/>
                <a:gd name="T30" fmla="*/ 117 w 126"/>
                <a:gd name="T31" fmla="*/ 11 h 84"/>
                <a:gd name="T32" fmla="*/ 99 w 126"/>
                <a:gd name="T33" fmla="*/ 9 h 84"/>
                <a:gd name="T34" fmla="*/ 85 w 126"/>
                <a:gd name="T35" fmla="*/ 11 h 84"/>
                <a:gd name="T36" fmla="*/ 73 w 126"/>
                <a:gd name="T37" fmla="*/ 11 h 84"/>
                <a:gd name="T38" fmla="*/ 57 w 126"/>
                <a:gd name="T39" fmla="*/ 9 h 84"/>
                <a:gd name="T40" fmla="*/ 43 w 126"/>
                <a:gd name="T41" fmla="*/ 0 h 84"/>
                <a:gd name="T42" fmla="*/ 39 w 126"/>
                <a:gd name="T43" fmla="*/ 9 h 84"/>
                <a:gd name="T44" fmla="*/ 37 w 126"/>
                <a:gd name="T45" fmla="*/ 26 h 84"/>
                <a:gd name="T46" fmla="*/ 23 w 126"/>
                <a:gd name="T47" fmla="*/ 26 h 84"/>
                <a:gd name="T48" fmla="*/ 19 w 126"/>
                <a:gd name="T49" fmla="*/ 40 h 84"/>
                <a:gd name="T50" fmla="*/ 12 w 126"/>
                <a:gd name="T51" fmla="*/ 45 h 84"/>
                <a:gd name="T52" fmla="*/ 0 w 126"/>
                <a:gd name="T53" fmla="*/ 62 h 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84"/>
                <a:gd name="T83" fmla="*/ 126 w 126"/>
                <a:gd name="T84" fmla="*/ 84 h 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84">
                  <a:moveTo>
                    <a:pt x="0" y="62"/>
                  </a:moveTo>
                  <a:lnTo>
                    <a:pt x="12" y="66"/>
                  </a:lnTo>
                  <a:lnTo>
                    <a:pt x="39" y="62"/>
                  </a:lnTo>
                  <a:lnTo>
                    <a:pt x="50" y="79"/>
                  </a:lnTo>
                  <a:lnTo>
                    <a:pt x="66" y="83"/>
                  </a:lnTo>
                  <a:lnTo>
                    <a:pt x="73" y="62"/>
                  </a:lnTo>
                  <a:lnTo>
                    <a:pt x="70" y="57"/>
                  </a:lnTo>
                  <a:lnTo>
                    <a:pt x="77" y="49"/>
                  </a:lnTo>
                  <a:lnTo>
                    <a:pt x="93" y="62"/>
                  </a:lnTo>
                  <a:lnTo>
                    <a:pt x="104" y="62"/>
                  </a:lnTo>
                  <a:lnTo>
                    <a:pt x="104" y="55"/>
                  </a:lnTo>
                  <a:lnTo>
                    <a:pt x="112" y="55"/>
                  </a:lnTo>
                  <a:lnTo>
                    <a:pt x="125" y="40"/>
                  </a:lnTo>
                  <a:lnTo>
                    <a:pt x="117" y="38"/>
                  </a:lnTo>
                  <a:lnTo>
                    <a:pt x="117" y="23"/>
                  </a:lnTo>
                  <a:lnTo>
                    <a:pt x="117" y="11"/>
                  </a:lnTo>
                  <a:lnTo>
                    <a:pt x="99" y="9"/>
                  </a:lnTo>
                  <a:lnTo>
                    <a:pt x="85" y="11"/>
                  </a:lnTo>
                  <a:lnTo>
                    <a:pt x="73" y="11"/>
                  </a:lnTo>
                  <a:lnTo>
                    <a:pt x="57" y="9"/>
                  </a:lnTo>
                  <a:lnTo>
                    <a:pt x="43" y="0"/>
                  </a:lnTo>
                  <a:lnTo>
                    <a:pt x="39" y="9"/>
                  </a:lnTo>
                  <a:lnTo>
                    <a:pt x="37" y="26"/>
                  </a:lnTo>
                  <a:lnTo>
                    <a:pt x="23" y="26"/>
                  </a:lnTo>
                  <a:lnTo>
                    <a:pt x="19" y="40"/>
                  </a:lnTo>
                  <a:lnTo>
                    <a:pt x="12" y="45"/>
                  </a:lnTo>
                  <a:lnTo>
                    <a:pt x="0" y="62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174" y="2446"/>
              <a:ext cx="799" cy="1718"/>
            </a:xfrm>
            <a:custGeom>
              <a:avLst/>
              <a:gdLst>
                <a:gd name="T0" fmla="*/ 91 w 799"/>
                <a:gd name="T1" fmla="*/ 28 h 1718"/>
                <a:gd name="T2" fmla="*/ 152 w 799"/>
                <a:gd name="T3" fmla="*/ 2 h 1718"/>
                <a:gd name="T4" fmla="*/ 126 w 799"/>
                <a:gd name="T5" fmla="*/ 58 h 1718"/>
                <a:gd name="T6" fmla="*/ 152 w 799"/>
                <a:gd name="T7" fmla="*/ 56 h 1718"/>
                <a:gd name="T8" fmla="*/ 176 w 799"/>
                <a:gd name="T9" fmla="*/ 53 h 1718"/>
                <a:gd name="T10" fmla="*/ 212 w 799"/>
                <a:gd name="T11" fmla="*/ 73 h 1718"/>
                <a:gd name="T12" fmla="*/ 320 w 799"/>
                <a:gd name="T13" fmla="*/ 103 h 1718"/>
                <a:gd name="T14" fmla="*/ 371 w 799"/>
                <a:gd name="T15" fmla="*/ 135 h 1718"/>
                <a:gd name="T16" fmla="*/ 435 w 799"/>
                <a:gd name="T17" fmla="*/ 152 h 1718"/>
                <a:gd name="T18" fmla="*/ 528 w 799"/>
                <a:gd name="T19" fmla="*/ 236 h 1718"/>
                <a:gd name="T20" fmla="*/ 578 w 799"/>
                <a:gd name="T21" fmla="*/ 340 h 1718"/>
                <a:gd name="T22" fmla="*/ 776 w 799"/>
                <a:gd name="T23" fmla="*/ 426 h 1718"/>
                <a:gd name="T24" fmla="*/ 779 w 799"/>
                <a:gd name="T25" fmla="*/ 570 h 1718"/>
                <a:gd name="T26" fmla="*/ 727 w 799"/>
                <a:gd name="T27" fmla="*/ 649 h 1718"/>
                <a:gd name="T28" fmla="*/ 719 w 799"/>
                <a:gd name="T29" fmla="*/ 758 h 1718"/>
                <a:gd name="T30" fmla="*/ 691 w 799"/>
                <a:gd name="T31" fmla="*/ 807 h 1718"/>
                <a:gd name="T32" fmla="*/ 645 w 799"/>
                <a:gd name="T33" fmla="*/ 888 h 1718"/>
                <a:gd name="T34" fmla="*/ 577 w 799"/>
                <a:gd name="T35" fmla="*/ 916 h 1718"/>
                <a:gd name="T36" fmla="*/ 542 w 799"/>
                <a:gd name="T37" fmla="*/ 1000 h 1718"/>
                <a:gd name="T38" fmla="*/ 534 w 799"/>
                <a:gd name="T39" fmla="*/ 1071 h 1718"/>
                <a:gd name="T40" fmla="*/ 479 w 799"/>
                <a:gd name="T41" fmla="*/ 1135 h 1718"/>
                <a:gd name="T42" fmla="*/ 447 w 799"/>
                <a:gd name="T43" fmla="*/ 1186 h 1718"/>
                <a:gd name="T44" fmla="*/ 425 w 799"/>
                <a:gd name="T45" fmla="*/ 1212 h 1718"/>
                <a:gd name="T46" fmla="*/ 413 w 799"/>
                <a:gd name="T47" fmla="*/ 1280 h 1718"/>
                <a:gd name="T48" fmla="*/ 359 w 799"/>
                <a:gd name="T49" fmla="*/ 1308 h 1718"/>
                <a:gd name="T50" fmla="*/ 317 w 799"/>
                <a:gd name="T51" fmla="*/ 1336 h 1718"/>
                <a:gd name="T52" fmla="*/ 314 w 799"/>
                <a:gd name="T53" fmla="*/ 1406 h 1718"/>
                <a:gd name="T54" fmla="*/ 274 w 799"/>
                <a:gd name="T55" fmla="*/ 1456 h 1718"/>
                <a:gd name="T56" fmla="*/ 299 w 799"/>
                <a:gd name="T57" fmla="*/ 1501 h 1718"/>
                <a:gd name="T58" fmla="*/ 259 w 799"/>
                <a:gd name="T59" fmla="*/ 1542 h 1718"/>
                <a:gd name="T60" fmla="*/ 237 w 799"/>
                <a:gd name="T61" fmla="*/ 1616 h 1718"/>
                <a:gd name="T62" fmla="*/ 291 w 799"/>
                <a:gd name="T63" fmla="*/ 1717 h 1718"/>
                <a:gd name="T64" fmla="*/ 228 w 799"/>
                <a:gd name="T65" fmla="*/ 1666 h 1718"/>
                <a:gd name="T66" fmla="*/ 187 w 799"/>
                <a:gd name="T67" fmla="*/ 1576 h 1718"/>
                <a:gd name="T68" fmla="*/ 183 w 799"/>
                <a:gd name="T69" fmla="*/ 1336 h 1718"/>
                <a:gd name="T70" fmla="*/ 176 w 799"/>
                <a:gd name="T71" fmla="*/ 1235 h 1718"/>
                <a:gd name="T72" fmla="*/ 180 w 799"/>
                <a:gd name="T73" fmla="*/ 1124 h 1718"/>
                <a:gd name="T74" fmla="*/ 188 w 799"/>
                <a:gd name="T75" fmla="*/ 1038 h 1718"/>
                <a:gd name="T76" fmla="*/ 184 w 799"/>
                <a:gd name="T77" fmla="*/ 897 h 1718"/>
                <a:gd name="T78" fmla="*/ 190 w 799"/>
                <a:gd name="T79" fmla="*/ 781 h 1718"/>
                <a:gd name="T80" fmla="*/ 144 w 799"/>
                <a:gd name="T81" fmla="*/ 702 h 1718"/>
                <a:gd name="T82" fmla="*/ 72 w 799"/>
                <a:gd name="T83" fmla="*/ 638 h 1718"/>
                <a:gd name="T84" fmla="*/ 46 w 799"/>
                <a:gd name="T85" fmla="*/ 542 h 1718"/>
                <a:gd name="T86" fmla="*/ 14 w 799"/>
                <a:gd name="T87" fmla="*/ 488 h 1718"/>
                <a:gd name="T88" fmla="*/ 15 w 799"/>
                <a:gd name="T89" fmla="*/ 398 h 1718"/>
                <a:gd name="T90" fmla="*/ 8 w 799"/>
                <a:gd name="T91" fmla="*/ 311 h 1718"/>
                <a:gd name="T92" fmla="*/ 59 w 799"/>
                <a:gd name="T93" fmla="*/ 141 h 171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718"/>
                <a:gd name="T143" fmla="*/ 799 w 799"/>
                <a:gd name="T144" fmla="*/ 1718 h 171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718">
                  <a:moveTo>
                    <a:pt x="63" y="75"/>
                  </a:moveTo>
                  <a:lnTo>
                    <a:pt x="72" y="56"/>
                  </a:lnTo>
                  <a:lnTo>
                    <a:pt x="91" y="28"/>
                  </a:lnTo>
                  <a:lnTo>
                    <a:pt x="121" y="11"/>
                  </a:lnTo>
                  <a:lnTo>
                    <a:pt x="136" y="0"/>
                  </a:lnTo>
                  <a:lnTo>
                    <a:pt x="152" y="2"/>
                  </a:lnTo>
                  <a:lnTo>
                    <a:pt x="148" y="17"/>
                  </a:lnTo>
                  <a:lnTo>
                    <a:pt x="130" y="30"/>
                  </a:lnTo>
                  <a:lnTo>
                    <a:pt x="126" y="58"/>
                  </a:lnTo>
                  <a:lnTo>
                    <a:pt x="130" y="81"/>
                  </a:lnTo>
                  <a:lnTo>
                    <a:pt x="145" y="81"/>
                  </a:lnTo>
                  <a:lnTo>
                    <a:pt x="152" y="56"/>
                  </a:lnTo>
                  <a:lnTo>
                    <a:pt x="156" y="30"/>
                  </a:lnTo>
                  <a:lnTo>
                    <a:pt x="165" y="39"/>
                  </a:lnTo>
                  <a:lnTo>
                    <a:pt x="176" y="53"/>
                  </a:lnTo>
                  <a:lnTo>
                    <a:pt x="197" y="47"/>
                  </a:lnTo>
                  <a:lnTo>
                    <a:pt x="209" y="58"/>
                  </a:lnTo>
                  <a:lnTo>
                    <a:pt x="212" y="73"/>
                  </a:lnTo>
                  <a:lnTo>
                    <a:pt x="241" y="68"/>
                  </a:lnTo>
                  <a:lnTo>
                    <a:pt x="299" y="58"/>
                  </a:lnTo>
                  <a:lnTo>
                    <a:pt x="320" y="103"/>
                  </a:lnTo>
                  <a:lnTo>
                    <a:pt x="358" y="126"/>
                  </a:lnTo>
                  <a:lnTo>
                    <a:pt x="355" y="146"/>
                  </a:lnTo>
                  <a:lnTo>
                    <a:pt x="371" y="135"/>
                  </a:lnTo>
                  <a:lnTo>
                    <a:pt x="389" y="135"/>
                  </a:lnTo>
                  <a:lnTo>
                    <a:pt x="409" y="154"/>
                  </a:lnTo>
                  <a:lnTo>
                    <a:pt x="435" y="152"/>
                  </a:lnTo>
                  <a:lnTo>
                    <a:pt x="456" y="154"/>
                  </a:lnTo>
                  <a:lnTo>
                    <a:pt x="492" y="191"/>
                  </a:lnTo>
                  <a:lnTo>
                    <a:pt x="528" y="236"/>
                  </a:lnTo>
                  <a:lnTo>
                    <a:pt x="543" y="287"/>
                  </a:lnTo>
                  <a:lnTo>
                    <a:pt x="534" y="325"/>
                  </a:lnTo>
                  <a:lnTo>
                    <a:pt x="578" y="340"/>
                  </a:lnTo>
                  <a:lnTo>
                    <a:pt x="653" y="358"/>
                  </a:lnTo>
                  <a:lnTo>
                    <a:pt x="727" y="381"/>
                  </a:lnTo>
                  <a:lnTo>
                    <a:pt x="776" y="426"/>
                  </a:lnTo>
                  <a:lnTo>
                    <a:pt x="798" y="469"/>
                  </a:lnTo>
                  <a:lnTo>
                    <a:pt x="798" y="522"/>
                  </a:lnTo>
                  <a:lnTo>
                    <a:pt x="779" y="570"/>
                  </a:lnTo>
                  <a:lnTo>
                    <a:pt x="757" y="595"/>
                  </a:lnTo>
                  <a:lnTo>
                    <a:pt x="743" y="612"/>
                  </a:lnTo>
                  <a:lnTo>
                    <a:pt x="727" y="649"/>
                  </a:lnTo>
                  <a:lnTo>
                    <a:pt x="726" y="679"/>
                  </a:lnTo>
                  <a:lnTo>
                    <a:pt x="727" y="719"/>
                  </a:lnTo>
                  <a:lnTo>
                    <a:pt x="719" y="758"/>
                  </a:lnTo>
                  <a:lnTo>
                    <a:pt x="708" y="767"/>
                  </a:lnTo>
                  <a:lnTo>
                    <a:pt x="704" y="790"/>
                  </a:lnTo>
                  <a:lnTo>
                    <a:pt x="691" y="807"/>
                  </a:lnTo>
                  <a:lnTo>
                    <a:pt x="689" y="826"/>
                  </a:lnTo>
                  <a:lnTo>
                    <a:pt x="672" y="848"/>
                  </a:lnTo>
                  <a:lnTo>
                    <a:pt x="645" y="888"/>
                  </a:lnTo>
                  <a:lnTo>
                    <a:pt x="620" y="899"/>
                  </a:lnTo>
                  <a:lnTo>
                    <a:pt x="605" y="897"/>
                  </a:lnTo>
                  <a:lnTo>
                    <a:pt x="577" y="916"/>
                  </a:lnTo>
                  <a:lnTo>
                    <a:pt x="547" y="961"/>
                  </a:lnTo>
                  <a:lnTo>
                    <a:pt x="542" y="978"/>
                  </a:lnTo>
                  <a:lnTo>
                    <a:pt x="542" y="1000"/>
                  </a:lnTo>
                  <a:lnTo>
                    <a:pt x="547" y="1026"/>
                  </a:lnTo>
                  <a:lnTo>
                    <a:pt x="534" y="1051"/>
                  </a:lnTo>
                  <a:lnTo>
                    <a:pt x="534" y="1071"/>
                  </a:lnTo>
                  <a:lnTo>
                    <a:pt x="511" y="1094"/>
                  </a:lnTo>
                  <a:lnTo>
                    <a:pt x="493" y="1111"/>
                  </a:lnTo>
                  <a:lnTo>
                    <a:pt x="479" y="1135"/>
                  </a:lnTo>
                  <a:lnTo>
                    <a:pt x="474" y="1162"/>
                  </a:lnTo>
                  <a:lnTo>
                    <a:pt x="454" y="1192"/>
                  </a:lnTo>
                  <a:lnTo>
                    <a:pt x="447" y="1186"/>
                  </a:lnTo>
                  <a:lnTo>
                    <a:pt x="431" y="1186"/>
                  </a:lnTo>
                  <a:lnTo>
                    <a:pt x="412" y="1197"/>
                  </a:lnTo>
                  <a:lnTo>
                    <a:pt x="425" y="1212"/>
                  </a:lnTo>
                  <a:lnTo>
                    <a:pt x="425" y="1240"/>
                  </a:lnTo>
                  <a:lnTo>
                    <a:pt x="423" y="1263"/>
                  </a:lnTo>
                  <a:lnTo>
                    <a:pt x="413" y="1280"/>
                  </a:lnTo>
                  <a:lnTo>
                    <a:pt x="389" y="1282"/>
                  </a:lnTo>
                  <a:lnTo>
                    <a:pt x="369" y="1291"/>
                  </a:lnTo>
                  <a:lnTo>
                    <a:pt x="359" y="1308"/>
                  </a:lnTo>
                  <a:lnTo>
                    <a:pt x="359" y="1336"/>
                  </a:lnTo>
                  <a:lnTo>
                    <a:pt x="336" y="1344"/>
                  </a:lnTo>
                  <a:lnTo>
                    <a:pt x="317" y="1336"/>
                  </a:lnTo>
                  <a:lnTo>
                    <a:pt x="310" y="1351"/>
                  </a:lnTo>
                  <a:lnTo>
                    <a:pt x="320" y="1362"/>
                  </a:lnTo>
                  <a:lnTo>
                    <a:pt x="314" y="1406"/>
                  </a:lnTo>
                  <a:lnTo>
                    <a:pt x="306" y="1441"/>
                  </a:lnTo>
                  <a:lnTo>
                    <a:pt x="282" y="1441"/>
                  </a:lnTo>
                  <a:lnTo>
                    <a:pt x="274" y="1456"/>
                  </a:lnTo>
                  <a:lnTo>
                    <a:pt x="275" y="1484"/>
                  </a:lnTo>
                  <a:lnTo>
                    <a:pt x="290" y="1484"/>
                  </a:lnTo>
                  <a:lnTo>
                    <a:pt x="299" y="1501"/>
                  </a:lnTo>
                  <a:lnTo>
                    <a:pt x="293" y="1529"/>
                  </a:lnTo>
                  <a:lnTo>
                    <a:pt x="279" y="1531"/>
                  </a:lnTo>
                  <a:lnTo>
                    <a:pt x="259" y="1542"/>
                  </a:lnTo>
                  <a:lnTo>
                    <a:pt x="252" y="1565"/>
                  </a:lnTo>
                  <a:lnTo>
                    <a:pt x="251" y="1599"/>
                  </a:lnTo>
                  <a:lnTo>
                    <a:pt x="237" y="1616"/>
                  </a:lnTo>
                  <a:lnTo>
                    <a:pt x="286" y="1672"/>
                  </a:lnTo>
                  <a:lnTo>
                    <a:pt x="299" y="1700"/>
                  </a:lnTo>
                  <a:lnTo>
                    <a:pt x="291" y="1717"/>
                  </a:lnTo>
                  <a:lnTo>
                    <a:pt x="270" y="1706"/>
                  </a:lnTo>
                  <a:lnTo>
                    <a:pt x="252" y="1683"/>
                  </a:lnTo>
                  <a:lnTo>
                    <a:pt x="228" y="1666"/>
                  </a:lnTo>
                  <a:lnTo>
                    <a:pt x="205" y="1638"/>
                  </a:lnTo>
                  <a:lnTo>
                    <a:pt x="188" y="1604"/>
                  </a:lnTo>
                  <a:lnTo>
                    <a:pt x="187" y="1576"/>
                  </a:lnTo>
                  <a:lnTo>
                    <a:pt x="190" y="1554"/>
                  </a:lnTo>
                  <a:lnTo>
                    <a:pt x="188" y="1372"/>
                  </a:lnTo>
                  <a:lnTo>
                    <a:pt x="183" y="1336"/>
                  </a:lnTo>
                  <a:lnTo>
                    <a:pt x="165" y="1302"/>
                  </a:lnTo>
                  <a:lnTo>
                    <a:pt x="165" y="1270"/>
                  </a:lnTo>
                  <a:lnTo>
                    <a:pt x="176" y="1235"/>
                  </a:lnTo>
                  <a:lnTo>
                    <a:pt x="187" y="1190"/>
                  </a:lnTo>
                  <a:lnTo>
                    <a:pt x="183" y="1145"/>
                  </a:lnTo>
                  <a:lnTo>
                    <a:pt x="180" y="1124"/>
                  </a:lnTo>
                  <a:lnTo>
                    <a:pt x="179" y="1100"/>
                  </a:lnTo>
                  <a:lnTo>
                    <a:pt x="184" y="1088"/>
                  </a:lnTo>
                  <a:lnTo>
                    <a:pt x="188" y="1038"/>
                  </a:lnTo>
                  <a:lnTo>
                    <a:pt x="184" y="1011"/>
                  </a:lnTo>
                  <a:lnTo>
                    <a:pt x="192" y="950"/>
                  </a:lnTo>
                  <a:lnTo>
                    <a:pt x="184" y="897"/>
                  </a:lnTo>
                  <a:lnTo>
                    <a:pt x="190" y="869"/>
                  </a:lnTo>
                  <a:lnTo>
                    <a:pt x="201" y="814"/>
                  </a:lnTo>
                  <a:lnTo>
                    <a:pt x="190" y="781"/>
                  </a:lnTo>
                  <a:lnTo>
                    <a:pt x="171" y="756"/>
                  </a:lnTo>
                  <a:lnTo>
                    <a:pt x="165" y="728"/>
                  </a:lnTo>
                  <a:lnTo>
                    <a:pt x="144" y="702"/>
                  </a:lnTo>
                  <a:lnTo>
                    <a:pt x="121" y="685"/>
                  </a:lnTo>
                  <a:lnTo>
                    <a:pt x="88" y="677"/>
                  </a:lnTo>
                  <a:lnTo>
                    <a:pt x="72" y="638"/>
                  </a:lnTo>
                  <a:lnTo>
                    <a:pt x="51" y="600"/>
                  </a:lnTo>
                  <a:lnTo>
                    <a:pt x="49" y="570"/>
                  </a:lnTo>
                  <a:lnTo>
                    <a:pt x="46" y="542"/>
                  </a:lnTo>
                  <a:lnTo>
                    <a:pt x="41" y="522"/>
                  </a:lnTo>
                  <a:lnTo>
                    <a:pt x="30" y="499"/>
                  </a:lnTo>
                  <a:lnTo>
                    <a:pt x="14" y="488"/>
                  </a:lnTo>
                  <a:lnTo>
                    <a:pt x="3" y="465"/>
                  </a:lnTo>
                  <a:lnTo>
                    <a:pt x="15" y="447"/>
                  </a:lnTo>
                  <a:lnTo>
                    <a:pt x="15" y="398"/>
                  </a:lnTo>
                  <a:lnTo>
                    <a:pt x="8" y="373"/>
                  </a:lnTo>
                  <a:lnTo>
                    <a:pt x="0" y="347"/>
                  </a:lnTo>
                  <a:lnTo>
                    <a:pt x="8" y="311"/>
                  </a:lnTo>
                  <a:lnTo>
                    <a:pt x="39" y="221"/>
                  </a:lnTo>
                  <a:lnTo>
                    <a:pt x="41" y="182"/>
                  </a:lnTo>
                  <a:lnTo>
                    <a:pt x="59" y="141"/>
                  </a:lnTo>
                  <a:lnTo>
                    <a:pt x="59" y="118"/>
                  </a:lnTo>
                  <a:lnTo>
                    <a:pt x="63" y="75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17411" name="Rectangle 3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noProof="0" dirty="0" smtClean="0">
                <a:ea typeface="ＭＳ Ｐゴシック" charset="-128"/>
                <a:cs typeface="ＭＳ Ｐゴシック" charset="-128"/>
              </a:rPr>
              <a:t>Our Mission...</a:t>
            </a:r>
            <a:br>
              <a:rPr lang="en-US" noProof="0" dirty="0" smtClean="0">
                <a:ea typeface="ＭＳ Ｐゴシック" charset="-128"/>
                <a:cs typeface="ＭＳ Ｐゴシック" charset="-128"/>
              </a:rPr>
            </a:br>
            <a:r>
              <a:rPr lang="en-US" sz="2000" i="1" noProof="0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Strategic management consulting for competitive advantage in global markets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990600" y="1676400"/>
            <a:ext cx="7051675" cy="38823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2550" tIns="41275" rIns="82550" bIns="41275">
            <a:prstTxWarp prst="textNoShape">
              <a:avLst/>
            </a:prstTxWarp>
            <a:spAutoFit/>
          </a:bodyPr>
          <a:lstStyle/>
          <a:p>
            <a:pPr algn="ctr" defTabSz="820738">
              <a:lnSpc>
                <a:spcPct val="90000"/>
              </a:lnSpc>
              <a:spcBef>
                <a:spcPct val="35000"/>
              </a:spcBef>
              <a:buClr>
                <a:srgbClr val="800000"/>
              </a:buClr>
              <a:buSzPct val="75000"/>
              <a:buFont typeface="Monotype Sorts" charset="2"/>
              <a:buNone/>
            </a:pPr>
            <a:r>
              <a:rPr lang="en-US" sz="2800" b="1" u="none" dirty="0">
                <a:solidFill>
                  <a:srgbClr val="131D4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charset="0"/>
                <a:cs typeface="Arial"/>
              </a:rPr>
              <a:t>CIMdata is the leading independent global strategic management consulting and research authority focused exclusively on the PLM market.</a:t>
            </a:r>
          </a:p>
          <a:p>
            <a:pPr algn="ctr" defTabSz="820738">
              <a:lnSpc>
                <a:spcPct val="90000"/>
              </a:lnSpc>
              <a:spcBef>
                <a:spcPct val="35000"/>
              </a:spcBef>
              <a:buClr>
                <a:srgbClr val="800000"/>
              </a:buClr>
              <a:buSzPct val="75000"/>
              <a:buFont typeface="Monotype Sorts" charset="2"/>
              <a:buNone/>
            </a:pPr>
            <a:endParaRPr lang="en-US" sz="2800" b="1" u="none" dirty="0">
              <a:solidFill>
                <a:srgbClr val="131D43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ea typeface="Arial" charset="0"/>
              <a:cs typeface="Arial"/>
            </a:endParaRPr>
          </a:p>
          <a:p>
            <a:pPr algn="ctr" defTabSz="820738">
              <a:lnSpc>
                <a:spcPct val="90000"/>
              </a:lnSpc>
              <a:spcBef>
                <a:spcPct val="35000"/>
              </a:spcBef>
              <a:buClr>
                <a:srgbClr val="800000"/>
              </a:buClr>
              <a:buSzPct val="75000"/>
              <a:buNone/>
            </a:pPr>
            <a:r>
              <a:rPr lang="en-US" sz="2800" b="1" u="none" dirty="0">
                <a:solidFill>
                  <a:srgbClr val="131D4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charset="0"/>
                <a:cs typeface="Arial"/>
              </a:rPr>
              <a:t>We are dedicated to maximizing our </a:t>
            </a:r>
            <a:r>
              <a:rPr lang="en-US" sz="2800" b="1" u="none" dirty="0" smtClean="0">
                <a:solidFill>
                  <a:srgbClr val="131D4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charset="0"/>
                <a:cs typeface="Arial"/>
              </a:rPr>
              <a:t>clients</a:t>
            </a:r>
            <a:r>
              <a:rPr lang="fr-FR" sz="2800" b="1" u="none" dirty="0" smtClean="0">
                <a:solidFill>
                  <a:srgbClr val="131D4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charset="0"/>
                <a:cs typeface="Arial"/>
              </a:rPr>
              <a:t>’</a:t>
            </a:r>
            <a:r>
              <a:rPr lang="en-US" sz="2800" b="1" u="none" dirty="0" smtClean="0">
                <a:solidFill>
                  <a:srgbClr val="131D4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charset="0"/>
                <a:cs typeface="Arial"/>
              </a:rPr>
              <a:t> </a:t>
            </a:r>
            <a:r>
              <a:rPr lang="en-US" sz="2800" b="1" u="none" dirty="0">
                <a:solidFill>
                  <a:srgbClr val="131D4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charset="0"/>
                <a:cs typeface="Arial"/>
              </a:rPr>
              <a:t>ability to design and deliver</a:t>
            </a:r>
            <a:br>
              <a:rPr lang="en-US" sz="2800" b="1" u="none" dirty="0">
                <a:solidFill>
                  <a:srgbClr val="131D4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charset="0"/>
                <a:cs typeface="Arial"/>
              </a:rPr>
            </a:br>
            <a:r>
              <a:rPr lang="en-US" sz="2800" b="1" u="none" dirty="0">
                <a:solidFill>
                  <a:srgbClr val="131D4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charset="0"/>
                <a:cs typeface="Arial"/>
              </a:rPr>
              <a:t>innovative products and services </a:t>
            </a:r>
            <a:br>
              <a:rPr lang="en-US" sz="2800" b="1" u="none" dirty="0">
                <a:solidFill>
                  <a:srgbClr val="131D4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charset="0"/>
                <a:cs typeface="Arial"/>
              </a:rPr>
            </a:br>
            <a:r>
              <a:rPr lang="en-US" sz="2800" b="1" u="none" dirty="0">
                <a:solidFill>
                  <a:srgbClr val="131D4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charset="0"/>
                <a:cs typeface="Arial"/>
              </a:rPr>
              <a:t>through the application of PLM.</a:t>
            </a:r>
            <a:endParaRPr lang="es-ES_tradnl" sz="2800" b="1" u="none" dirty="0">
              <a:solidFill>
                <a:srgbClr val="131D43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ea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3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sz="quarter" idx="10"/>
          </p:nvPr>
        </p:nvSpPr>
        <p:spPr>
          <a:xfrm>
            <a:off x="167425" y="1071282"/>
            <a:ext cx="8774112" cy="5257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114" charset="-128"/>
                <a:cs typeface="ＭＳ Ｐゴシック" pitchFamily="114" charset="-128"/>
              </a:rPr>
              <a:t>Provides an integrated collaborative environment for the entire product lifecycle</a:t>
            </a:r>
          </a:p>
          <a:p>
            <a:pPr eaLnBrk="1" hangingPunct="1"/>
            <a:r>
              <a:rPr lang="en-US" dirty="0">
                <a:ea typeface="ＭＳ Ｐゴシック" pitchFamily="114" charset="-128"/>
                <a:cs typeface="ＭＳ Ｐゴシック" pitchFamily="114" charset="-128"/>
              </a:rPr>
              <a:t>Increases company flexibility and agility to respond swiftly to the market</a:t>
            </a:r>
          </a:p>
          <a:p>
            <a:pPr lvl="1" eaLnBrk="1" hangingPunct="1"/>
            <a:r>
              <a:rPr lang="en-US" dirty="0"/>
              <a:t>Enables more innovation of all types</a:t>
            </a:r>
          </a:p>
          <a:p>
            <a:pPr lvl="1" eaLnBrk="1" hangingPunct="1"/>
            <a:r>
              <a:rPr lang="en-US" dirty="0"/>
              <a:t>Improves costs, quality, time to </a:t>
            </a:r>
            <a:r>
              <a:rPr lang="en-US" dirty="0" smtClean="0"/>
              <a:t>market, &amp; ROI</a:t>
            </a:r>
          </a:p>
          <a:p>
            <a:pPr lvl="1"/>
            <a:r>
              <a:rPr lang="en-US" dirty="0"/>
              <a:t>Improves relationships with customers, suppliers, </a:t>
            </a:r>
            <a:r>
              <a:rPr lang="en-US" dirty="0" smtClean="0"/>
              <a:t>partners</a:t>
            </a:r>
            <a:endParaRPr lang="en-US" dirty="0"/>
          </a:p>
          <a:p>
            <a:pPr eaLnBrk="1" hangingPunct="1"/>
            <a:r>
              <a:rPr lang="en-US" dirty="0">
                <a:ea typeface="ＭＳ Ｐゴシック" pitchFamily="114" charset="-128"/>
                <a:cs typeface="ＭＳ Ｐゴシック" pitchFamily="114" charset="-128"/>
              </a:rPr>
              <a:t>Utilizes </a:t>
            </a:r>
            <a:r>
              <a:rPr lang="en-US" dirty="0" smtClean="0">
                <a:ea typeface="ＭＳ Ｐゴシック" pitchFamily="114" charset="-128"/>
                <a:cs typeface="ＭＳ Ｐゴシック" pitchFamily="114" charset="-128"/>
              </a:rPr>
              <a:t>valid technology, methods, and processes</a:t>
            </a:r>
            <a:endParaRPr lang="en-US" dirty="0">
              <a:ea typeface="ＭＳ Ｐゴシック" pitchFamily="114" charset="-128"/>
              <a:cs typeface="ＭＳ Ｐゴシック" pitchFamily="114" charset="-128"/>
            </a:endParaRPr>
          </a:p>
          <a:p>
            <a:pPr lvl="1" eaLnBrk="1" hangingPunct="1"/>
            <a:r>
              <a:rPr lang="en-US" dirty="0"/>
              <a:t>Adapts to today’s rapidly changing business </a:t>
            </a:r>
            <a:r>
              <a:rPr lang="en-US" dirty="0" smtClean="0"/>
              <a:t>environments</a:t>
            </a:r>
            <a:endParaRPr lang="en-US" dirty="0"/>
          </a:p>
          <a:p>
            <a:pPr lvl="1" eaLnBrk="1" hangingPunct="1"/>
            <a:r>
              <a:rPr lang="en-US" dirty="0"/>
              <a:t>Impacts the company’s bottom line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114" charset="-128"/>
                <a:cs typeface="ＭＳ Ｐゴシック" pitchFamily="114" charset="-128"/>
              </a:rPr>
              <a:t>PLM Empowers </a:t>
            </a:r>
            <a:r>
              <a:rPr lang="en-US" dirty="0" smtClean="0">
                <a:ea typeface="ＭＳ Ｐゴシック" pitchFamily="114" charset="-128"/>
                <a:cs typeface="ＭＳ Ｐゴシック" pitchFamily="114" charset="-128"/>
              </a:rPr>
              <a:t>Businesses</a:t>
            </a:r>
            <a:r>
              <a:rPr lang="en-US" dirty="0">
                <a:ea typeface="ＭＳ Ｐゴシック" pitchFamily="114" charset="-128"/>
                <a:cs typeface="ＭＳ Ｐゴシック" pitchFamily="114" charset="-128"/>
              </a:rPr>
              <a:t/>
            </a:r>
            <a:br>
              <a:rPr lang="en-US" dirty="0">
                <a:ea typeface="ＭＳ Ｐゴシック" pitchFamily="114" charset="-128"/>
                <a:cs typeface="ＭＳ Ｐゴシック" pitchFamily="114" charset="-128"/>
              </a:rPr>
            </a:br>
            <a:r>
              <a:rPr lang="en-US" sz="2000" i="1" dirty="0">
                <a:solidFill>
                  <a:srgbClr val="800000"/>
                </a:solidFill>
                <a:ea typeface="ＭＳ Ｐゴシック" pitchFamily="114" charset="-128"/>
                <a:cs typeface="ＭＳ Ｐゴシック" pitchFamily="114" charset="-128"/>
              </a:rPr>
              <a:t>Enabling product innovation and enhancing performance</a:t>
            </a:r>
            <a:endParaRPr lang="en-US" sz="2000" i="1" dirty="0">
              <a:solidFill>
                <a:srgbClr val="990000"/>
              </a:solidFill>
              <a:ea typeface="ＭＳ Ｐゴシック" pitchFamily="114" charset="-128"/>
              <a:cs typeface="ＭＳ Ｐゴシック" pitchFamily="11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124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963742" y="1150552"/>
            <a:ext cx="7838508" cy="4712305"/>
            <a:chOff x="963742" y="1150552"/>
            <a:chExt cx="7838508" cy="4712305"/>
          </a:xfrm>
        </p:grpSpPr>
        <p:grpSp>
          <p:nvGrpSpPr>
            <p:cNvPr id="8" name="Group 7"/>
            <p:cNvGrpSpPr/>
            <p:nvPr/>
          </p:nvGrpSpPr>
          <p:grpSpPr>
            <a:xfrm>
              <a:off x="963742" y="1496194"/>
              <a:ext cx="7320045" cy="4366663"/>
              <a:chOff x="963742" y="1496194"/>
              <a:chExt cx="7320045" cy="4366663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601375" y="2360299"/>
                <a:ext cx="806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80000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</a:t>
                </a:r>
                <a:r>
                  <a:rPr lang="en-US" sz="1600" b="1" dirty="0" smtClean="0">
                    <a:solidFill>
                      <a:srgbClr val="800000"/>
                    </a:solidFill>
                    <a:latin typeface="Arial" pitchFamily="34" charset="0"/>
                    <a:cs typeface="Arial" pitchFamily="34" charset="0"/>
                  </a:rPr>
                  <a:t>70%</a:t>
                </a:r>
                <a:endParaRPr lang="en-US" sz="1600" b="1" dirty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156764" y="1669015"/>
                <a:ext cx="806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80000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</a:t>
                </a:r>
                <a:r>
                  <a:rPr lang="en-US" sz="1600" b="1" dirty="0" smtClean="0">
                    <a:solidFill>
                      <a:srgbClr val="800000"/>
                    </a:solidFill>
                    <a:latin typeface="Arial" pitchFamily="34" charset="0"/>
                    <a:cs typeface="Arial" pitchFamily="34" charset="0"/>
                  </a:rPr>
                  <a:t>85%</a:t>
                </a:r>
                <a:endParaRPr lang="en-US" sz="1600" b="1" dirty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21209826">
                <a:off x="4404694" y="1793802"/>
                <a:ext cx="22200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800000"/>
                    </a:solidFill>
                    <a:latin typeface="Arial" pitchFamily="34" charset="0"/>
                    <a:cs typeface="Arial" pitchFamily="34" charset="0"/>
                  </a:rPr>
                  <a:t>% Cost Committed</a:t>
                </a:r>
                <a:endParaRPr lang="en-US" sz="1600" b="1" dirty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963742" y="1496194"/>
                <a:ext cx="7320045" cy="4366663"/>
              </a:xfrm>
              <a:custGeom>
                <a:avLst/>
                <a:gdLst>
                  <a:gd name="connsiteX0" fmla="*/ 0 w 7575176"/>
                  <a:gd name="connsiteY0" fmla="*/ 4410635 h 4410635"/>
                  <a:gd name="connsiteX1" fmla="*/ 1532964 w 7575176"/>
                  <a:gd name="connsiteY1" fmla="*/ 1201270 h 4410635"/>
                  <a:gd name="connsiteX2" fmla="*/ 3003176 w 7575176"/>
                  <a:gd name="connsiteY2" fmla="*/ 528918 h 4410635"/>
                  <a:gd name="connsiteX3" fmla="*/ 7575176 w 7575176"/>
                  <a:gd name="connsiteY3" fmla="*/ 0 h 4410635"/>
                  <a:gd name="connsiteX4" fmla="*/ 7575176 w 7575176"/>
                  <a:gd name="connsiteY4" fmla="*/ 0 h 4410635"/>
                  <a:gd name="connsiteX0" fmla="*/ 0 w 7575176"/>
                  <a:gd name="connsiteY0" fmla="*/ 4410635 h 4410635"/>
                  <a:gd name="connsiteX1" fmla="*/ 1532964 w 7575176"/>
                  <a:gd name="connsiteY1" fmla="*/ 1201270 h 4410635"/>
                  <a:gd name="connsiteX2" fmla="*/ 3003176 w 7575176"/>
                  <a:gd name="connsiteY2" fmla="*/ 528918 h 4410635"/>
                  <a:gd name="connsiteX3" fmla="*/ 7575176 w 7575176"/>
                  <a:gd name="connsiteY3" fmla="*/ 0 h 4410635"/>
                  <a:gd name="connsiteX4" fmla="*/ 7575176 w 7575176"/>
                  <a:gd name="connsiteY4" fmla="*/ 0 h 4410635"/>
                  <a:gd name="connsiteX0" fmla="*/ 0 w 7575176"/>
                  <a:gd name="connsiteY0" fmla="*/ 4410635 h 4410635"/>
                  <a:gd name="connsiteX1" fmla="*/ 1532964 w 7575176"/>
                  <a:gd name="connsiteY1" fmla="*/ 1201270 h 4410635"/>
                  <a:gd name="connsiteX2" fmla="*/ 3003176 w 7575176"/>
                  <a:gd name="connsiteY2" fmla="*/ 528918 h 4410635"/>
                  <a:gd name="connsiteX3" fmla="*/ 7575176 w 7575176"/>
                  <a:gd name="connsiteY3" fmla="*/ 0 h 4410635"/>
                  <a:gd name="connsiteX4" fmla="*/ 7575176 w 7575176"/>
                  <a:gd name="connsiteY4" fmla="*/ 0 h 4410635"/>
                  <a:gd name="connsiteX0" fmla="*/ 0 w 7575176"/>
                  <a:gd name="connsiteY0" fmla="*/ 4410635 h 4410635"/>
                  <a:gd name="connsiteX1" fmla="*/ 1532964 w 7575176"/>
                  <a:gd name="connsiteY1" fmla="*/ 1201270 h 4410635"/>
                  <a:gd name="connsiteX2" fmla="*/ 3003176 w 7575176"/>
                  <a:gd name="connsiteY2" fmla="*/ 528918 h 4410635"/>
                  <a:gd name="connsiteX3" fmla="*/ 7575176 w 7575176"/>
                  <a:gd name="connsiteY3" fmla="*/ 0 h 4410635"/>
                  <a:gd name="connsiteX4" fmla="*/ 7575176 w 7575176"/>
                  <a:gd name="connsiteY4" fmla="*/ 0 h 4410635"/>
                  <a:gd name="connsiteX0" fmla="*/ 0 w 7575176"/>
                  <a:gd name="connsiteY0" fmla="*/ 4410635 h 4410635"/>
                  <a:gd name="connsiteX1" fmla="*/ 1532964 w 7575176"/>
                  <a:gd name="connsiteY1" fmla="*/ 1201270 h 4410635"/>
                  <a:gd name="connsiteX2" fmla="*/ 3003176 w 7575176"/>
                  <a:gd name="connsiteY2" fmla="*/ 528918 h 4410635"/>
                  <a:gd name="connsiteX3" fmla="*/ 7575176 w 7575176"/>
                  <a:gd name="connsiteY3" fmla="*/ 0 h 4410635"/>
                  <a:gd name="connsiteX4" fmla="*/ 7575176 w 7575176"/>
                  <a:gd name="connsiteY4" fmla="*/ 0 h 4410635"/>
                  <a:gd name="connsiteX0" fmla="*/ 0 w 7575176"/>
                  <a:gd name="connsiteY0" fmla="*/ 4410635 h 4410635"/>
                  <a:gd name="connsiteX1" fmla="*/ 1532964 w 7575176"/>
                  <a:gd name="connsiteY1" fmla="*/ 1201270 h 4410635"/>
                  <a:gd name="connsiteX2" fmla="*/ 3003176 w 7575176"/>
                  <a:gd name="connsiteY2" fmla="*/ 528918 h 4410635"/>
                  <a:gd name="connsiteX3" fmla="*/ 7575176 w 7575176"/>
                  <a:gd name="connsiteY3" fmla="*/ 0 h 4410635"/>
                  <a:gd name="connsiteX4" fmla="*/ 7575176 w 7575176"/>
                  <a:gd name="connsiteY4" fmla="*/ 0 h 4410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5176" h="4410635">
                    <a:moveTo>
                      <a:pt x="0" y="4410635"/>
                    </a:moveTo>
                    <a:cubicBezTo>
                      <a:pt x="516217" y="3129429"/>
                      <a:pt x="767851" y="1732195"/>
                      <a:pt x="1532964" y="1201270"/>
                    </a:cubicBezTo>
                    <a:cubicBezTo>
                      <a:pt x="2125143" y="798705"/>
                      <a:pt x="1968108" y="856990"/>
                      <a:pt x="3003176" y="528918"/>
                    </a:cubicBezTo>
                    <a:cubicBezTo>
                      <a:pt x="4010211" y="328706"/>
                      <a:pt x="7575176" y="0"/>
                      <a:pt x="7575176" y="0"/>
                    </a:cubicBezTo>
                    <a:lnTo>
                      <a:pt x="7575176" y="0"/>
                    </a:lnTo>
                  </a:path>
                </a:pathLst>
              </a:custGeom>
              <a:ln w="57150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7995752" y="1150552"/>
              <a:ext cx="8064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  <a:sym typeface="Symbol"/>
                </a:rPr>
                <a:t>100</a:t>
              </a:r>
              <a:r>
                <a:rPr lang="en-US" sz="1600" b="1" dirty="0" smtClean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%</a:t>
              </a:r>
              <a:endParaRPr lang="en-US" sz="16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7244" y="1265766"/>
            <a:ext cx="8299364" cy="4954202"/>
            <a:chOff x="157244" y="1265766"/>
            <a:chExt cx="8299364" cy="495420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967698" y="1323373"/>
              <a:ext cx="0" cy="455095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967699" y="5874326"/>
              <a:ext cx="7373695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-853289" y="3558262"/>
              <a:ext cx="2390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% of Projected Funds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6414" y="1265766"/>
              <a:ext cx="633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6414" y="2072264"/>
              <a:ext cx="633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80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6414" y="2936369"/>
              <a:ext cx="633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6414" y="3800474"/>
              <a:ext cx="633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6414" y="4779793"/>
              <a:ext cx="633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6414" y="5643898"/>
              <a:ext cx="633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52484" y="1438587"/>
              <a:ext cx="1152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774196" y="5874326"/>
              <a:ext cx="8064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latin typeface="Arial" pitchFamily="34" charset="0"/>
                  <a:cs typeface="Arial" pitchFamily="34" charset="0"/>
                  <a:sym typeface="Symbol"/>
                </a:rPr>
                <a:t>Study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60013" y="5874326"/>
              <a:ext cx="17858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latin typeface="Arial" pitchFamily="34" charset="0"/>
                  <a:cs typeface="Arial" pitchFamily="34" charset="0"/>
                  <a:sym typeface="Symbol"/>
                </a:rPr>
                <a:t>Implementation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45830" y="5874326"/>
              <a:ext cx="17858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latin typeface="Arial" pitchFamily="34" charset="0"/>
                  <a:cs typeface="Arial" pitchFamily="34" charset="0"/>
                  <a:sym typeface="Symbol"/>
                </a:rPr>
                <a:t>Operations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19682" y="5874326"/>
              <a:ext cx="1036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latin typeface="Arial" pitchFamily="34" charset="0"/>
                  <a:cs typeface="Arial" pitchFamily="34" charset="0"/>
                  <a:sym typeface="Symbol"/>
                </a:rPr>
                <a:t>Disposal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67698" y="5874326"/>
              <a:ext cx="0" cy="3456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387192" y="5586291"/>
              <a:ext cx="0" cy="6336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477289" y="5874326"/>
              <a:ext cx="0" cy="3456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576258" y="5874326"/>
              <a:ext cx="0" cy="3456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967698" y="6047147"/>
              <a:ext cx="921711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387192" y="6047147"/>
              <a:ext cx="288034" cy="11845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523087" y="6047147"/>
              <a:ext cx="864105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5288223" y="6047147"/>
              <a:ext cx="288034" cy="11845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5576259" y="6047147"/>
              <a:ext cx="403248" cy="1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074040" y="6047147"/>
              <a:ext cx="403248" cy="1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445076" y="1496194"/>
            <a:ext cx="6208310" cy="4493346"/>
            <a:chOff x="2445076" y="1496194"/>
            <a:chExt cx="6208310" cy="4493346"/>
          </a:xfrm>
        </p:grpSpPr>
        <p:grpSp>
          <p:nvGrpSpPr>
            <p:cNvPr id="25" name="Group 24"/>
            <p:cNvGrpSpPr/>
            <p:nvPr/>
          </p:nvGrpSpPr>
          <p:grpSpPr>
            <a:xfrm>
              <a:off x="2445076" y="1496194"/>
              <a:ext cx="5838711" cy="4493346"/>
              <a:chOff x="2445076" y="1496194"/>
              <a:chExt cx="5838711" cy="4493346"/>
            </a:xfrm>
          </p:grpSpPr>
          <p:cxnSp>
            <p:nvCxnSpPr>
              <p:cNvPr id="56" name="Straight Connector 55"/>
              <p:cNvCxnSpPr>
                <a:stCxn id="73" idx="1"/>
              </p:cNvCxnSpPr>
              <p:nvPr/>
            </p:nvCxnSpPr>
            <p:spPr>
              <a:xfrm>
                <a:off x="2445076" y="2685489"/>
                <a:ext cx="20404" cy="3188837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905655" y="2014657"/>
                <a:ext cx="0" cy="3859669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477289" y="1611408"/>
                <a:ext cx="0" cy="426291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8283787" y="1496194"/>
                <a:ext cx="0" cy="4378132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576258" y="4030902"/>
                <a:ext cx="0" cy="195863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extBox 88"/>
            <p:cNvSpPr txBox="1"/>
            <p:nvPr/>
          </p:nvSpPr>
          <p:spPr>
            <a:xfrm>
              <a:off x="5974662" y="4606972"/>
              <a:ext cx="2678724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SCR = System Concept Review</a:t>
              </a:r>
            </a:p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PDR = Preliminary Design Review</a:t>
              </a:r>
            </a:p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AR = Acceptance Review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63604" y="1497045"/>
            <a:ext cx="7315200" cy="4383742"/>
            <a:chOff x="963604" y="1497045"/>
            <a:chExt cx="7315200" cy="4383742"/>
          </a:xfrm>
        </p:grpSpPr>
        <p:sp>
          <p:nvSpPr>
            <p:cNvPr id="23" name="TextBox 22"/>
            <p:cNvSpPr txBox="1"/>
            <p:nvPr/>
          </p:nvSpPr>
          <p:spPr>
            <a:xfrm>
              <a:off x="1889274" y="5396204"/>
              <a:ext cx="10984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SCR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  <a:sym typeface="Symbol"/>
                </a:rPr>
                <a:t> 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1%</a:t>
              </a:r>
              <a:endPara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48175" y="5183042"/>
              <a:ext cx="6511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  <a:sym typeface="Symbol"/>
                </a:rPr>
                <a:t>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4%</a:t>
              </a:r>
              <a:endPara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24245" y="5401625"/>
              <a:ext cx="127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  <a:sym typeface="Symbol"/>
                </a:rPr>
                <a:t>PDR 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10%</a:t>
              </a:r>
              <a:endPara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9561" y="3942582"/>
              <a:ext cx="1094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  <a:sym typeface="Symbol"/>
                </a:rPr>
                <a:t>AR 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40%</a:t>
              </a:r>
              <a:endPara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963604" y="1497045"/>
              <a:ext cx="7315200" cy="4383742"/>
            </a:xfrm>
            <a:custGeom>
              <a:avLst/>
              <a:gdLst>
                <a:gd name="connsiteX0" fmla="*/ 0 w 7760447"/>
                <a:gd name="connsiteY0" fmla="*/ 4800601 h 4839448"/>
                <a:gd name="connsiteX1" fmla="*/ 1506071 w 7760447"/>
                <a:gd name="connsiteY1" fmla="*/ 4710954 h 4839448"/>
                <a:gd name="connsiteX2" fmla="*/ 2447365 w 7760447"/>
                <a:gd name="connsiteY2" fmla="*/ 4540624 h 4839448"/>
                <a:gd name="connsiteX3" fmla="*/ 4616824 w 7760447"/>
                <a:gd name="connsiteY3" fmla="*/ 2918012 h 4839448"/>
                <a:gd name="connsiteX4" fmla="*/ 7315200 w 7760447"/>
                <a:gd name="connsiteY4" fmla="*/ 416859 h 4839448"/>
                <a:gd name="connsiteX5" fmla="*/ 7288306 w 7760447"/>
                <a:gd name="connsiteY5" fmla="*/ 416859 h 4839448"/>
                <a:gd name="connsiteX6" fmla="*/ 7288306 w 7760447"/>
                <a:gd name="connsiteY6" fmla="*/ 416859 h 4839448"/>
                <a:gd name="connsiteX0" fmla="*/ 0 w 7760447"/>
                <a:gd name="connsiteY0" fmla="*/ 4800601 h 4839448"/>
                <a:gd name="connsiteX1" fmla="*/ 1506071 w 7760447"/>
                <a:gd name="connsiteY1" fmla="*/ 4710954 h 4839448"/>
                <a:gd name="connsiteX2" fmla="*/ 2447365 w 7760447"/>
                <a:gd name="connsiteY2" fmla="*/ 4540624 h 4839448"/>
                <a:gd name="connsiteX3" fmla="*/ 4616824 w 7760447"/>
                <a:gd name="connsiteY3" fmla="*/ 2918012 h 4839448"/>
                <a:gd name="connsiteX4" fmla="*/ 7315200 w 7760447"/>
                <a:gd name="connsiteY4" fmla="*/ 416859 h 4839448"/>
                <a:gd name="connsiteX5" fmla="*/ 7288306 w 7760447"/>
                <a:gd name="connsiteY5" fmla="*/ 416859 h 4839448"/>
                <a:gd name="connsiteX6" fmla="*/ 6797764 w 7760447"/>
                <a:gd name="connsiteY6" fmla="*/ 185580 h 4839448"/>
                <a:gd name="connsiteX0" fmla="*/ 0 w 7760447"/>
                <a:gd name="connsiteY0" fmla="*/ 4800601 h 4839448"/>
                <a:gd name="connsiteX1" fmla="*/ 1506071 w 7760447"/>
                <a:gd name="connsiteY1" fmla="*/ 4710954 h 4839448"/>
                <a:gd name="connsiteX2" fmla="*/ 2447365 w 7760447"/>
                <a:gd name="connsiteY2" fmla="*/ 4540624 h 4839448"/>
                <a:gd name="connsiteX3" fmla="*/ 4616824 w 7760447"/>
                <a:gd name="connsiteY3" fmla="*/ 2918012 h 4839448"/>
                <a:gd name="connsiteX4" fmla="*/ 7315200 w 7760447"/>
                <a:gd name="connsiteY4" fmla="*/ 416859 h 4839448"/>
                <a:gd name="connsiteX5" fmla="*/ 7288306 w 7760447"/>
                <a:gd name="connsiteY5" fmla="*/ 416859 h 4839448"/>
                <a:gd name="connsiteX0" fmla="*/ 0 w 7315200"/>
                <a:gd name="connsiteY0" fmla="*/ 4383742 h 4422589"/>
                <a:gd name="connsiteX1" fmla="*/ 1506071 w 7315200"/>
                <a:gd name="connsiteY1" fmla="*/ 4294095 h 4422589"/>
                <a:gd name="connsiteX2" fmla="*/ 2447365 w 7315200"/>
                <a:gd name="connsiteY2" fmla="*/ 4123765 h 4422589"/>
                <a:gd name="connsiteX3" fmla="*/ 4616824 w 7315200"/>
                <a:gd name="connsiteY3" fmla="*/ 2501153 h 4422589"/>
                <a:gd name="connsiteX4" fmla="*/ 7315200 w 7315200"/>
                <a:gd name="connsiteY4" fmla="*/ 0 h 4422589"/>
                <a:gd name="connsiteX0" fmla="*/ 0 w 7315200"/>
                <a:gd name="connsiteY0" fmla="*/ 4383742 h 4422589"/>
                <a:gd name="connsiteX1" fmla="*/ 1506071 w 7315200"/>
                <a:gd name="connsiteY1" fmla="*/ 4294095 h 4422589"/>
                <a:gd name="connsiteX2" fmla="*/ 2447365 w 7315200"/>
                <a:gd name="connsiteY2" fmla="*/ 4123765 h 4422589"/>
                <a:gd name="connsiteX3" fmla="*/ 4616824 w 7315200"/>
                <a:gd name="connsiteY3" fmla="*/ 2501153 h 4422589"/>
                <a:gd name="connsiteX4" fmla="*/ 7315200 w 7315200"/>
                <a:gd name="connsiteY4" fmla="*/ 0 h 4422589"/>
                <a:gd name="connsiteX0" fmla="*/ 0 w 7315200"/>
                <a:gd name="connsiteY0" fmla="*/ 4383742 h 4422589"/>
                <a:gd name="connsiteX1" fmla="*/ 1506071 w 7315200"/>
                <a:gd name="connsiteY1" fmla="*/ 4294095 h 4422589"/>
                <a:gd name="connsiteX2" fmla="*/ 2447365 w 7315200"/>
                <a:gd name="connsiteY2" fmla="*/ 4123765 h 4422589"/>
                <a:gd name="connsiteX3" fmla="*/ 4616824 w 7315200"/>
                <a:gd name="connsiteY3" fmla="*/ 2501153 h 4422589"/>
                <a:gd name="connsiteX4" fmla="*/ 7315200 w 7315200"/>
                <a:gd name="connsiteY4" fmla="*/ 0 h 4422589"/>
                <a:gd name="connsiteX0" fmla="*/ 0 w 7315200"/>
                <a:gd name="connsiteY0" fmla="*/ 4383742 h 4422589"/>
                <a:gd name="connsiteX1" fmla="*/ 1506071 w 7315200"/>
                <a:gd name="connsiteY1" fmla="*/ 4294095 h 4422589"/>
                <a:gd name="connsiteX2" fmla="*/ 2447365 w 7315200"/>
                <a:gd name="connsiteY2" fmla="*/ 4123765 h 4422589"/>
                <a:gd name="connsiteX3" fmla="*/ 4616824 w 7315200"/>
                <a:gd name="connsiteY3" fmla="*/ 2501153 h 4422589"/>
                <a:gd name="connsiteX4" fmla="*/ 7315200 w 7315200"/>
                <a:gd name="connsiteY4" fmla="*/ 0 h 4422589"/>
                <a:gd name="connsiteX0" fmla="*/ 0 w 7315200"/>
                <a:gd name="connsiteY0" fmla="*/ 4383742 h 4383742"/>
                <a:gd name="connsiteX1" fmla="*/ 1506071 w 7315200"/>
                <a:gd name="connsiteY1" fmla="*/ 4294095 h 4383742"/>
                <a:gd name="connsiteX2" fmla="*/ 2447365 w 7315200"/>
                <a:gd name="connsiteY2" fmla="*/ 4123765 h 4383742"/>
                <a:gd name="connsiteX3" fmla="*/ 4616824 w 7315200"/>
                <a:gd name="connsiteY3" fmla="*/ 2501153 h 4383742"/>
                <a:gd name="connsiteX4" fmla="*/ 7315200 w 7315200"/>
                <a:gd name="connsiteY4" fmla="*/ 0 h 4383742"/>
                <a:gd name="connsiteX0" fmla="*/ 0 w 7315200"/>
                <a:gd name="connsiteY0" fmla="*/ 4383742 h 4383742"/>
                <a:gd name="connsiteX1" fmla="*/ 1506071 w 7315200"/>
                <a:gd name="connsiteY1" fmla="*/ 4294095 h 4383742"/>
                <a:gd name="connsiteX2" fmla="*/ 2447365 w 7315200"/>
                <a:gd name="connsiteY2" fmla="*/ 4123765 h 4383742"/>
                <a:gd name="connsiteX3" fmla="*/ 4616824 w 7315200"/>
                <a:gd name="connsiteY3" fmla="*/ 2501153 h 4383742"/>
                <a:gd name="connsiteX4" fmla="*/ 7315200 w 7315200"/>
                <a:gd name="connsiteY4" fmla="*/ 0 h 4383742"/>
                <a:gd name="connsiteX0" fmla="*/ 0 w 7315200"/>
                <a:gd name="connsiteY0" fmla="*/ 4383742 h 4383742"/>
                <a:gd name="connsiteX1" fmla="*/ 1506071 w 7315200"/>
                <a:gd name="connsiteY1" fmla="*/ 4294095 h 4383742"/>
                <a:gd name="connsiteX2" fmla="*/ 2477239 w 7315200"/>
                <a:gd name="connsiteY2" fmla="*/ 4089246 h 4383742"/>
                <a:gd name="connsiteX3" fmla="*/ 4616824 w 7315200"/>
                <a:gd name="connsiteY3" fmla="*/ 2501153 h 4383742"/>
                <a:gd name="connsiteX4" fmla="*/ 7315200 w 7315200"/>
                <a:gd name="connsiteY4" fmla="*/ 0 h 438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5200" h="4383742">
                  <a:moveTo>
                    <a:pt x="0" y="4383742"/>
                  </a:moveTo>
                  <a:cubicBezTo>
                    <a:pt x="549088" y="4360583"/>
                    <a:pt x="1093198" y="4343178"/>
                    <a:pt x="1506071" y="4294095"/>
                  </a:cubicBezTo>
                  <a:cubicBezTo>
                    <a:pt x="1918944" y="4245012"/>
                    <a:pt x="2169463" y="4211418"/>
                    <a:pt x="2477239" y="4089246"/>
                  </a:cubicBezTo>
                  <a:cubicBezTo>
                    <a:pt x="2805949" y="3974687"/>
                    <a:pt x="3983648" y="3334036"/>
                    <a:pt x="4616824" y="2501153"/>
                  </a:cubicBezTo>
                  <a:cubicBezTo>
                    <a:pt x="5239358" y="1687364"/>
                    <a:pt x="6576747" y="256508"/>
                    <a:pt x="7315200" y="0"/>
                  </a:cubicBezTo>
                </a:path>
              </a:pathLst>
            </a:cu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 rot="18737333">
              <a:off x="4231457" y="3695892"/>
              <a:ext cx="22466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% </a:t>
              </a:r>
              <a:r>
                <a:rPr lang="en-US" sz="1600" b="1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Spent (</a:t>
              </a:r>
              <a:r>
                <a:rPr lang="en-US" sz="1600" b="1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1600" b="1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ifecycle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Expenditure vs. Committed Cost Profile</a:t>
            </a:r>
            <a:br>
              <a:rPr lang="en-US" dirty="0" smtClean="0"/>
            </a:br>
            <a:r>
              <a:rPr lang="en-US" sz="2000" i="1" dirty="0" smtClean="0">
                <a:solidFill>
                  <a:srgbClr val="800000"/>
                </a:solidFill>
              </a:rPr>
              <a:t>Lifecycle cost is determined by early decisions</a:t>
            </a:r>
            <a:r>
              <a:rPr lang="en-US" sz="2000" dirty="0">
                <a:solidFill>
                  <a:srgbClr val="800000"/>
                </a:solidFill>
              </a:rPr>
              <a:t/>
            </a:r>
            <a:br>
              <a:rPr lang="en-US" sz="2000" dirty="0">
                <a:solidFill>
                  <a:srgbClr val="800000"/>
                </a:solidFill>
              </a:rPr>
            </a:b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59361" y="1468225"/>
            <a:ext cx="4614862" cy="4394257"/>
          </a:xfrm>
          <a:custGeom>
            <a:avLst/>
            <a:gdLst>
              <a:gd name="connsiteX0" fmla="*/ 0 w 4614862"/>
              <a:gd name="connsiteY0" fmla="*/ 0 h 4429125"/>
              <a:gd name="connsiteX1" fmla="*/ 2428875 w 4614862"/>
              <a:gd name="connsiteY1" fmla="*/ 4429125 h 4429125"/>
              <a:gd name="connsiteX2" fmla="*/ 4614862 w 4614862"/>
              <a:gd name="connsiteY2" fmla="*/ 28575 h 4429125"/>
              <a:gd name="connsiteX3" fmla="*/ 4100512 w 4614862"/>
              <a:gd name="connsiteY3" fmla="*/ 57150 h 4429125"/>
              <a:gd name="connsiteX4" fmla="*/ 2443162 w 4614862"/>
              <a:gd name="connsiteY4" fmla="*/ 3457575 h 4429125"/>
              <a:gd name="connsiteX5" fmla="*/ 514350 w 4614862"/>
              <a:gd name="connsiteY5" fmla="*/ 14288 h 4429125"/>
              <a:gd name="connsiteX6" fmla="*/ 0 w 4614862"/>
              <a:gd name="connsiteY6" fmla="*/ 0 h 4429125"/>
              <a:gd name="connsiteX0" fmla="*/ 0 w 4614862"/>
              <a:gd name="connsiteY0" fmla="*/ 0 h 4429125"/>
              <a:gd name="connsiteX1" fmla="*/ 2428875 w 4614862"/>
              <a:gd name="connsiteY1" fmla="*/ 4429125 h 4429125"/>
              <a:gd name="connsiteX2" fmla="*/ 4614862 w 4614862"/>
              <a:gd name="connsiteY2" fmla="*/ 28575 h 4429125"/>
              <a:gd name="connsiteX3" fmla="*/ 4114800 w 4614862"/>
              <a:gd name="connsiteY3" fmla="*/ 14288 h 4429125"/>
              <a:gd name="connsiteX4" fmla="*/ 2443162 w 4614862"/>
              <a:gd name="connsiteY4" fmla="*/ 3457575 h 4429125"/>
              <a:gd name="connsiteX5" fmla="*/ 514350 w 4614862"/>
              <a:gd name="connsiteY5" fmla="*/ 14288 h 4429125"/>
              <a:gd name="connsiteX6" fmla="*/ 0 w 4614862"/>
              <a:gd name="connsiteY6" fmla="*/ 0 h 44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4862" h="4429125">
                <a:moveTo>
                  <a:pt x="0" y="0"/>
                </a:moveTo>
                <a:lnTo>
                  <a:pt x="2428875" y="4429125"/>
                </a:lnTo>
                <a:lnTo>
                  <a:pt x="4614862" y="28575"/>
                </a:lnTo>
                <a:lnTo>
                  <a:pt x="4114800" y="14288"/>
                </a:lnTo>
                <a:lnTo>
                  <a:pt x="2443162" y="3457575"/>
                </a:lnTo>
                <a:lnTo>
                  <a:pt x="514350" y="1428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34000"/>
            </a:schemeClr>
          </a:solidFill>
          <a:ln>
            <a:solidFill>
              <a:schemeClr val="bg2">
                <a:lumMod val="75000"/>
                <a:alpha val="34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3960" y="6322212"/>
            <a:ext cx="2863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rgbClr val="800000"/>
                </a:solidFill>
              </a:rPr>
              <a:t>Adapted from: Forsberg</a:t>
            </a:r>
            <a:r>
              <a:rPr lang="en-US" sz="1000" dirty="0" smtClean="0">
                <a:solidFill>
                  <a:srgbClr val="800000"/>
                </a:solidFill>
              </a:rPr>
              <a:t>, </a:t>
            </a:r>
            <a:r>
              <a:rPr lang="en-US" sz="1000" dirty="0" err="1" smtClean="0">
                <a:solidFill>
                  <a:srgbClr val="800000"/>
                </a:solidFill>
              </a:rPr>
              <a:t>Mooz</a:t>
            </a:r>
            <a:r>
              <a:rPr lang="en-US" sz="1000" dirty="0" smtClean="0">
                <a:solidFill>
                  <a:srgbClr val="800000"/>
                </a:solidFill>
              </a:rPr>
              <a:t> and </a:t>
            </a:r>
            <a:r>
              <a:rPr lang="en-US" sz="1000" dirty="0" err="1" smtClean="0">
                <a:solidFill>
                  <a:srgbClr val="800000"/>
                </a:solidFill>
              </a:rPr>
              <a:t>Cotterman</a:t>
            </a:r>
            <a:r>
              <a:rPr lang="en-US" sz="1000" dirty="0" smtClean="0">
                <a:solidFill>
                  <a:srgbClr val="800000"/>
                </a:solidFill>
              </a:rPr>
              <a:t>, </a:t>
            </a:r>
          </a:p>
          <a:p>
            <a:r>
              <a:rPr lang="en-US" sz="1000" dirty="0" smtClean="0">
                <a:solidFill>
                  <a:srgbClr val="800000"/>
                </a:solidFill>
              </a:rPr>
              <a:t>“Visualizing Project Management”</a:t>
            </a:r>
            <a:endParaRPr lang="en-US" sz="1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65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114" charset="-128"/>
                <a:cs typeface="ＭＳ Ｐゴシック" pitchFamily="114" charset="-128"/>
              </a:rPr>
              <a:t>Benefits for Business Process</a:t>
            </a:r>
            <a:br>
              <a:rPr lang="en-US" dirty="0">
                <a:ea typeface="ＭＳ Ｐゴシック" pitchFamily="114" charset="-128"/>
                <a:cs typeface="ＭＳ Ｐゴシック" pitchFamily="114" charset="-128"/>
              </a:rPr>
            </a:br>
            <a:r>
              <a:rPr lang="en-US" sz="2000" i="1" dirty="0">
                <a:solidFill>
                  <a:srgbClr val="800000"/>
                </a:solidFill>
                <a:ea typeface="ＭＳ Ｐゴシック" pitchFamily="114" charset="-128"/>
                <a:cs typeface="ＭＳ Ｐゴシック" pitchFamily="114" charset="-128"/>
              </a:rPr>
              <a:t>Enable product reviews—resolve problems earlier </a:t>
            </a:r>
            <a:r>
              <a:rPr lang="en-US" sz="2000" i="1" dirty="0">
                <a:solidFill>
                  <a:srgbClr val="990000"/>
                </a:solidFill>
                <a:ea typeface="ＭＳ Ｐゴシック" pitchFamily="114" charset="-128"/>
                <a:cs typeface="ＭＳ Ｐゴシック" pitchFamily="114" charset="-128"/>
              </a:rPr>
              <a:t>   </a:t>
            </a:r>
          </a:p>
        </p:txBody>
      </p:sp>
      <p:grpSp>
        <p:nvGrpSpPr>
          <p:cNvPr id="72707" name="Group 29"/>
          <p:cNvGrpSpPr>
            <a:grpSpLocks/>
          </p:cNvGrpSpPr>
          <p:nvPr/>
        </p:nvGrpSpPr>
        <p:grpSpPr bwMode="auto">
          <a:xfrm>
            <a:off x="762000" y="1054100"/>
            <a:ext cx="7645400" cy="5364163"/>
            <a:chOff x="706" y="863"/>
            <a:chExt cx="4816" cy="3379"/>
          </a:xfrm>
        </p:grpSpPr>
        <p:sp>
          <p:nvSpPr>
            <p:cNvPr id="72709" name="Text Box 3"/>
            <p:cNvSpPr txBox="1">
              <a:spLocks noChangeArrowheads="1"/>
            </p:cNvSpPr>
            <p:nvPr/>
          </p:nvSpPr>
          <p:spPr bwMode="auto">
            <a:xfrm>
              <a:off x="1450" y="3951"/>
              <a:ext cx="3305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/>
                <a:t>Design Process</a:t>
              </a:r>
              <a:r>
                <a:rPr lang="en-US" b="1" dirty="0">
                  <a:ea typeface="Times New Roman" pitchFamily="114" charset="0"/>
                  <a:cs typeface="Times New Roman" pitchFamily="114" charset="0"/>
                </a:rPr>
                <a:t>—</a:t>
              </a:r>
              <a:r>
                <a:rPr lang="en-US" b="1" dirty="0"/>
                <a:t>Cost of Changes</a:t>
              </a:r>
            </a:p>
          </p:txBody>
        </p:sp>
        <p:sp>
          <p:nvSpPr>
            <p:cNvPr id="72710" name="Text Box 5"/>
            <p:cNvSpPr txBox="1">
              <a:spLocks noChangeArrowheads="1"/>
            </p:cNvSpPr>
            <p:nvPr/>
          </p:nvSpPr>
          <p:spPr bwMode="auto">
            <a:xfrm>
              <a:off x="1133" y="863"/>
              <a:ext cx="814" cy="9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i="1" dirty="0">
                  <a:solidFill>
                    <a:schemeClr val="tx2"/>
                  </a:solidFill>
                </a:rPr>
                <a:t>Exploring</a:t>
              </a:r>
            </a:p>
            <a:p>
              <a:pPr algn="ctr" eaLnBrk="0" hangingPunct="0"/>
              <a:r>
                <a:rPr lang="en-US" sz="1800" i="1" dirty="0">
                  <a:solidFill>
                    <a:schemeClr val="tx2"/>
                  </a:solidFill>
                </a:rPr>
                <a:t>more</a:t>
              </a:r>
            </a:p>
            <a:p>
              <a:pPr algn="ctr" eaLnBrk="0" hangingPunct="0"/>
              <a:r>
                <a:rPr lang="en-US" sz="1800" i="1" dirty="0">
                  <a:solidFill>
                    <a:schemeClr val="tx2"/>
                  </a:solidFill>
                </a:rPr>
                <a:t>ideas</a:t>
              </a:r>
            </a:p>
            <a:p>
              <a:pPr algn="ctr" eaLnBrk="0" hangingPunct="0"/>
              <a:r>
                <a:rPr lang="en-US" sz="1800" i="1" dirty="0">
                  <a:solidFill>
                    <a:schemeClr val="tx2"/>
                  </a:solidFill>
                </a:rPr>
                <a:t>yields</a:t>
              </a:r>
            </a:p>
            <a:p>
              <a:pPr algn="ctr" eaLnBrk="0" hangingPunct="0"/>
              <a:r>
                <a:rPr lang="en-US" sz="1800" i="1" dirty="0">
                  <a:solidFill>
                    <a:schemeClr val="tx2"/>
                  </a:solidFill>
                </a:rPr>
                <a:t>innovation</a:t>
              </a:r>
            </a:p>
          </p:txBody>
        </p:sp>
        <p:sp>
          <p:nvSpPr>
            <p:cNvPr id="72711" name="Text Box 6"/>
            <p:cNvSpPr txBox="1">
              <a:spLocks noChangeArrowheads="1"/>
            </p:cNvSpPr>
            <p:nvPr/>
          </p:nvSpPr>
          <p:spPr bwMode="auto">
            <a:xfrm>
              <a:off x="1853" y="980"/>
              <a:ext cx="831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i="1" dirty="0" smtClean="0">
                  <a:solidFill>
                    <a:schemeClr val="tx2"/>
                  </a:solidFill>
                </a:rPr>
                <a:t>Low Cost</a:t>
              </a:r>
              <a:endParaRPr lang="en-US" sz="1600" i="1" dirty="0">
                <a:solidFill>
                  <a:schemeClr val="tx2"/>
                </a:solidFill>
              </a:endParaRPr>
            </a:p>
            <a:p>
              <a:pPr algn="ctr" eaLnBrk="0" hangingPunct="0"/>
              <a:r>
                <a:rPr lang="en-US" sz="1600" i="1" dirty="0">
                  <a:solidFill>
                    <a:schemeClr val="tx2"/>
                  </a:solidFill>
                </a:rPr>
                <a:t>ECs</a:t>
              </a:r>
            </a:p>
          </p:txBody>
        </p:sp>
        <p:sp>
          <p:nvSpPr>
            <p:cNvPr id="72712" name="Text Box 7"/>
            <p:cNvSpPr txBox="1">
              <a:spLocks noChangeArrowheads="1"/>
            </p:cNvSpPr>
            <p:nvPr/>
          </p:nvSpPr>
          <p:spPr bwMode="auto">
            <a:xfrm>
              <a:off x="3423" y="984"/>
              <a:ext cx="915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i="1" dirty="0" smtClean="0">
                  <a:solidFill>
                    <a:schemeClr val="tx2"/>
                  </a:solidFill>
                </a:rPr>
                <a:t>High Cost</a:t>
              </a:r>
              <a:endParaRPr lang="en-US" sz="1600" i="1" dirty="0">
                <a:solidFill>
                  <a:schemeClr val="tx2"/>
                </a:solidFill>
              </a:endParaRPr>
            </a:p>
            <a:p>
              <a:pPr algn="ctr" eaLnBrk="0" hangingPunct="0"/>
              <a:r>
                <a:rPr lang="en-US" sz="1600" i="1" dirty="0">
                  <a:solidFill>
                    <a:schemeClr val="tx2"/>
                  </a:solidFill>
                </a:rPr>
                <a:t>ECs</a:t>
              </a:r>
            </a:p>
          </p:txBody>
        </p:sp>
        <p:sp>
          <p:nvSpPr>
            <p:cNvPr id="72713" name="Text Box 8"/>
            <p:cNvSpPr txBox="1">
              <a:spLocks noChangeArrowheads="1"/>
            </p:cNvSpPr>
            <p:nvPr/>
          </p:nvSpPr>
          <p:spPr bwMode="auto">
            <a:xfrm>
              <a:off x="4027" y="2989"/>
              <a:ext cx="116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endParaRPr lang="en-US" dirty="0">
                <a:latin typeface="Arial Narrow" pitchFamily="114" charset="0"/>
              </a:endParaRPr>
            </a:p>
          </p:txBody>
        </p:sp>
        <p:sp>
          <p:nvSpPr>
            <p:cNvPr id="72714" name="Text Box 9"/>
            <p:cNvSpPr txBox="1">
              <a:spLocks noChangeArrowheads="1"/>
            </p:cNvSpPr>
            <p:nvPr/>
          </p:nvSpPr>
          <p:spPr bwMode="auto">
            <a:xfrm>
              <a:off x="2447" y="1749"/>
              <a:ext cx="1815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i="1" dirty="0">
                  <a:solidFill>
                    <a:schemeClr val="tx2"/>
                  </a:solidFill>
                </a:rPr>
                <a:t>Less down-stream rework</a:t>
              </a:r>
            </a:p>
          </p:txBody>
        </p:sp>
        <p:sp>
          <p:nvSpPr>
            <p:cNvPr id="72715" name="Text Box 10"/>
            <p:cNvSpPr txBox="1">
              <a:spLocks noChangeArrowheads="1"/>
            </p:cNvSpPr>
            <p:nvPr/>
          </p:nvSpPr>
          <p:spPr bwMode="auto">
            <a:xfrm>
              <a:off x="3265" y="2066"/>
              <a:ext cx="1573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 i="1" dirty="0">
                  <a:solidFill>
                    <a:schemeClr val="tx2"/>
                  </a:solidFill>
                </a:rPr>
                <a:t>High Probability of EC</a:t>
              </a:r>
            </a:p>
            <a:p>
              <a:pPr algn="r" eaLnBrk="0" hangingPunct="0"/>
              <a:r>
                <a:rPr lang="en-US" sz="1800" i="1" dirty="0">
                  <a:solidFill>
                    <a:schemeClr val="tx2"/>
                  </a:solidFill>
                </a:rPr>
                <a:t>on critical path</a:t>
              </a:r>
            </a:p>
          </p:txBody>
        </p:sp>
        <p:sp>
          <p:nvSpPr>
            <p:cNvPr id="72716" name="Freeform 11"/>
            <p:cNvSpPr>
              <a:spLocks/>
            </p:cNvSpPr>
            <p:nvPr/>
          </p:nvSpPr>
          <p:spPr bwMode="auto">
            <a:xfrm>
              <a:off x="1233" y="2228"/>
              <a:ext cx="4240" cy="1465"/>
            </a:xfrm>
            <a:custGeom>
              <a:avLst/>
              <a:gdLst>
                <a:gd name="T0" fmla="*/ 0 w 4368"/>
                <a:gd name="T1" fmla="*/ 1465 h 1530"/>
                <a:gd name="T2" fmla="*/ 1819 w 4368"/>
                <a:gd name="T3" fmla="*/ 111 h 1530"/>
                <a:gd name="T4" fmla="*/ 2859 w 4368"/>
                <a:gd name="T5" fmla="*/ 798 h 1530"/>
                <a:gd name="T6" fmla="*/ 4240 w 4368"/>
                <a:gd name="T7" fmla="*/ 1465 h 15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68"/>
                <a:gd name="T13" fmla="*/ 0 h 1530"/>
                <a:gd name="T14" fmla="*/ 4368 w 4368"/>
                <a:gd name="T15" fmla="*/ 1530 h 15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68" h="1530">
                  <a:moveTo>
                    <a:pt x="0" y="1530"/>
                  </a:moveTo>
                  <a:cubicBezTo>
                    <a:pt x="312" y="1296"/>
                    <a:pt x="1383" y="232"/>
                    <a:pt x="1874" y="116"/>
                  </a:cubicBezTo>
                  <a:cubicBezTo>
                    <a:pt x="2365" y="0"/>
                    <a:pt x="2529" y="597"/>
                    <a:pt x="2945" y="833"/>
                  </a:cubicBezTo>
                  <a:cubicBezTo>
                    <a:pt x="3361" y="1069"/>
                    <a:pt x="4072" y="1385"/>
                    <a:pt x="4368" y="1530"/>
                  </a:cubicBezTo>
                </a:path>
              </a:pathLst>
            </a:custGeom>
            <a:solidFill>
              <a:srgbClr val="FFCC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72717" name="Line 12"/>
            <p:cNvSpPr>
              <a:spLocks noChangeShapeType="1"/>
            </p:cNvSpPr>
            <p:nvPr/>
          </p:nvSpPr>
          <p:spPr bwMode="auto">
            <a:xfrm>
              <a:off x="1187" y="1360"/>
              <a:ext cx="0" cy="2345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718" name="Line 13"/>
            <p:cNvSpPr>
              <a:spLocks noChangeShapeType="1"/>
            </p:cNvSpPr>
            <p:nvPr/>
          </p:nvSpPr>
          <p:spPr bwMode="auto">
            <a:xfrm>
              <a:off x="1187" y="3705"/>
              <a:ext cx="3681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719" name="Freeform 14"/>
            <p:cNvSpPr>
              <a:spLocks/>
            </p:cNvSpPr>
            <p:nvPr/>
          </p:nvSpPr>
          <p:spPr bwMode="auto">
            <a:xfrm>
              <a:off x="1187" y="1314"/>
              <a:ext cx="3634" cy="2399"/>
            </a:xfrm>
            <a:custGeom>
              <a:avLst/>
              <a:gdLst>
                <a:gd name="T0" fmla="*/ 0 w 3744"/>
                <a:gd name="T1" fmla="*/ 2399 h 2504"/>
                <a:gd name="T2" fmla="*/ 932 w 3744"/>
                <a:gd name="T3" fmla="*/ 100 h 2504"/>
                <a:gd name="T4" fmla="*/ 1910 w 3744"/>
                <a:gd name="T5" fmla="*/ 1801 h 2504"/>
                <a:gd name="T6" fmla="*/ 3634 w 3744"/>
                <a:gd name="T7" fmla="*/ 2399 h 25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44"/>
                <a:gd name="T13" fmla="*/ 0 h 2504"/>
                <a:gd name="T14" fmla="*/ 3744 w 3744"/>
                <a:gd name="T15" fmla="*/ 2504 h 25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44" h="2504">
                  <a:moveTo>
                    <a:pt x="0" y="2504"/>
                  </a:moveTo>
                  <a:cubicBezTo>
                    <a:pt x="316" y="1356"/>
                    <a:pt x="632" y="208"/>
                    <a:pt x="960" y="104"/>
                  </a:cubicBezTo>
                  <a:cubicBezTo>
                    <a:pt x="1288" y="0"/>
                    <a:pt x="1504" y="1480"/>
                    <a:pt x="1968" y="1880"/>
                  </a:cubicBezTo>
                  <a:cubicBezTo>
                    <a:pt x="2432" y="2280"/>
                    <a:pt x="3448" y="2400"/>
                    <a:pt x="3744" y="2504"/>
                  </a:cubicBezTo>
                </a:path>
              </a:pathLst>
            </a:custGeom>
            <a:solidFill>
              <a:schemeClr val="hlink">
                <a:alpha val="50195"/>
              </a:scheme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72720" name="Text Box 15"/>
            <p:cNvSpPr txBox="1">
              <a:spLocks noChangeArrowheads="1"/>
            </p:cNvSpPr>
            <p:nvPr/>
          </p:nvSpPr>
          <p:spPr bwMode="auto">
            <a:xfrm rot="16200000">
              <a:off x="120" y="2321"/>
              <a:ext cx="1464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No. of Changes</a:t>
              </a:r>
            </a:p>
          </p:txBody>
        </p:sp>
        <p:sp>
          <p:nvSpPr>
            <p:cNvPr id="72721" name="Text Box 16"/>
            <p:cNvSpPr txBox="1">
              <a:spLocks noChangeArrowheads="1"/>
            </p:cNvSpPr>
            <p:nvPr/>
          </p:nvSpPr>
          <p:spPr bwMode="auto">
            <a:xfrm>
              <a:off x="1047" y="3728"/>
              <a:ext cx="278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/>
                <a:t>$0</a:t>
              </a:r>
            </a:p>
          </p:txBody>
        </p:sp>
        <p:sp>
          <p:nvSpPr>
            <p:cNvPr id="72722" name="Text Box 17"/>
            <p:cNvSpPr txBox="1">
              <a:spLocks noChangeArrowheads="1"/>
            </p:cNvSpPr>
            <p:nvPr/>
          </p:nvSpPr>
          <p:spPr bwMode="auto">
            <a:xfrm>
              <a:off x="1773" y="3728"/>
              <a:ext cx="440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/>
                <a:t>$100</a:t>
              </a:r>
            </a:p>
          </p:txBody>
        </p:sp>
        <p:sp>
          <p:nvSpPr>
            <p:cNvPr id="72723" name="Text Box 18"/>
            <p:cNvSpPr txBox="1">
              <a:spLocks noChangeArrowheads="1"/>
            </p:cNvSpPr>
            <p:nvPr/>
          </p:nvSpPr>
          <p:spPr bwMode="auto">
            <a:xfrm>
              <a:off x="2538" y="3728"/>
              <a:ext cx="561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/>
                <a:t>$1,000</a:t>
              </a:r>
            </a:p>
          </p:txBody>
        </p:sp>
        <p:sp>
          <p:nvSpPr>
            <p:cNvPr id="72724" name="Text Box 19"/>
            <p:cNvSpPr txBox="1">
              <a:spLocks noChangeArrowheads="1"/>
            </p:cNvSpPr>
            <p:nvPr/>
          </p:nvSpPr>
          <p:spPr bwMode="auto">
            <a:xfrm>
              <a:off x="4289" y="3728"/>
              <a:ext cx="723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/>
                <a:t>$100,000</a:t>
              </a:r>
            </a:p>
          </p:txBody>
        </p:sp>
        <p:sp>
          <p:nvSpPr>
            <p:cNvPr id="72725" name="Text Box 20"/>
            <p:cNvSpPr txBox="1">
              <a:spLocks noChangeArrowheads="1"/>
            </p:cNvSpPr>
            <p:nvPr/>
          </p:nvSpPr>
          <p:spPr bwMode="auto">
            <a:xfrm>
              <a:off x="3423" y="3728"/>
              <a:ext cx="642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/>
                <a:t>$10,000</a:t>
              </a:r>
            </a:p>
          </p:txBody>
        </p:sp>
        <p:sp>
          <p:nvSpPr>
            <p:cNvPr id="72726" name="Text Box 21"/>
            <p:cNvSpPr txBox="1">
              <a:spLocks noChangeArrowheads="1"/>
            </p:cNvSpPr>
            <p:nvPr/>
          </p:nvSpPr>
          <p:spPr bwMode="auto">
            <a:xfrm>
              <a:off x="804" y="3851"/>
              <a:ext cx="718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Concept</a:t>
              </a:r>
            </a:p>
          </p:txBody>
        </p:sp>
        <p:sp>
          <p:nvSpPr>
            <p:cNvPr id="72727" name="Text Box 22"/>
            <p:cNvSpPr txBox="1">
              <a:spLocks noChangeArrowheads="1"/>
            </p:cNvSpPr>
            <p:nvPr/>
          </p:nvSpPr>
          <p:spPr bwMode="auto">
            <a:xfrm>
              <a:off x="4355" y="3851"/>
              <a:ext cx="889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Production</a:t>
              </a:r>
            </a:p>
          </p:txBody>
        </p:sp>
        <p:sp>
          <p:nvSpPr>
            <p:cNvPr id="72728" name="AutoShape 23"/>
            <p:cNvSpPr>
              <a:spLocks noChangeArrowheads="1"/>
            </p:cNvSpPr>
            <p:nvPr/>
          </p:nvSpPr>
          <p:spPr bwMode="auto">
            <a:xfrm flipH="1">
              <a:off x="1860" y="2228"/>
              <a:ext cx="1563" cy="304"/>
            </a:xfrm>
            <a:prstGeom prst="curvedDownArrow">
              <a:avLst>
                <a:gd name="adj1" fmla="val 102829"/>
                <a:gd name="adj2" fmla="val 205658"/>
                <a:gd name="adj3" fmla="val 33333"/>
              </a:avLst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72729" name="Rectangle 24"/>
            <p:cNvSpPr>
              <a:spLocks noChangeArrowheads="1"/>
            </p:cNvSpPr>
            <p:nvPr/>
          </p:nvSpPr>
          <p:spPr bwMode="auto">
            <a:xfrm>
              <a:off x="4816" y="2953"/>
              <a:ext cx="706" cy="799"/>
            </a:xfrm>
            <a:prstGeom prst="rect">
              <a:avLst/>
            </a:prstGeom>
            <a:solidFill>
              <a:srgbClr val="E5E5E5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72730" name="Text Box 25"/>
            <p:cNvSpPr txBox="1">
              <a:spLocks noChangeArrowheads="1"/>
            </p:cNvSpPr>
            <p:nvPr/>
          </p:nvSpPr>
          <p:spPr bwMode="auto">
            <a:xfrm>
              <a:off x="4864" y="3005"/>
              <a:ext cx="606" cy="7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i="1" dirty="0">
                  <a:solidFill>
                    <a:schemeClr val="tx2"/>
                  </a:solidFill>
                </a:rPr>
                <a:t>Line</a:t>
              </a:r>
              <a:endParaRPr lang="en-US" sz="1800" i="1" dirty="0">
                <a:solidFill>
                  <a:srgbClr val="E5E5E5"/>
                </a:solidFill>
              </a:endParaRPr>
            </a:p>
            <a:p>
              <a:pPr algn="ctr" eaLnBrk="0" hangingPunct="0"/>
              <a:r>
                <a:rPr lang="en-US" sz="1800" i="1" dirty="0">
                  <a:solidFill>
                    <a:schemeClr val="tx2"/>
                  </a:solidFill>
                </a:rPr>
                <a:t>Stops,</a:t>
              </a:r>
            </a:p>
            <a:p>
              <a:pPr algn="ctr" eaLnBrk="0" hangingPunct="0"/>
              <a:r>
                <a:rPr lang="en-US" sz="1800" i="1" dirty="0">
                  <a:solidFill>
                    <a:schemeClr val="tx2"/>
                  </a:solidFill>
                </a:rPr>
                <a:t>TTM</a:t>
              </a:r>
            </a:p>
            <a:p>
              <a:pPr algn="ctr" eaLnBrk="0" hangingPunct="0"/>
              <a:r>
                <a:rPr lang="en-US" sz="1800" i="1" dirty="0">
                  <a:solidFill>
                    <a:schemeClr val="tx2"/>
                  </a:solidFill>
                </a:rPr>
                <a:t>Delay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41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The social-savvy workforce is here, but the corporate world is still struggling to enable workers who expect:</a:t>
            </a:r>
          </a:p>
          <a:p>
            <a:pPr lvl="1"/>
            <a:r>
              <a:rPr lang="en-US" i="1" dirty="0" smtClean="0">
                <a:solidFill>
                  <a:srgbClr val="800000"/>
                </a:solidFill>
              </a:rPr>
              <a:t>Instant download </a:t>
            </a:r>
            <a:r>
              <a:rPr lang="en-US" dirty="0" smtClean="0"/>
              <a:t>of applications and data with little or no training necessary </a:t>
            </a:r>
          </a:p>
          <a:p>
            <a:pPr lvl="1"/>
            <a:r>
              <a:rPr lang="en-US" i="1" dirty="0" smtClean="0">
                <a:solidFill>
                  <a:srgbClr val="800000"/>
                </a:solidFill>
              </a:rPr>
              <a:t>Everything to be accessible </a:t>
            </a:r>
            <a:r>
              <a:rPr lang="en-US" dirty="0" smtClean="0"/>
              <a:t>via the Internet and over their mobile devices </a:t>
            </a:r>
          </a:p>
          <a:p>
            <a:pPr lvl="1"/>
            <a:r>
              <a:rPr lang="en-US" dirty="0" smtClean="0"/>
              <a:t>To be </a:t>
            </a:r>
            <a:r>
              <a:rPr lang="en-US" i="1" dirty="0" smtClean="0">
                <a:solidFill>
                  <a:srgbClr val="800000"/>
                </a:solidFill>
              </a:rPr>
              <a:t>always connected </a:t>
            </a:r>
            <a:r>
              <a:rPr lang="en-US" dirty="0" smtClean="0"/>
              <a:t>and most communication is done in short bursts </a:t>
            </a:r>
          </a:p>
          <a:p>
            <a:pPr lvl="1"/>
            <a:r>
              <a:rPr lang="en-US" dirty="0" smtClean="0"/>
              <a:t>To </a:t>
            </a:r>
            <a:r>
              <a:rPr lang="en-US" i="1" dirty="0" smtClean="0">
                <a:solidFill>
                  <a:srgbClr val="800000"/>
                </a:solidFill>
              </a:rPr>
              <a:t>collaboratively innovate</a:t>
            </a:r>
            <a:r>
              <a:rPr lang="en-US" dirty="0" smtClean="0"/>
              <a:t>—a high level and rich form of interaction </a:t>
            </a:r>
          </a:p>
          <a:p>
            <a:pPr lvl="1"/>
            <a:r>
              <a:rPr lang="en-US" dirty="0" smtClean="0"/>
              <a:t>To be part of </a:t>
            </a:r>
            <a:r>
              <a:rPr lang="en-US" i="1" dirty="0" smtClean="0">
                <a:solidFill>
                  <a:srgbClr val="800000"/>
                </a:solidFill>
              </a:rPr>
              <a:t>participatory decision making processes</a:t>
            </a:r>
          </a:p>
          <a:p>
            <a:pPr lvl="1"/>
            <a:r>
              <a:rPr lang="en-US" dirty="0" smtClean="0"/>
              <a:t>Execute </a:t>
            </a:r>
            <a:r>
              <a:rPr lang="en-US" i="1" dirty="0" smtClean="0">
                <a:solidFill>
                  <a:srgbClr val="800000"/>
                </a:solidFill>
              </a:rPr>
              <a:t>global business processes</a:t>
            </a:r>
            <a:r>
              <a:rPr lang="en-US" dirty="0" smtClean="0"/>
              <a:t>, gain rapid feedback, use</a:t>
            </a:r>
            <a:r>
              <a:rPr lang="en-US" i="1" dirty="0" smtClean="0">
                <a:solidFill>
                  <a:srgbClr val="800000"/>
                </a:solidFill>
              </a:rPr>
              <a:t> multi-channel and multi-media communications</a:t>
            </a:r>
          </a:p>
          <a:p>
            <a:pPr lvl="1"/>
            <a:r>
              <a:rPr lang="en-US" dirty="0" smtClean="0"/>
              <a:t>To </a:t>
            </a:r>
            <a:r>
              <a:rPr lang="en-US" i="1" dirty="0" smtClean="0">
                <a:solidFill>
                  <a:srgbClr val="800000"/>
                </a:solidFill>
              </a:rPr>
              <a:t>work within groups </a:t>
            </a:r>
            <a:r>
              <a:rPr lang="en-US" dirty="0" smtClean="0"/>
              <a:t>&amp; not by themselves with </a:t>
            </a:r>
            <a:r>
              <a:rPr lang="en-US" i="1" dirty="0" smtClean="0">
                <a:solidFill>
                  <a:srgbClr val="800000"/>
                </a:solidFill>
              </a:rPr>
              <a:t>distribute leadership support</a:t>
            </a:r>
          </a:p>
          <a:p>
            <a:pPr lvl="1"/>
            <a:r>
              <a:rPr lang="en-US" dirty="0" smtClean="0"/>
              <a:t>To multi-task, </a:t>
            </a:r>
            <a:r>
              <a:rPr lang="en-US" i="1" dirty="0" smtClean="0">
                <a:solidFill>
                  <a:srgbClr val="800000"/>
                </a:solidFill>
              </a:rPr>
              <a:t>always doing more than one thing at a time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188" y="76200"/>
            <a:ext cx="8913812" cy="977900"/>
          </a:xfrm>
        </p:spPr>
        <p:txBody>
          <a:bodyPr>
            <a:normAutofit/>
          </a:bodyPr>
          <a:lstStyle/>
          <a:p>
            <a:r>
              <a:rPr lang="en-US" dirty="0" smtClean="0"/>
              <a:t>Enable Generation Z</a:t>
            </a:r>
            <a:br>
              <a:rPr lang="en-US" dirty="0" smtClean="0"/>
            </a:br>
            <a:r>
              <a:rPr lang="en-US" sz="2000" i="1" dirty="0" smtClean="0">
                <a:solidFill>
                  <a:srgbClr val="800000"/>
                </a:solidFill>
              </a:rPr>
              <a:t>The soft rumble that is reverberating throughout the corporate world</a:t>
            </a:r>
            <a:endParaRPr lang="en-US" sz="2000" i="1" dirty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5446693"/>
            <a:ext cx="75648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800000"/>
                </a:solidFill>
                <a:latin typeface="Times New Roman"/>
                <a:cs typeface="Times New Roman"/>
              </a:rPr>
              <a:t>How do you support this if you do not </a:t>
            </a:r>
            <a:r>
              <a:rPr lang="en-US" sz="2800" b="1" i="1">
                <a:solidFill>
                  <a:srgbClr val="800000"/>
                </a:solidFill>
                <a:latin typeface="Times New Roman"/>
                <a:cs typeface="Times New Roman"/>
              </a:rPr>
              <a:t>have </a:t>
            </a:r>
            <a:r>
              <a:rPr lang="en-US" sz="2800" b="1" i="1" smtClean="0">
                <a:solidFill>
                  <a:srgbClr val="800000"/>
                </a:solidFill>
                <a:latin typeface="Times New Roman"/>
                <a:cs typeface="Times New Roman"/>
              </a:rPr>
              <a:t>PLM?</a:t>
            </a:r>
            <a:br>
              <a:rPr lang="en-US" sz="2800" b="1" i="1" smtClean="0">
                <a:solidFill>
                  <a:srgbClr val="800000"/>
                </a:solidFill>
                <a:latin typeface="Times New Roman"/>
                <a:cs typeface="Times New Roman"/>
              </a:rPr>
            </a:br>
            <a:r>
              <a:rPr lang="en-US" sz="2800" b="1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You </a:t>
            </a:r>
            <a:r>
              <a:rPr lang="en-US" sz="2800" b="1" i="1" dirty="0">
                <a:solidFill>
                  <a:srgbClr val="800000"/>
                </a:solidFill>
                <a:latin typeface="Times New Roman"/>
                <a:cs typeface="Times New Roman"/>
              </a:rPr>
              <a:t>don’t!</a:t>
            </a:r>
          </a:p>
        </p:txBody>
      </p:sp>
    </p:spTree>
    <p:extLst>
      <p:ext uri="{BB962C8B-B14F-4D97-AF65-F5344CB8AC3E}">
        <p14:creationId xmlns:p14="http://schemas.microsoft.com/office/powerpoint/2010/main" val="17104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PLM In the Academy</a:t>
            </a:r>
            <a:br>
              <a:rPr lang="en-US" dirty="0" smtClean="0"/>
            </a:br>
            <a:r>
              <a:rPr lang="en-US" sz="2000" i="1" dirty="0">
                <a:solidFill>
                  <a:srgbClr val="800000"/>
                </a:solidFill>
                <a:ea typeface="ＭＳ Ｐゴシック" pitchFamily="114" charset="-128"/>
                <a:cs typeface="ＭＳ Ｐゴシック" pitchFamily="114" charset="-128"/>
              </a:rPr>
              <a:t>Results from </a:t>
            </a:r>
            <a:r>
              <a:rPr lang="en-US" sz="2000" i="1" dirty="0" smtClean="0">
                <a:solidFill>
                  <a:srgbClr val="800000"/>
                </a:solidFill>
                <a:ea typeface="ＭＳ Ｐゴシック" pitchFamily="114" charset="-128"/>
                <a:cs typeface="ＭＳ Ｐゴシック" pitchFamily="114" charset="-128"/>
              </a:rPr>
              <a:t>recent CIMdata </a:t>
            </a:r>
            <a:r>
              <a:rPr lang="en-US" sz="2000" i="1" dirty="0">
                <a:solidFill>
                  <a:srgbClr val="800000"/>
                </a:solidFill>
                <a:ea typeface="ＭＳ Ｐゴシック" pitchFamily="114" charset="-128"/>
                <a:cs typeface="ＭＳ Ｐゴシック" pitchFamily="114" charset="-128"/>
              </a:rPr>
              <a:t>research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444" y="1078214"/>
            <a:ext cx="8774112" cy="5257800"/>
          </a:xfrm>
        </p:spPr>
        <p:txBody>
          <a:bodyPr/>
          <a:lstStyle/>
          <a:p>
            <a:r>
              <a:rPr lang="en-US" dirty="0" smtClean="0"/>
              <a:t>Use PLM in coursework, not only for contests</a:t>
            </a:r>
          </a:p>
          <a:p>
            <a:r>
              <a:rPr lang="en-US" dirty="0" smtClean="0"/>
              <a:t>As </a:t>
            </a:r>
            <a:r>
              <a:rPr lang="en-US" dirty="0" smtClean="0"/>
              <a:t>it is for </a:t>
            </a:r>
            <a:r>
              <a:rPr lang="en-US" dirty="0" smtClean="0"/>
              <a:t>businesses—PLM needs to be thought of as cross-disciplinary—it is not only a new way of drafting</a:t>
            </a:r>
          </a:p>
          <a:p>
            <a:r>
              <a:rPr lang="en-US" dirty="0" smtClean="0"/>
              <a:t>Embrace the breadth of PLM from CAD to </a:t>
            </a:r>
            <a:r>
              <a:rPr lang="en-US" dirty="0" smtClean="0"/>
              <a:t>PDM to process mgmt. </a:t>
            </a:r>
            <a:r>
              <a:rPr lang="en-US" dirty="0" smtClean="0"/>
              <a:t>to additive manufacturing</a:t>
            </a:r>
          </a:p>
          <a:p>
            <a:r>
              <a:rPr lang="en-US" dirty="0" smtClean="0"/>
              <a:t>Use &amp; teach PLM processes, </a:t>
            </a:r>
            <a:br>
              <a:rPr lang="en-US" dirty="0" smtClean="0"/>
            </a:br>
            <a:r>
              <a:rPr lang="en-US" dirty="0" smtClean="0"/>
              <a:t>not just the technical tools </a:t>
            </a:r>
            <a:br>
              <a:rPr lang="en-US" dirty="0" smtClean="0"/>
            </a:br>
            <a:r>
              <a:rPr lang="en-US" dirty="0" smtClean="0"/>
              <a:t>such as CAD</a:t>
            </a:r>
          </a:p>
          <a:p>
            <a:r>
              <a:rPr lang="en-US" dirty="0" smtClean="0"/>
              <a:t>Prepare tomorrow’s leaders </a:t>
            </a:r>
            <a:br>
              <a:rPr lang="en-US" dirty="0" smtClean="0"/>
            </a:br>
            <a:r>
              <a:rPr lang="en-US" dirty="0" smtClean="0"/>
              <a:t>to embrace PLM as a business</a:t>
            </a:r>
            <a:br>
              <a:rPr lang="en-US" dirty="0" smtClean="0"/>
            </a:br>
            <a:r>
              <a:rPr lang="en-US" dirty="0" smtClean="0"/>
              <a:t>facilitator—Industry 4.0…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242" y="3276600"/>
            <a:ext cx="4038464" cy="321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71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5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Focus on the impact to the business</a:t>
            </a:r>
          </a:p>
          <a:p>
            <a:r>
              <a:rPr lang="en-US" dirty="0" smtClean="0"/>
              <a:t>Ensure that business processes are supported</a:t>
            </a:r>
          </a:p>
          <a:p>
            <a:r>
              <a:rPr lang="en-US" dirty="0" smtClean="0"/>
              <a:t>Use a governance structure—assure management remains involved</a:t>
            </a:r>
          </a:p>
          <a:p>
            <a:r>
              <a:rPr lang="en-US" dirty="0" smtClean="0"/>
              <a:t>Use proven project management strategies</a:t>
            </a:r>
          </a:p>
          <a:p>
            <a:r>
              <a:rPr lang="en-US" dirty="0" smtClean="0"/>
              <a:t>Clearly articulate plans and requirements at all stages</a:t>
            </a:r>
          </a:p>
          <a:p>
            <a:r>
              <a:rPr lang="en-US" dirty="0" smtClean="0"/>
              <a:t>Assess if the expected returns from PLM are viable</a:t>
            </a:r>
          </a:p>
          <a:p>
            <a:r>
              <a:rPr lang="en-US" dirty="0" smtClean="0"/>
              <a:t>Scope the PLM initiative at each stage of its evolution</a:t>
            </a:r>
          </a:p>
          <a:p>
            <a:r>
              <a:rPr lang="en-US" dirty="0" smtClean="0"/>
              <a:t>Communicate the objectives and progress of </a:t>
            </a:r>
            <a:r>
              <a:rPr lang="en-US" dirty="0" smtClean="0"/>
              <a:t>the </a:t>
            </a:r>
            <a:r>
              <a:rPr lang="en-US" dirty="0" smtClean="0"/>
              <a:t>PLM project</a:t>
            </a:r>
          </a:p>
          <a:p>
            <a:endParaRPr lang="en-US" dirty="0" smtClean="0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br>
              <a:rPr lang="en-US" dirty="0" smtClean="0"/>
            </a:br>
            <a:r>
              <a:rPr lang="en-US" sz="2000" i="1" dirty="0" smtClean="0">
                <a:solidFill>
                  <a:srgbClr val="800000"/>
                </a:solidFill>
              </a:rPr>
              <a:t>PLM best </a:t>
            </a:r>
            <a:r>
              <a:rPr lang="en-US" sz="2000" i="1" dirty="0">
                <a:solidFill>
                  <a:srgbClr val="800000"/>
                </a:solidFill>
              </a:rPr>
              <a:t>p</a:t>
            </a:r>
            <a:r>
              <a:rPr lang="en-US" sz="2000" i="1" dirty="0" smtClean="0">
                <a:solidFill>
                  <a:srgbClr val="800000"/>
                </a:solidFill>
              </a:rPr>
              <a:t>ractices</a:t>
            </a:r>
            <a:endParaRPr lang="en-US" sz="2000" i="1" dirty="0">
              <a:solidFill>
                <a:srgbClr val="8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66854"/>
            <a:ext cx="2362200" cy="11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9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9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9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96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96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96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6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9100" y="1295400"/>
            <a:ext cx="8267700" cy="4786312"/>
            <a:chOff x="110" y="803"/>
            <a:chExt cx="5569" cy="3361"/>
          </a:xfrm>
          <a:solidFill>
            <a:srgbClr val="D9D9D9"/>
          </a:solidFill>
        </p:grpSpPr>
        <p:sp>
          <p:nvSpPr>
            <p:cNvPr id="41" name="Freeform 3"/>
            <p:cNvSpPr>
              <a:spLocks/>
            </p:cNvSpPr>
            <p:nvPr/>
          </p:nvSpPr>
          <p:spPr bwMode="auto">
            <a:xfrm>
              <a:off x="2914" y="1749"/>
              <a:ext cx="31" cy="42"/>
            </a:xfrm>
            <a:custGeom>
              <a:avLst/>
              <a:gdLst>
                <a:gd name="T0" fmla="*/ 30 w 31"/>
                <a:gd name="T1" fmla="*/ 2 h 42"/>
                <a:gd name="T2" fmla="*/ 30 w 31"/>
                <a:gd name="T3" fmla="*/ 39 h 42"/>
                <a:gd name="T4" fmla="*/ 20 w 31"/>
                <a:gd name="T5" fmla="*/ 41 h 42"/>
                <a:gd name="T6" fmla="*/ 0 w 31"/>
                <a:gd name="T7" fmla="*/ 7 h 42"/>
                <a:gd name="T8" fmla="*/ 12 w 31"/>
                <a:gd name="T9" fmla="*/ 0 h 42"/>
                <a:gd name="T10" fmla="*/ 30 w 31"/>
                <a:gd name="T11" fmla="*/ 2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42"/>
                <a:gd name="T20" fmla="*/ 31 w 31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42">
                  <a:moveTo>
                    <a:pt x="30" y="2"/>
                  </a:moveTo>
                  <a:lnTo>
                    <a:pt x="30" y="39"/>
                  </a:lnTo>
                  <a:lnTo>
                    <a:pt x="20" y="41"/>
                  </a:lnTo>
                  <a:lnTo>
                    <a:pt x="0" y="7"/>
                  </a:lnTo>
                  <a:lnTo>
                    <a:pt x="12" y="0"/>
                  </a:lnTo>
                  <a:lnTo>
                    <a:pt x="30" y="2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42" name="Freeform 4"/>
            <p:cNvSpPr>
              <a:spLocks/>
            </p:cNvSpPr>
            <p:nvPr/>
          </p:nvSpPr>
          <p:spPr bwMode="auto">
            <a:xfrm>
              <a:off x="2859" y="1676"/>
              <a:ext cx="27" cy="62"/>
            </a:xfrm>
            <a:custGeom>
              <a:avLst/>
              <a:gdLst>
                <a:gd name="T0" fmla="*/ 26 w 27"/>
                <a:gd name="T1" fmla="*/ 0 h 62"/>
                <a:gd name="T2" fmla="*/ 0 w 27"/>
                <a:gd name="T3" fmla="*/ 11 h 62"/>
                <a:gd name="T4" fmla="*/ 4 w 27"/>
                <a:gd name="T5" fmla="*/ 61 h 62"/>
                <a:gd name="T6" fmla="*/ 22 w 27"/>
                <a:gd name="T7" fmla="*/ 55 h 62"/>
                <a:gd name="T8" fmla="*/ 26 w 27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62"/>
                <a:gd name="T17" fmla="*/ 27 w 27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62">
                  <a:moveTo>
                    <a:pt x="26" y="0"/>
                  </a:moveTo>
                  <a:lnTo>
                    <a:pt x="0" y="11"/>
                  </a:lnTo>
                  <a:lnTo>
                    <a:pt x="4" y="61"/>
                  </a:lnTo>
                  <a:lnTo>
                    <a:pt x="22" y="55"/>
                  </a:lnTo>
                  <a:lnTo>
                    <a:pt x="26" y="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5600" y="3593"/>
              <a:ext cx="79" cy="209"/>
            </a:xfrm>
            <a:custGeom>
              <a:avLst/>
              <a:gdLst>
                <a:gd name="T0" fmla="*/ 26 w 79"/>
                <a:gd name="T1" fmla="*/ 4 h 209"/>
                <a:gd name="T2" fmla="*/ 33 w 79"/>
                <a:gd name="T3" fmla="*/ 0 h 209"/>
                <a:gd name="T4" fmla="*/ 47 w 79"/>
                <a:gd name="T5" fmla="*/ 22 h 209"/>
                <a:gd name="T6" fmla="*/ 45 w 79"/>
                <a:gd name="T7" fmla="*/ 88 h 209"/>
                <a:gd name="T8" fmla="*/ 55 w 79"/>
                <a:gd name="T9" fmla="*/ 88 h 209"/>
                <a:gd name="T10" fmla="*/ 56 w 79"/>
                <a:gd name="T11" fmla="*/ 96 h 209"/>
                <a:gd name="T12" fmla="*/ 60 w 79"/>
                <a:gd name="T13" fmla="*/ 111 h 209"/>
                <a:gd name="T14" fmla="*/ 63 w 79"/>
                <a:gd name="T15" fmla="*/ 118 h 209"/>
                <a:gd name="T16" fmla="*/ 70 w 79"/>
                <a:gd name="T17" fmla="*/ 116 h 209"/>
                <a:gd name="T18" fmla="*/ 75 w 79"/>
                <a:gd name="T19" fmla="*/ 101 h 209"/>
                <a:gd name="T20" fmla="*/ 78 w 79"/>
                <a:gd name="T21" fmla="*/ 111 h 209"/>
                <a:gd name="T22" fmla="*/ 74 w 79"/>
                <a:gd name="T23" fmla="*/ 122 h 209"/>
                <a:gd name="T24" fmla="*/ 70 w 79"/>
                <a:gd name="T25" fmla="*/ 129 h 209"/>
                <a:gd name="T26" fmla="*/ 68 w 79"/>
                <a:gd name="T27" fmla="*/ 146 h 209"/>
                <a:gd name="T28" fmla="*/ 59 w 79"/>
                <a:gd name="T29" fmla="*/ 156 h 209"/>
                <a:gd name="T30" fmla="*/ 52 w 79"/>
                <a:gd name="T31" fmla="*/ 157 h 209"/>
                <a:gd name="T32" fmla="*/ 45 w 79"/>
                <a:gd name="T33" fmla="*/ 167 h 209"/>
                <a:gd name="T34" fmla="*/ 43 w 79"/>
                <a:gd name="T35" fmla="*/ 174 h 209"/>
                <a:gd name="T36" fmla="*/ 45 w 79"/>
                <a:gd name="T37" fmla="*/ 184 h 209"/>
                <a:gd name="T38" fmla="*/ 47 w 79"/>
                <a:gd name="T39" fmla="*/ 197 h 209"/>
                <a:gd name="T40" fmla="*/ 37 w 79"/>
                <a:gd name="T41" fmla="*/ 202 h 209"/>
                <a:gd name="T42" fmla="*/ 32 w 79"/>
                <a:gd name="T43" fmla="*/ 204 h 209"/>
                <a:gd name="T44" fmla="*/ 26 w 79"/>
                <a:gd name="T45" fmla="*/ 208 h 209"/>
                <a:gd name="T46" fmla="*/ 22 w 79"/>
                <a:gd name="T47" fmla="*/ 204 h 209"/>
                <a:gd name="T48" fmla="*/ 13 w 79"/>
                <a:gd name="T49" fmla="*/ 202 h 209"/>
                <a:gd name="T50" fmla="*/ 9 w 79"/>
                <a:gd name="T51" fmla="*/ 197 h 209"/>
                <a:gd name="T52" fmla="*/ 13 w 79"/>
                <a:gd name="T53" fmla="*/ 186 h 209"/>
                <a:gd name="T54" fmla="*/ 20 w 79"/>
                <a:gd name="T55" fmla="*/ 184 h 209"/>
                <a:gd name="T56" fmla="*/ 26 w 79"/>
                <a:gd name="T57" fmla="*/ 169 h 209"/>
                <a:gd name="T58" fmla="*/ 26 w 79"/>
                <a:gd name="T59" fmla="*/ 163 h 209"/>
                <a:gd name="T60" fmla="*/ 20 w 79"/>
                <a:gd name="T61" fmla="*/ 157 h 209"/>
                <a:gd name="T62" fmla="*/ 13 w 79"/>
                <a:gd name="T63" fmla="*/ 150 h 209"/>
                <a:gd name="T64" fmla="*/ 6 w 79"/>
                <a:gd name="T65" fmla="*/ 150 h 209"/>
                <a:gd name="T66" fmla="*/ 3 w 79"/>
                <a:gd name="T67" fmla="*/ 146 h 209"/>
                <a:gd name="T68" fmla="*/ 0 w 79"/>
                <a:gd name="T69" fmla="*/ 139 h 209"/>
                <a:gd name="T70" fmla="*/ 3 w 79"/>
                <a:gd name="T71" fmla="*/ 133 h 209"/>
                <a:gd name="T72" fmla="*/ 6 w 79"/>
                <a:gd name="T73" fmla="*/ 133 h 209"/>
                <a:gd name="T74" fmla="*/ 13 w 79"/>
                <a:gd name="T75" fmla="*/ 129 h 209"/>
                <a:gd name="T76" fmla="*/ 20 w 79"/>
                <a:gd name="T77" fmla="*/ 122 h 209"/>
                <a:gd name="T78" fmla="*/ 24 w 79"/>
                <a:gd name="T79" fmla="*/ 118 h 209"/>
                <a:gd name="T80" fmla="*/ 28 w 79"/>
                <a:gd name="T81" fmla="*/ 88 h 209"/>
                <a:gd name="T82" fmla="*/ 24 w 79"/>
                <a:gd name="T83" fmla="*/ 79 h 209"/>
                <a:gd name="T84" fmla="*/ 18 w 79"/>
                <a:gd name="T85" fmla="*/ 73 h 209"/>
                <a:gd name="T86" fmla="*/ 17 w 79"/>
                <a:gd name="T87" fmla="*/ 56 h 209"/>
                <a:gd name="T88" fmla="*/ 18 w 79"/>
                <a:gd name="T89" fmla="*/ 39 h 209"/>
                <a:gd name="T90" fmla="*/ 20 w 79"/>
                <a:gd name="T91" fmla="*/ 28 h 209"/>
                <a:gd name="T92" fmla="*/ 26 w 79"/>
                <a:gd name="T93" fmla="*/ 4 h 2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"/>
                <a:gd name="T142" fmla="*/ 0 h 209"/>
                <a:gd name="T143" fmla="*/ 79 w 79"/>
                <a:gd name="T144" fmla="*/ 209 h 2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" h="209">
                  <a:moveTo>
                    <a:pt x="26" y="4"/>
                  </a:moveTo>
                  <a:lnTo>
                    <a:pt x="33" y="0"/>
                  </a:lnTo>
                  <a:lnTo>
                    <a:pt x="47" y="22"/>
                  </a:lnTo>
                  <a:lnTo>
                    <a:pt x="45" y="88"/>
                  </a:lnTo>
                  <a:lnTo>
                    <a:pt x="55" y="88"/>
                  </a:lnTo>
                  <a:lnTo>
                    <a:pt x="56" y="96"/>
                  </a:lnTo>
                  <a:lnTo>
                    <a:pt x="60" y="111"/>
                  </a:lnTo>
                  <a:lnTo>
                    <a:pt x="63" y="118"/>
                  </a:lnTo>
                  <a:lnTo>
                    <a:pt x="70" y="116"/>
                  </a:lnTo>
                  <a:lnTo>
                    <a:pt x="75" y="101"/>
                  </a:lnTo>
                  <a:lnTo>
                    <a:pt x="78" y="111"/>
                  </a:lnTo>
                  <a:lnTo>
                    <a:pt x="74" y="122"/>
                  </a:lnTo>
                  <a:lnTo>
                    <a:pt x="70" y="129"/>
                  </a:lnTo>
                  <a:lnTo>
                    <a:pt x="68" y="146"/>
                  </a:lnTo>
                  <a:lnTo>
                    <a:pt x="59" y="156"/>
                  </a:lnTo>
                  <a:lnTo>
                    <a:pt x="52" y="157"/>
                  </a:lnTo>
                  <a:lnTo>
                    <a:pt x="45" y="167"/>
                  </a:lnTo>
                  <a:lnTo>
                    <a:pt x="43" y="174"/>
                  </a:lnTo>
                  <a:lnTo>
                    <a:pt x="45" y="184"/>
                  </a:lnTo>
                  <a:lnTo>
                    <a:pt x="47" y="197"/>
                  </a:lnTo>
                  <a:lnTo>
                    <a:pt x="37" y="202"/>
                  </a:lnTo>
                  <a:lnTo>
                    <a:pt x="32" y="204"/>
                  </a:lnTo>
                  <a:lnTo>
                    <a:pt x="26" y="208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9" y="197"/>
                  </a:lnTo>
                  <a:lnTo>
                    <a:pt x="13" y="186"/>
                  </a:lnTo>
                  <a:lnTo>
                    <a:pt x="20" y="184"/>
                  </a:lnTo>
                  <a:lnTo>
                    <a:pt x="26" y="169"/>
                  </a:lnTo>
                  <a:lnTo>
                    <a:pt x="26" y="163"/>
                  </a:lnTo>
                  <a:lnTo>
                    <a:pt x="20" y="157"/>
                  </a:lnTo>
                  <a:lnTo>
                    <a:pt x="13" y="150"/>
                  </a:lnTo>
                  <a:lnTo>
                    <a:pt x="6" y="150"/>
                  </a:lnTo>
                  <a:lnTo>
                    <a:pt x="3" y="146"/>
                  </a:lnTo>
                  <a:lnTo>
                    <a:pt x="0" y="139"/>
                  </a:lnTo>
                  <a:lnTo>
                    <a:pt x="3" y="133"/>
                  </a:lnTo>
                  <a:lnTo>
                    <a:pt x="6" y="133"/>
                  </a:lnTo>
                  <a:lnTo>
                    <a:pt x="13" y="129"/>
                  </a:lnTo>
                  <a:lnTo>
                    <a:pt x="20" y="122"/>
                  </a:lnTo>
                  <a:lnTo>
                    <a:pt x="24" y="118"/>
                  </a:lnTo>
                  <a:lnTo>
                    <a:pt x="28" y="88"/>
                  </a:lnTo>
                  <a:lnTo>
                    <a:pt x="24" y="79"/>
                  </a:lnTo>
                  <a:lnTo>
                    <a:pt x="18" y="73"/>
                  </a:lnTo>
                  <a:lnTo>
                    <a:pt x="17" y="56"/>
                  </a:lnTo>
                  <a:lnTo>
                    <a:pt x="18" y="39"/>
                  </a:lnTo>
                  <a:lnTo>
                    <a:pt x="20" y="28"/>
                  </a:lnTo>
                  <a:lnTo>
                    <a:pt x="26" y="4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5449" y="3756"/>
              <a:ext cx="147" cy="177"/>
            </a:xfrm>
            <a:custGeom>
              <a:avLst/>
              <a:gdLst>
                <a:gd name="T0" fmla="*/ 103 w 147"/>
                <a:gd name="T1" fmla="*/ 0 h 177"/>
                <a:gd name="T2" fmla="*/ 120 w 147"/>
                <a:gd name="T3" fmla="*/ 0 h 177"/>
                <a:gd name="T4" fmla="*/ 146 w 147"/>
                <a:gd name="T5" fmla="*/ 51 h 177"/>
                <a:gd name="T6" fmla="*/ 119 w 147"/>
                <a:gd name="T7" fmla="*/ 90 h 177"/>
                <a:gd name="T8" fmla="*/ 119 w 147"/>
                <a:gd name="T9" fmla="*/ 107 h 177"/>
                <a:gd name="T10" fmla="*/ 112 w 147"/>
                <a:gd name="T11" fmla="*/ 112 h 177"/>
                <a:gd name="T12" fmla="*/ 96 w 147"/>
                <a:gd name="T13" fmla="*/ 112 h 177"/>
                <a:gd name="T14" fmla="*/ 77 w 147"/>
                <a:gd name="T15" fmla="*/ 135 h 177"/>
                <a:gd name="T16" fmla="*/ 60 w 147"/>
                <a:gd name="T17" fmla="*/ 157 h 177"/>
                <a:gd name="T18" fmla="*/ 48 w 147"/>
                <a:gd name="T19" fmla="*/ 176 h 177"/>
                <a:gd name="T20" fmla="*/ 48 w 147"/>
                <a:gd name="T21" fmla="*/ 159 h 177"/>
                <a:gd name="T22" fmla="*/ 26 w 147"/>
                <a:gd name="T23" fmla="*/ 163 h 177"/>
                <a:gd name="T24" fmla="*/ 17 w 147"/>
                <a:gd name="T25" fmla="*/ 163 h 177"/>
                <a:gd name="T26" fmla="*/ 0 w 147"/>
                <a:gd name="T27" fmla="*/ 163 h 177"/>
                <a:gd name="T28" fmla="*/ 22 w 147"/>
                <a:gd name="T29" fmla="*/ 135 h 177"/>
                <a:gd name="T30" fmla="*/ 30 w 147"/>
                <a:gd name="T31" fmla="*/ 120 h 177"/>
                <a:gd name="T32" fmla="*/ 38 w 147"/>
                <a:gd name="T33" fmla="*/ 120 h 177"/>
                <a:gd name="T34" fmla="*/ 53 w 147"/>
                <a:gd name="T35" fmla="*/ 97 h 177"/>
                <a:gd name="T36" fmla="*/ 60 w 147"/>
                <a:gd name="T37" fmla="*/ 97 h 177"/>
                <a:gd name="T38" fmla="*/ 60 w 147"/>
                <a:gd name="T39" fmla="*/ 95 h 177"/>
                <a:gd name="T40" fmla="*/ 68 w 147"/>
                <a:gd name="T41" fmla="*/ 86 h 177"/>
                <a:gd name="T42" fmla="*/ 77 w 147"/>
                <a:gd name="T43" fmla="*/ 86 h 177"/>
                <a:gd name="T44" fmla="*/ 73 w 147"/>
                <a:gd name="T45" fmla="*/ 62 h 177"/>
                <a:gd name="T46" fmla="*/ 76 w 147"/>
                <a:gd name="T47" fmla="*/ 62 h 177"/>
                <a:gd name="T48" fmla="*/ 85 w 147"/>
                <a:gd name="T49" fmla="*/ 47 h 177"/>
                <a:gd name="T50" fmla="*/ 89 w 147"/>
                <a:gd name="T51" fmla="*/ 58 h 177"/>
                <a:gd name="T52" fmla="*/ 104 w 147"/>
                <a:gd name="T53" fmla="*/ 39 h 177"/>
                <a:gd name="T54" fmla="*/ 103 w 147"/>
                <a:gd name="T55" fmla="*/ 0 h 1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7"/>
                <a:gd name="T85" fmla="*/ 0 h 177"/>
                <a:gd name="T86" fmla="*/ 147 w 147"/>
                <a:gd name="T87" fmla="*/ 177 h 17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7" h="177">
                  <a:moveTo>
                    <a:pt x="103" y="0"/>
                  </a:moveTo>
                  <a:lnTo>
                    <a:pt x="120" y="0"/>
                  </a:lnTo>
                  <a:lnTo>
                    <a:pt x="146" y="51"/>
                  </a:lnTo>
                  <a:lnTo>
                    <a:pt x="119" y="90"/>
                  </a:lnTo>
                  <a:lnTo>
                    <a:pt x="119" y="107"/>
                  </a:lnTo>
                  <a:lnTo>
                    <a:pt x="112" y="112"/>
                  </a:lnTo>
                  <a:lnTo>
                    <a:pt x="96" y="112"/>
                  </a:lnTo>
                  <a:lnTo>
                    <a:pt x="77" y="135"/>
                  </a:lnTo>
                  <a:lnTo>
                    <a:pt x="60" y="157"/>
                  </a:lnTo>
                  <a:lnTo>
                    <a:pt x="48" y="176"/>
                  </a:lnTo>
                  <a:lnTo>
                    <a:pt x="48" y="159"/>
                  </a:lnTo>
                  <a:lnTo>
                    <a:pt x="26" y="163"/>
                  </a:lnTo>
                  <a:lnTo>
                    <a:pt x="17" y="163"/>
                  </a:lnTo>
                  <a:lnTo>
                    <a:pt x="0" y="163"/>
                  </a:lnTo>
                  <a:lnTo>
                    <a:pt x="22" y="135"/>
                  </a:lnTo>
                  <a:lnTo>
                    <a:pt x="30" y="120"/>
                  </a:lnTo>
                  <a:lnTo>
                    <a:pt x="38" y="120"/>
                  </a:lnTo>
                  <a:lnTo>
                    <a:pt x="53" y="97"/>
                  </a:lnTo>
                  <a:lnTo>
                    <a:pt x="60" y="97"/>
                  </a:lnTo>
                  <a:lnTo>
                    <a:pt x="60" y="95"/>
                  </a:lnTo>
                  <a:lnTo>
                    <a:pt x="68" y="86"/>
                  </a:lnTo>
                  <a:lnTo>
                    <a:pt x="77" y="86"/>
                  </a:lnTo>
                  <a:lnTo>
                    <a:pt x="73" y="62"/>
                  </a:lnTo>
                  <a:lnTo>
                    <a:pt x="76" y="62"/>
                  </a:lnTo>
                  <a:lnTo>
                    <a:pt x="85" y="47"/>
                  </a:lnTo>
                  <a:lnTo>
                    <a:pt x="89" y="58"/>
                  </a:lnTo>
                  <a:lnTo>
                    <a:pt x="104" y="39"/>
                  </a:lnTo>
                  <a:lnTo>
                    <a:pt x="103" y="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5188" y="3767"/>
              <a:ext cx="53" cy="96"/>
            </a:xfrm>
            <a:custGeom>
              <a:avLst/>
              <a:gdLst>
                <a:gd name="T0" fmla="*/ 0 w 53"/>
                <a:gd name="T1" fmla="*/ 0 h 96"/>
                <a:gd name="T2" fmla="*/ 11 w 53"/>
                <a:gd name="T3" fmla="*/ 0 h 96"/>
                <a:gd name="T4" fmla="*/ 24 w 53"/>
                <a:gd name="T5" fmla="*/ 11 h 96"/>
                <a:gd name="T6" fmla="*/ 52 w 53"/>
                <a:gd name="T7" fmla="*/ 11 h 96"/>
                <a:gd name="T8" fmla="*/ 48 w 53"/>
                <a:gd name="T9" fmla="*/ 30 h 96"/>
                <a:gd name="T10" fmla="*/ 52 w 53"/>
                <a:gd name="T11" fmla="*/ 47 h 96"/>
                <a:gd name="T12" fmla="*/ 42 w 53"/>
                <a:gd name="T13" fmla="*/ 47 h 96"/>
                <a:gd name="T14" fmla="*/ 41 w 53"/>
                <a:gd name="T15" fmla="*/ 50 h 96"/>
                <a:gd name="T16" fmla="*/ 35 w 53"/>
                <a:gd name="T17" fmla="*/ 52 h 96"/>
                <a:gd name="T18" fmla="*/ 41 w 53"/>
                <a:gd name="T19" fmla="*/ 95 h 96"/>
                <a:gd name="T20" fmla="*/ 24 w 53"/>
                <a:gd name="T21" fmla="*/ 91 h 96"/>
                <a:gd name="T22" fmla="*/ 9 w 53"/>
                <a:gd name="T23" fmla="*/ 78 h 96"/>
                <a:gd name="T24" fmla="*/ 9 w 53"/>
                <a:gd name="T25" fmla="*/ 50 h 96"/>
                <a:gd name="T26" fmla="*/ 9 w 53"/>
                <a:gd name="T27" fmla="*/ 39 h 96"/>
                <a:gd name="T28" fmla="*/ 0 w 53"/>
                <a:gd name="T29" fmla="*/ 30 h 96"/>
                <a:gd name="T30" fmla="*/ 0 w 53"/>
                <a:gd name="T31" fmla="*/ 0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96"/>
                <a:gd name="T50" fmla="*/ 53 w 53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96">
                  <a:moveTo>
                    <a:pt x="0" y="0"/>
                  </a:moveTo>
                  <a:lnTo>
                    <a:pt x="11" y="0"/>
                  </a:lnTo>
                  <a:lnTo>
                    <a:pt x="24" y="11"/>
                  </a:lnTo>
                  <a:lnTo>
                    <a:pt x="52" y="11"/>
                  </a:lnTo>
                  <a:lnTo>
                    <a:pt x="48" y="30"/>
                  </a:lnTo>
                  <a:lnTo>
                    <a:pt x="52" y="47"/>
                  </a:lnTo>
                  <a:lnTo>
                    <a:pt x="42" y="47"/>
                  </a:lnTo>
                  <a:lnTo>
                    <a:pt x="41" y="50"/>
                  </a:lnTo>
                  <a:lnTo>
                    <a:pt x="35" y="52"/>
                  </a:lnTo>
                  <a:lnTo>
                    <a:pt x="41" y="95"/>
                  </a:lnTo>
                  <a:lnTo>
                    <a:pt x="24" y="91"/>
                  </a:lnTo>
                  <a:lnTo>
                    <a:pt x="9" y="78"/>
                  </a:lnTo>
                  <a:lnTo>
                    <a:pt x="9" y="50"/>
                  </a:lnTo>
                  <a:lnTo>
                    <a:pt x="9" y="39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>
              <a:off x="5285" y="2794"/>
              <a:ext cx="92" cy="100"/>
            </a:xfrm>
            <a:custGeom>
              <a:avLst/>
              <a:gdLst>
                <a:gd name="T0" fmla="*/ 16 w 92"/>
                <a:gd name="T1" fmla="*/ 37 h 100"/>
                <a:gd name="T2" fmla="*/ 0 w 92"/>
                <a:gd name="T3" fmla="*/ 78 h 100"/>
                <a:gd name="T4" fmla="*/ 7 w 92"/>
                <a:gd name="T5" fmla="*/ 95 h 100"/>
                <a:gd name="T6" fmla="*/ 33 w 92"/>
                <a:gd name="T7" fmla="*/ 99 h 100"/>
                <a:gd name="T8" fmla="*/ 53 w 92"/>
                <a:gd name="T9" fmla="*/ 99 h 100"/>
                <a:gd name="T10" fmla="*/ 61 w 92"/>
                <a:gd name="T11" fmla="*/ 82 h 100"/>
                <a:gd name="T12" fmla="*/ 68 w 92"/>
                <a:gd name="T13" fmla="*/ 65 h 100"/>
                <a:gd name="T14" fmla="*/ 91 w 92"/>
                <a:gd name="T15" fmla="*/ 65 h 100"/>
                <a:gd name="T16" fmla="*/ 87 w 92"/>
                <a:gd name="T17" fmla="*/ 39 h 100"/>
                <a:gd name="T18" fmla="*/ 87 w 92"/>
                <a:gd name="T19" fmla="*/ 15 h 100"/>
                <a:gd name="T20" fmla="*/ 64 w 92"/>
                <a:gd name="T21" fmla="*/ 0 h 100"/>
                <a:gd name="T22" fmla="*/ 60 w 92"/>
                <a:gd name="T23" fmla="*/ 28 h 100"/>
                <a:gd name="T24" fmla="*/ 75 w 92"/>
                <a:gd name="T25" fmla="*/ 45 h 100"/>
                <a:gd name="T26" fmla="*/ 52 w 92"/>
                <a:gd name="T27" fmla="*/ 45 h 100"/>
                <a:gd name="T28" fmla="*/ 44 w 92"/>
                <a:gd name="T29" fmla="*/ 56 h 100"/>
                <a:gd name="T30" fmla="*/ 16 w 92"/>
                <a:gd name="T31" fmla="*/ 37 h 1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"/>
                <a:gd name="T49" fmla="*/ 0 h 100"/>
                <a:gd name="T50" fmla="*/ 92 w 92"/>
                <a:gd name="T51" fmla="*/ 100 h 1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" h="100">
                  <a:moveTo>
                    <a:pt x="16" y="37"/>
                  </a:moveTo>
                  <a:lnTo>
                    <a:pt x="0" y="78"/>
                  </a:lnTo>
                  <a:lnTo>
                    <a:pt x="7" y="95"/>
                  </a:lnTo>
                  <a:lnTo>
                    <a:pt x="33" y="99"/>
                  </a:lnTo>
                  <a:lnTo>
                    <a:pt x="53" y="99"/>
                  </a:lnTo>
                  <a:lnTo>
                    <a:pt x="61" y="82"/>
                  </a:lnTo>
                  <a:lnTo>
                    <a:pt x="68" y="65"/>
                  </a:lnTo>
                  <a:lnTo>
                    <a:pt x="91" y="65"/>
                  </a:lnTo>
                  <a:lnTo>
                    <a:pt x="87" y="39"/>
                  </a:lnTo>
                  <a:lnTo>
                    <a:pt x="87" y="15"/>
                  </a:lnTo>
                  <a:lnTo>
                    <a:pt x="64" y="0"/>
                  </a:lnTo>
                  <a:lnTo>
                    <a:pt x="60" y="28"/>
                  </a:lnTo>
                  <a:lnTo>
                    <a:pt x="75" y="45"/>
                  </a:lnTo>
                  <a:lnTo>
                    <a:pt x="52" y="45"/>
                  </a:lnTo>
                  <a:lnTo>
                    <a:pt x="44" y="56"/>
                  </a:lnTo>
                  <a:lnTo>
                    <a:pt x="16" y="37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4480" y="2204"/>
              <a:ext cx="56" cy="75"/>
            </a:xfrm>
            <a:custGeom>
              <a:avLst/>
              <a:gdLst>
                <a:gd name="T0" fmla="*/ 0 w 56"/>
                <a:gd name="T1" fmla="*/ 57 h 75"/>
                <a:gd name="T2" fmla="*/ 10 w 56"/>
                <a:gd name="T3" fmla="*/ 70 h 75"/>
                <a:gd name="T4" fmla="*/ 22 w 56"/>
                <a:gd name="T5" fmla="*/ 68 h 75"/>
                <a:gd name="T6" fmla="*/ 40 w 56"/>
                <a:gd name="T7" fmla="*/ 74 h 75"/>
                <a:gd name="T8" fmla="*/ 54 w 56"/>
                <a:gd name="T9" fmla="*/ 74 h 75"/>
                <a:gd name="T10" fmla="*/ 55 w 56"/>
                <a:gd name="T11" fmla="*/ 47 h 75"/>
                <a:gd name="T12" fmla="*/ 51 w 56"/>
                <a:gd name="T13" fmla="*/ 30 h 75"/>
                <a:gd name="T14" fmla="*/ 42 w 56"/>
                <a:gd name="T15" fmla="*/ 11 h 75"/>
                <a:gd name="T16" fmla="*/ 32 w 56"/>
                <a:gd name="T17" fmla="*/ 11 h 75"/>
                <a:gd name="T18" fmla="*/ 28 w 56"/>
                <a:gd name="T19" fmla="*/ 0 h 75"/>
                <a:gd name="T20" fmla="*/ 14 w 56"/>
                <a:gd name="T21" fmla="*/ 0 h 75"/>
                <a:gd name="T22" fmla="*/ 14 w 56"/>
                <a:gd name="T23" fmla="*/ 23 h 75"/>
                <a:gd name="T24" fmla="*/ 0 w 56"/>
                <a:gd name="T25" fmla="*/ 57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75"/>
                <a:gd name="T41" fmla="*/ 56 w 56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75">
                  <a:moveTo>
                    <a:pt x="0" y="57"/>
                  </a:moveTo>
                  <a:lnTo>
                    <a:pt x="10" y="70"/>
                  </a:lnTo>
                  <a:lnTo>
                    <a:pt x="22" y="68"/>
                  </a:lnTo>
                  <a:lnTo>
                    <a:pt x="40" y="74"/>
                  </a:lnTo>
                  <a:lnTo>
                    <a:pt x="54" y="74"/>
                  </a:lnTo>
                  <a:lnTo>
                    <a:pt x="55" y="47"/>
                  </a:lnTo>
                  <a:lnTo>
                    <a:pt x="51" y="30"/>
                  </a:lnTo>
                  <a:lnTo>
                    <a:pt x="42" y="11"/>
                  </a:lnTo>
                  <a:lnTo>
                    <a:pt x="32" y="11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3"/>
                  </a:lnTo>
                  <a:lnTo>
                    <a:pt x="0" y="57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48" name="Freeform 10"/>
            <p:cNvSpPr>
              <a:spLocks/>
            </p:cNvSpPr>
            <p:nvPr/>
          </p:nvSpPr>
          <p:spPr bwMode="auto">
            <a:xfrm>
              <a:off x="4630" y="2074"/>
              <a:ext cx="51" cy="93"/>
            </a:xfrm>
            <a:custGeom>
              <a:avLst/>
              <a:gdLst>
                <a:gd name="T0" fmla="*/ 11 w 51"/>
                <a:gd name="T1" fmla="*/ 0 h 93"/>
                <a:gd name="T2" fmla="*/ 34 w 51"/>
                <a:gd name="T3" fmla="*/ 2 h 93"/>
                <a:gd name="T4" fmla="*/ 41 w 51"/>
                <a:gd name="T5" fmla="*/ 28 h 93"/>
                <a:gd name="T6" fmla="*/ 50 w 51"/>
                <a:gd name="T7" fmla="*/ 41 h 93"/>
                <a:gd name="T8" fmla="*/ 43 w 51"/>
                <a:gd name="T9" fmla="*/ 53 h 93"/>
                <a:gd name="T10" fmla="*/ 50 w 51"/>
                <a:gd name="T11" fmla="*/ 68 h 93"/>
                <a:gd name="T12" fmla="*/ 46 w 51"/>
                <a:gd name="T13" fmla="*/ 84 h 93"/>
                <a:gd name="T14" fmla="*/ 39 w 51"/>
                <a:gd name="T15" fmla="*/ 92 h 93"/>
                <a:gd name="T16" fmla="*/ 24 w 51"/>
                <a:gd name="T17" fmla="*/ 90 h 93"/>
                <a:gd name="T18" fmla="*/ 15 w 51"/>
                <a:gd name="T19" fmla="*/ 90 h 93"/>
                <a:gd name="T20" fmla="*/ 9 w 51"/>
                <a:gd name="T21" fmla="*/ 79 h 93"/>
                <a:gd name="T22" fmla="*/ 4 w 51"/>
                <a:gd name="T23" fmla="*/ 64 h 93"/>
                <a:gd name="T24" fmla="*/ 4 w 51"/>
                <a:gd name="T25" fmla="*/ 51 h 93"/>
                <a:gd name="T26" fmla="*/ 0 w 51"/>
                <a:gd name="T27" fmla="*/ 30 h 93"/>
                <a:gd name="T28" fmla="*/ 11 w 51"/>
                <a:gd name="T29" fmla="*/ 0 h 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"/>
                <a:gd name="T46" fmla="*/ 0 h 93"/>
                <a:gd name="T47" fmla="*/ 51 w 51"/>
                <a:gd name="T48" fmla="*/ 93 h 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" h="93">
                  <a:moveTo>
                    <a:pt x="11" y="0"/>
                  </a:moveTo>
                  <a:lnTo>
                    <a:pt x="34" y="2"/>
                  </a:lnTo>
                  <a:lnTo>
                    <a:pt x="41" y="28"/>
                  </a:lnTo>
                  <a:lnTo>
                    <a:pt x="50" y="41"/>
                  </a:lnTo>
                  <a:lnTo>
                    <a:pt x="43" y="53"/>
                  </a:lnTo>
                  <a:lnTo>
                    <a:pt x="50" y="68"/>
                  </a:lnTo>
                  <a:lnTo>
                    <a:pt x="46" y="84"/>
                  </a:lnTo>
                  <a:lnTo>
                    <a:pt x="39" y="92"/>
                  </a:lnTo>
                  <a:lnTo>
                    <a:pt x="24" y="90"/>
                  </a:lnTo>
                  <a:lnTo>
                    <a:pt x="15" y="90"/>
                  </a:lnTo>
                  <a:lnTo>
                    <a:pt x="9" y="79"/>
                  </a:lnTo>
                  <a:lnTo>
                    <a:pt x="4" y="64"/>
                  </a:lnTo>
                  <a:lnTo>
                    <a:pt x="4" y="51"/>
                  </a:lnTo>
                  <a:lnTo>
                    <a:pt x="0" y="30"/>
                  </a:lnTo>
                  <a:lnTo>
                    <a:pt x="11" y="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4619" y="1550"/>
              <a:ext cx="92" cy="87"/>
            </a:xfrm>
            <a:custGeom>
              <a:avLst/>
              <a:gdLst>
                <a:gd name="T0" fmla="*/ 14 w 92"/>
                <a:gd name="T1" fmla="*/ 0 h 87"/>
                <a:gd name="T2" fmla="*/ 25 w 92"/>
                <a:gd name="T3" fmla="*/ 13 h 87"/>
                <a:gd name="T4" fmla="*/ 36 w 92"/>
                <a:gd name="T5" fmla="*/ 11 h 87"/>
                <a:gd name="T6" fmla="*/ 53 w 92"/>
                <a:gd name="T7" fmla="*/ 13 h 87"/>
                <a:gd name="T8" fmla="*/ 68 w 92"/>
                <a:gd name="T9" fmla="*/ 13 h 87"/>
                <a:gd name="T10" fmla="*/ 76 w 92"/>
                <a:gd name="T11" fmla="*/ 22 h 87"/>
                <a:gd name="T12" fmla="*/ 86 w 92"/>
                <a:gd name="T13" fmla="*/ 41 h 87"/>
                <a:gd name="T14" fmla="*/ 91 w 92"/>
                <a:gd name="T15" fmla="*/ 50 h 87"/>
                <a:gd name="T16" fmla="*/ 70 w 92"/>
                <a:gd name="T17" fmla="*/ 56 h 87"/>
                <a:gd name="T18" fmla="*/ 65 w 92"/>
                <a:gd name="T19" fmla="*/ 62 h 87"/>
                <a:gd name="T20" fmla="*/ 70 w 92"/>
                <a:gd name="T21" fmla="*/ 73 h 87"/>
                <a:gd name="T22" fmla="*/ 70 w 92"/>
                <a:gd name="T23" fmla="*/ 84 h 87"/>
                <a:gd name="T24" fmla="*/ 49 w 92"/>
                <a:gd name="T25" fmla="*/ 73 h 87"/>
                <a:gd name="T26" fmla="*/ 33 w 92"/>
                <a:gd name="T27" fmla="*/ 64 h 87"/>
                <a:gd name="T28" fmla="*/ 25 w 92"/>
                <a:gd name="T29" fmla="*/ 67 h 87"/>
                <a:gd name="T30" fmla="*/ 25 w 92"/>
                <a:gd name="T31" fmla="*/ 84 h 87"/>
                <a:gd name="T32" fmla="*/ 14 w 92"/>
                <a:gd name="T33" fmla="*/ 86 h 87"/>
                <a:gd name="T34" fmla="*/ 8 w 92"/>
                <a:gd name="T35" fmla="*/ 73 h 87"/>
                <a:gd name="T36" fmla="*/ 6 w 92"/>
                <a:gd name="T37" fmla="*/ 56 h 87"/>
                <a:gd name="T38" fmla="*/ 0 w 92"/>
                <a:gd name="T39" fmla="*/ 52 h 87"/>
                <a:gd name="T40" fmla="*/ 6 w 92"/>
                <a:gd name="T41" fmla="*/ 36 h 87"/>
                <a:gd name="T42" fmla="*/ 16 w 92"/>
                <a:gd name="T43" fmla="*/ 30 h 87"/>
                <a:gd name="T44" fmla="*/ 14 w 92"/>
                <a:gd name="T45" fmla="*/ 0 h 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2"/>
                <a:gd name="T70" fmla="*/ 0 h 87"/>
                <a:gd name="T71" fmla="*/ 92 w 92"/>
                <a:gd name="T72" fmla="*/ 87 h 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2" h="87">
                  <a:moveTo>
                    <a:pt x="14" y="0"/>
                  </a:moveTo>
                  <a:lnTo>
                    <a:pt x="25" y="13"/>
                  </a:lnTo>
                  <a:lnTo>
                    <a:pt x="36" y="11"/>
                  </a:lnTo>
                  <a:lnTo>
                    <a:pt x="53" y="13"/>
                  </a:lnTo>
                  <a:lnTo>
                    <a:pt x="68" y="13"/>
                  </a:lnTo>
                  <a:lnTo>
                    <a:pt x="76" y="22"/>
                  </a:lnTo>
                  <a:lnTo>
                    <a:pt x="86" y="41"/>
                  </a:lnTo>
                  <a:lnTo>
                    <a:pt x="91" y="50"/>
                  </a:lnTo>
                  <a:lnTo>
                    <a:pt x="70" y="56"/>
                  </a:lnTo>
                  <a:lnTo>
                    <a:pt x="65" y="62"/>
                  </a:lnTo>
                  <a:lnTo>
                    <a:pt x="70" y="73"/>
                  </a:lnTo>
                  <a:lnTo>
                    <a:pt x="70" y="84"/>
                  </a:lnTo>
                  <a:lnTo>
                    <a:pt x="49" y="73"/>
                  </a:lnTo>
                  <a:lnTo>
                    <a:pt x="33" y="64"/>
                  </a:lnTo>
                  <a:lnTo>
                    <a:pt x="25" y="67"/>
                  </a:lnTo>
                  <a:lnTo>
                    <a:pt x="25" y="84"/>
                  </a:lnTo>
                  <a:lnTo>
                    <a:pt x="14" y="86"/>
                  </a:lnTo>
                  <a:lnTo>
                    <a:pt x="8" y="73"/>
                  </a:lnTo>
                  <a:lnTo>
                    <a:pt x="6" y="56"/>
                  </a:lnTo>
                  <a:lnTo>
                    <a:pt x="0" y="52"/>
                  </a:lnTo>
                  <a:lnTo>
                    <a:pt x="6" y="36"/>
                  </a:lnTo>
                  <a:lnTo>
                    <a:pt x="16" y="30"/>
                  </a:lnTo>
                  <a:lnTo>
                    <a:pt x="14" y="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4698" y="3022"/>
              <a:ext cx="655" cy="706"/>
            </a:xfrm>
            <a:custGeom>
              <a:avLst/>
              <a:gdLst>
                <a:gd name="T0" fmla="*/ 505 w 655"/>
                <a:gd name="T1" fmla="*/ 56 h 706"/>
                <a:gd name="T2" fmla="*/ 529 w 655"/>
                <a:gd name="T3" fmla="*/ 81 h 706"/>
                <a:gd name="T4" fmla="*/ 556 w 655"/>
                <a:gd name="T5" fmla="*/ 186 h 706"/>
                <a:gd name="T6" fmla="*/ 617 w 655"/>
                <a:gd name="T7" fmla="*/ 293 h 706"/>
                <a:gd name="T8" fmla="*/ 654 w 655"/>
                <a:gd name="T9" fmla="*/ 402 h 706"/>
                <a:gd name="T10" fmla="*/ 627 w 655"/>
                <a:gd name="T11" fmla="*/ 504 h 706"/>
                <a:gd name="T12" fmla="*/ 601 w 655"/>
                <a:gd name="T13" fmla="*/ 570 h 706"/>
                <a:gd name="T14" fmla="*/ 586 w 655"/>
                <a:gd name="T15" fmla="*/ 632 h 706"/>
                <a:gd name="T16" fmla="*/ 570 w 655"/>
                <a:gd name="T17" fmla="*/ 667 h 706"/>
                <a:gd name="T18" fmla="*/ 539 w 655"/>
                <a:gd name="T19" fmla="*/ 694 h 706"/>
                <a:gd name="T20" fmla="*/ 489 w 655"/>
                <a:gd name="T21" fmla="*/ 684 h 706"/>
                <a:gd name="T22" fmla="*/ 438 w 655"/>
                <a:gd name="T23" fmla="*/ 667 h 706"/>
                <a:gd name="T24" fmla="*/ 411 w 655"/>
                <a:gd name="T25" fmla="*/ 628 h 706"/>
                <a:gd name="T26" fmla="*/ 403 w 655"/>
                <a:gd name="T27" fmla="*/ 577 h 706"/>
                <a:gd name="T28" fmla="*/ 386 w 655"/>
                <a:gd name="T29" fmla="*/ 555 h 706"/>
                <a:gd name="T30" fmla="*/ 359 w 655"/>
                <a:gd name="T31" fmla="*/ 558 h 706"/>
                <a:gd name="T32" fmla="*/ 333 w 655"/>
                <a:gd name="T33" fmla="*/ 519 h 706"/>
                <a:gd name="T34" fmla="*/ 312 w 655"/>
                <a:gd name="T35" fmla="*/ 513 h 706"/>
                <a:gd name="T36" fmla="*/ 277 w 655"/>
                <a:gd name="T37" fmla="*/ 519 h 706"/>
                <a:gd name="T38" fmla="*/ 248 w 655"/>
                <a:gd name="T39" fmla="*/ 525 h 706"/>
                <a:gd name="T40" fmla="*/ 223 w 655"/>
                <a:gd name="T41" fmla="*/ 547 h 706"/>
                <a:gd name="T42" fmla="*/ 187 w 655"/>
                <a:gd name="T43" fmla="*/ 564 h 706"/>
                <a:gd name="T44" fmla="*/ 149 w 655"/>
                <a:gd name="T45" fmla="*/ 588 h 706"/>
                <a:gd name="T46" fmla="*/ 130 w 655"/>
                <a:gd name="T47" fmla="*/ 600 h 706"/>
                <a:gd name="T48" fmla="*/ 76 w 655"/>
                <a:gd name="T49" fmla="*/ 594 h 706"/>
                <a:gd name="T50" fmla="*/ 64 w 655"/>
                <a:gd name="T51" fmla="*/ 581 h 706"/>
                <a:gd name="T52" fmla="*/ 64 w 655"/>
                <a:gd name="T53" fmla="*/ 504 h 706"/>
                <a:gd name="T54" fmla="*/ 46 w 655"/>
                <a:gd name="T55" fmla="*/ 459 h 706"/>
                <a:gd name="T56" fmla="*/ 30 w 655"/>
                <a:gd name="T57" fmla="*/ 423 h 706"/>
                <a:gd name="T58" fmla="*/ 5 w 655"/>
                <a:gd name="T59" fmla="*/ 293 h 706"/>
                <a:gd name="T60" fmla="*/ 8 w 655"/>
                <a:gd name="T61" fmla="*/ 250 h 706"/>
                <a:gd name="T62" fmla="*/ 54 w 655"/>
                <a:gd name="T63" fmla="*/ 227 h 706"/>
                <a:gd name="T64" fmla="*/ 89 w 655"/>
                <a:gd name="T65" fmla="*/ 222 h 706"/>
                <a:gd name="T66" fmla="*/ 108 w 655"/>
                <a:gd name="T67" fmla="*/ 211 h 706"/>
                <a:gd name="T68" fmla="*/ 120 w 655"/>
                <a:gd name="T69" fmla="*/ 175 h 706"/>
                <a:gd name="T70" fmla="*/ 116 w 655"/>
                <a:gd name="T71" fmla="*/ 154 h 706"/>
                <a:gd name="T72" fmla="*/ 162 w 655"/>
                <a:gd name="T73" fmla="*/ 103 h 706"/>
                <a:gd name="T74" fmla="*/ 200 w 655"/>
                <a:gd name="T75" fmla="*/ 64 h 706"/>
                <a:gd name="T76" fmla="*/ 233 w 655"/>
                <a:gd name="T77" fmla="*/ 92 h 706"/>
                <a:gd name="T78" fmla="*/ 257 w 655"/>
                <a:gd name="T79" fmla="*/ 62 h 706"/>
                <a:gd name="T80" fmla="*/ 283 w 655"/>
                <a:gd name="T81" fmla="*/ 28 h 706"/>
                <a:gd name="T82" fmla="*/ 310 w 655"/>
                <a:gd name="T83" fmla="*/ 8 h 706"/>
                <a:gd name="T84" fmla="*/ 353 w 655"/>
                <a:gd name="T85" fmla="*/ 13 h 706"/>
                <a:gd name="T86" fmla="*/ 368 w 655"/>
                <a:gd name="T87" fmla="*/ 39 h 706"/>
                <a:gd name="T88" fmla="*/ 368 w 655"/>
                <a:gd name="T89" fmla="*/ 73 h 706"/>
                <a:gd name="T90" fmla="*/ 406 w 655"/>
                <a:gd name="T91" fmla="*/ 130 h 706"/>
                <a:gd name="T92" fmla="*/ 436 w 655"/>
                <a:gd name="T93" fmla="*/ 147 h 706"/>
                <a:gd name="T94" fmla="*/ 461 w 655"/>
                <a:gd name="T95" fmla="*/ 92 h 706"/>
                <a:gd name="T96" fmla="*/ 470 w 655"/>
                <a:gd name="T97" fmla="*/ 0 h 7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5"/>
                <a:gd name="T148" fmla="*/ 0 h 706"/>
                <a:gd name="T149" fmla="*/ 655 w 655"/>
                <a:gd name="T150" fmla="*/ 706 h 7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5" h="706">
                  <a:moveTo>
                    <a:pt x="470" y="0"/>
                  </a:moveTo>
                  <a:lnTo>
                    <a:pt x="505" y="0"/>
                  </a:lnTo>
                  <a:lnTo>
                    <a:pt x="505" y="56"/>
                  </a:lnTo>
                  <a:lnTo>
                    <a:pt x="518" y="73"/>
                  </a:lnTo>
                  <a:lnTo>
                    <a:pt x="521" y="81"/>
                  </a:lnTo>
                  <a:lnTo>
                    <a:pt x="529" y="81"/>
                  </a:lnTo>
                  <a:lnTo>
                    <a:pt x="533" y="92"/>
                  </a:lnTo>
                  <a:lnTo>
                    <a:pt x="537" y="149"/>
                  </a:lnTo>
                  <a:lnTo>
                    <a:pt x="556" y="186"/>
                  </a:lnTo>
                  <a:lnTo>
                    <a:pt x="586" y="239"/>
                  </a:lnTo>
                  <a:lnTo>
                    <a:pt x="586" y="248"/>
                  </a:lnTo>
                  <a:lnTo>
                    <a:pt x="617" y="293"/>
                  </a:lnTo>
                  <a:lnTo>
                    <a:pt x="617" y="301"/>
                  </a:lnTo>
                  <a:lnTo>
                    <a:pt x="648" y="338"/>
                  </a:lnTo>
                  <a:lnTo>
                    <a:pt x="654" y="402"/>
                  </a:lnTo>
                  <a:lnTo>
                    <a:pt x="648" y="462"/>
                  </a:lnTo>
                  <a:lnTo>
                    <a:pt x="639" y="491"/>
                  </a:lnTo>
                  <a:lnTo>
                    <a:pt x="627" y="504"/>
                  </a:lnTo>
                  <a:lnTo>
                    <a:pt x="623" y="532"/>
                  </a:lnTo>
                  <a:lnTo>
                    <a:pt x="612" y="558"/>
                  </a:lnTo>
                  <a:lnTo>
                    <a:pt x="601" y="570"/>
                  </a:lnTo>
                  <a:lnTo>
                    <a:pt x="603" y="577"/>
                  </a:lnTo>
                  <a:lnTo>
                    <a:pt x="591" y="594"/>
                  </a:lnTo>
                  <a:lnTo>
                    <a:pt x="586" y="632"/>
                  </a:lnTo>
                  <a:lnTo>
                    <a:pt x="583" y="650"/>
                  </a:lnTo>
                  <a:lnTo>
                    <a:pt x="572" y="660"/>
                  </a:lnTo>
                  <a:lnTo>
                    <a:pt x="570" y="667"/>
                  </a:lnTo>
                  <a:lnTo>
                    <a:pt x="563" y="684"/>
                  </a:lnTo>
                  <a:lnTo>
                    <a:pt x="548" y="688"/>
                  </a:lnTo>
                  <a:lnTo>
                    <a:pt x="539" y="694"/>
                  </a:lnTo>
                  <a:lnTo>
                    <a:pt x="525" y="705"/>
                  </a:lnTo>
                  <a:lnTo>
                    <a:pt x="509" y="682"/>
                  </a:lnTo>
                  <a:lnTo>
                    <a:pt x="489" y="684"/>
                  </a:lnTo>
                  <a:lnTo>
                    <a:pt x="483" y="684"/>
                  </a:lnTo>
                  <a:lnTo>
                    <a:pt x="456" y="690"/>
                  </a:lnTo>
                  <a:lnTo>
                    <a:pt x="438" y="667"/>
                  </a:lnTo>
                  <a:lnTo>
                    <a:pt x="426" y="645"/>
                  </a:lnTo>
                  <a:lnTo>
                    <a:pt x="418" y="649"/>
                  </a:lnTo>
                  <a:lnTo>
                    <a:pt x="411" y="628"/>
                  </a:lnTo>
                  <a:lnTo>
                    <a:pt x="407" y="611"/>
                  </a:lnTo>
                  <a:lnTo>
                    <a:pt x="403" y="605"/>
                  </a:lnTo>
                  <a:lnTo>
                    <a:pt x="403" y="577"/>
                  </a:lnTo>
                  <a:lnTo>
                    <a:pt x="406" y="560"/>
                  </a:lnTo>
                  <a:lnTo>
                    <a:pt x="402" y="549"/>
                  </a:lnTo>
                  <a:lnTo>
                    <a:pt x="386" y="555"/>
                  </a:lnTo>
                  <a:lnTo>
                    <a:pt x="378" y="558"/>
                  </a:lnTo>
                  <a:lnTo>
                    <a:pt x="364" y="558"/>
                  </a:lnTo>
                  <a:lnTo>
                    <a:pt x="359" y="558"/>
                  </a:lnTo>
                  <a:lnTo>
                    <a:pt x="353" y="558"/>
                  </a:lnTo>
                  <a:lnTo>
                    <a:pt x="344" y="541"/>
                  </a:lnTo>
                  <a:lnTo>
                    <a:pt x="333" y="519"/>
                  </a:lnTo>
                  <a:lnTo>
                    <a:pt x="332" y="521"/>
                  </a:lnTo>
                  <a:lnTo>
                    <a:pt x="314" y="521"/>
                  </a:lnTo>
                  <a:lnTo>
                    <a:pt x="312" y="513"/>
                  </a:lnTo>
                  <a:lnTo>
                    <a:pt x="303" y="521"/>
                  </a:lnTo>
                  <a:lnTo>
                    <a:pt x="292" y="519"/>
                  </a:lnTo>
                  <a:lnTo>
                    <a:pt x="277" y="519"/>
                  </a:lnTo>
                  <a:lnTo>
                    <a:pt x="268" y="513"/>
                  </a:lnTo>
                  <a:lnTo>
                    <a:pt x="264" y="521"/>
                  </a:lnTo>
                  <a:lnTo>
                    <a:pt x="248" y="525"/>
                  </a:lnTo>
                  <a:lnTo>
                    <a:pt x="245" y="519"/>
                  </a:lnTo>
                  <a:lnTo>
                    <a:pt x="234" y="532"/>
                  </a:lnTo>
                  <a:lnTo>
                    <a:pt x="223" y="547"/>
                  </a:lnTo>
                  <a:lnTo>
                    <a:pt x="215" y="547"/>
                  </a:lnTo>
                  <a:lnTo>
                    <a:pt x="203" y="564"/>
                  </a:lnTo>
                  <a:lnTo>
                    <a:pt x="187" y="564"/>
                  </a:lnTo>
                  <a:lnTo>
                    <a:pt x="173" y="570"/>
                  </a:lnTo>
                  <a:lnTo>
                    <a:pt x="157" y="577"/>
                  </a:lnTo>
                  <a:lnTo>
                    <a:pt x="149" y="588"/>
                  </a:lnTo>
                  <a:lnTo>
                    <a:pt x="143" y="587"/>
                  </a:lnTo>
                  <a:lnTo>
                    <a:pt x="138" y="598"/>
                  </a:lnTo>
                  <a:lnTo>
                    <a:pt x="130" y="600"/>
                  </a:lnTo>
                  <a:lnTo>
                    <a:pt x="120" y="615"/>
                  </a:lnTo>
                  <a:lnTo>
                    <a:pt x="89" y="615"/>
                  </a:lnTo>
                  <a:lnTo>
                    <a:pt x="76" y="594"/>
                  </a:lnTo>
                  <a:lnTo>
                    <a:pt x="73" y="587"/>
                  </a:lnTo>
                  <a:lnTo>
                    <a:pt x="70" y="594"/>
                  </a:lnTo>
                  <a:lnTo>
                    <a:pt x="64" y="581"/>
                  </a:lnTo>
                  <a:lnTo>
                    <a:pt x="66" y="543"/>
                  </a:lnTo>
                  <a:lnTo>
                    <a:pt x="70" y="521"/>
                  </a:lnTo>
                  <a:lnTo>
                    <a:pt x="64" y="504"/>
                  </a:lnTo>
                  <a:lnTo>
                    <a:pt x="58" y="487"/>
                  </a:lnTo>
                  <a:lnTo>
                    <a:pt x="57" y="468"/>
                  </a:lnTo>
                  <a:lnTo>
                    <a:pt x="46" y="459"/>
                  </a:lnTo>
                  <a:lnTo>
                    <a:pt x="45" y="457"/>
                  </a:lnTo>
                  <a:lnTo>
                    <a:pt x="42" y="447"/>
                  </a:lnTo>
                  <a:lnTo>
                    <a:pt x="30" y="423"/>
                  </a:lnTo>
                  <a:lnTo>
                    <a:pt x="12" y="361"/>
                  </a:lnTo>
                  <a:lnTo>
                    <a:pt x="5" y="318"/>
                  </a:lnTo>
                  <a:lnTo>
                    <a:pt x="5" y="293"/>
                  </a:lnTo>
                  <a:lnTo>
                    <a:pt x="0" y="284"/>
                  </a:lnTo>
                  <a:lnTo>
                    <a:pt x="1" y="261"/>
                  </a:lnTo>
                  <a:lnTo>
                    <a:pt x="8" y="250"/>
                  </a:lnTo>
                  <a:lnTo>
                    <a:pt x="30" y="220"/>
                  </a:lnTo>
                  <a:lnTo>
                    <a:pt x="50" y="222"/>
                  </a:lnTo>
                  <a:lnTo>
                    <a:pt x="54" y="227"/>
                  </a:lnTo>
                  <a:lnTo>
                    <a:pt x="81" y="227"/>
                  </a:lnTo>
                  <a:lnTo>
                    <a:pt x="84" y="220"/>
                  </a:lnTo>
                  <a:lnTo>
                    <a:pt x="89" y="222"/>
                  </a:lnTo>
                  <a:lnTo>
                    <a:pt x="97" y="214"/>
                  </a:lnTo>
                  <a:lnTo>
                    <a:pt x="103" y="216"/>
                  </a:lnTo>
                  <a:lnTo>
                    <a:pt x="108" y="211"/>
                  </a:lnTo>
                  <a:lnTo>
                    <a:pt x="107" y="203"/>
                  </a:lnTo>
                  <a:lnTo>
                    <a:pt x="112" y="182"/>
                  </a:lnTo>
                  <a:lnTo>
                    <a:pt x="120" y="175"/>
                  </a:lnTo>
                  <a:lnTo>
                    <a:pt x="116" y="169"/>
                  </a:lnTo>
                  <a:lnTo>
                    <a:pt x="120" y="164"/>
                  </a:lnTo>
                  <a:lnTo>
                    <a:pt x="116" y="154"/>
                  </a:lnTo>
                  <a:lnTo>
                    <a:pt x="127" y="141"/>
                  </a:lnTo>
                  <a:lnTo>
                    <a:pt x="145" y="137"/>
                  </a:lnTo>
                  <a:lnTo>
                    <a:pt x="162" y="103"/>
                  </a:lnTo>
                  <a:lnTo>
                    <a:pt x="184" y="75"/>
                  </a:lnTo>
                  <a:lnTo>
                    <a:pt x="194" y="73"/>
                  </a:lnTo>
                  <a:lnTo>
                    <a:pt x="200" y="64"/>
                  </a:lnTo>
                  <a:lnTo>
                    <a:pt x="210" y="64"/>
                  </a:lnTo>
                  <a:lnTo>
                    <a:pt x="227" y="90"/>
                  </a:lnTo>
                  <a:lnTo>
                    <a:pt x="233" y="92"/>
                  </a:lnTo>
                  <a:lnTo>
                    <a:pt x="238" y="81"/>
                  </a:lnTo>
                  <a:lnTo>
                    <a:pt x="250" y="64"/>
                  </a:lnTo>
                  <a:lnTo>
                    <a:pt x="257" y="62"/>
                  </a:lnTo>
                  <a:lnTo>
                    <a:pt x="265" y="39"/>
                  </a:lnTo>
                  <a:lnTo>
                    <a:pt x="273" y="36"/>
                  </a:lnTo>
                  <a:lnTo>
                    <a:pt x="283" y="28"/>
                  </a:lnTo>
                  <a:lnTo>
                    <a:pt x="292" y="19"/>
                  </a:lnTo>
                  <a:lnTo>
                    <a:pt x="303" y="19"/>
                  </a:lnTo>
                  <a:lnTo>
                    <a:pt x="310" y="8"/>
                  </a:lnTo>
                  <a:lnTo>
                    <a:pt x="322" y="8"/>
                  </a:lnTo>
                  <a:lnTo>
                    <a:pt x="336" y="8"/>
                  </a:lnTo>
                  <a:lnTo>
                    <a:pt x="353" y="13"/>
                  </a:lnTo>
                  <a:lnTo>
                    <a:pt x="364" y="24"/>
                  </a:lnTo>
                  <a:lnTo>
                    <a:pt x="367" y="34"/>
                  </a:lnTo>
                  <a:lnTo>
                    <a:pt x="368" y="39"/>
                  </a:lnTo>
                  <a:lnTo>
                    <a:pt x="371" y="53"/>
                  </a:lnTo>
                  <a:lnTo>
                    <a:pt x="368" y="58"/>
                  </a:lnTo>
                  <a:lnTo>
                    <a:pt x="368" y="73"/>
                  </a:lnTo>
                  <a:lnTo>
                    <a:pt x="367" y="81"/>
                  </a:lnTo>
                  <a:lnTo>
                    <a:pt x="395" y="113"/>
                  </a:lnTo>
                  <a:lnTo>
                    <a:pt x="406" y="130"/>
                  </a:lnTo>
                  <a:lnTo>
                    <a:pt x="417" y="135"/>
                  </a:lnTo>
                  <a:lnTo>
                    <a:pt x="429" y="143"/>
                  </a:lnTo>
                  <a:lnTo>
                    <a:pt x="436" y="147"/>
                  </a:lnTo>
                  <a:lnTo>
                    <a:pt x="448" y="137"/>
                  </a:lnTo>
                  <a:lnTo>
                    <a:pt x="457" y="113"/>
                  </a:lnTo>
                  <a:lnTo>
                    <a:pt x="461" y="92"/>
                  </a:lnTo>
                  <a:lnTo>
                    <a:pt x="466" y="53"/>
                  </a:lnTo>
                  <a:lnTo>
                    <a:pt x="470" y="36"/>
                  </a:lnTo>
                  <a:lnTo>
                    <a:pt x="470" y="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4546" y="2872"/>
              <a:ext cx="362" cy="97"/>
            </a:xfrm>
            <a:custGeom>
              <a:avLst/>
              <a:gdLst>
                <a:gd name="T0" fmla="*/ 27 w 362"/>
                <a:gd name="T1" fmla="*/ 15 h 97"/>
                <a:gd name="T2" fmla="*/ 72 w 362"/>
                <a:gd name="T3" fmla="*/ 15 h 97"/>
                <a:gd name="T4" fmla="*/ 99 w 362"/>
                <a:gd name="T5" fmla="*/ 17 h 97"/>
                <a:gd name="T6" fmla="*/ 122 w 362"/>
                <a:gd name="T7" fmla="*/ 45 h 97"/>
                <a:gd name="T8" fmla="*/ 143 w 362"/>
                <a:gd name="T9" fmla="*/ 51 h 97"/>
                <a:gd name="T10" fmla="*/ 177 w 362"/>
                <a:gd name="T11" fmla="*/ 62 h 97"/>
                <a:gd name="T12" fmla="*/ 196 w 362"/>
                <a:gd name="T13" fmla="*/ 68 h 97"/>
                <a:gd name="T14" fmla="*/ 204 w 362"/>
                <a:gd name="T15" fmla="*/ 45 h 97"/>
                <a:gd name="T16" fmla="*/ 246 w 362"/>
                <a:gd name="T17" fmla="*/ 51 h 97"/>
                <a:gd name="T18" fmla="*/ 277 w 362"/>
                <a:gd name="T19" fmla="*/ 60 h 97"/>
                <a:gd name="T20" fmla="*/ 299 w 362"/>
                <a:gd name="T21" fmla="*/ 62 h 97"/>
                <a:gd name="T22" fmla="*/ 315 w 362"/>
                <a:gd name="T23" fmla="*/ 51 h 97"/>
                <a:gd name="T24" fmla="*/ 340 w 362"/>
                <a:gd name="T25" fmla="*/ 45 h 97"/>
                <a:gd name="T26" fmla="*/ 361 w 362"/>
                <a:gd name="T27" fmla="*/ 40 h 97"/>
                <a:gd name="T28" fmla="*/ 356 w 362"/>
                <a:gd name="T29" fmla="*/ 68 h 97"/>
                <a:gd name="T30" fmla="*/ 340 w 362"/>
                <a:gd name="T31" fmla="*/ 77 h 97"/>
                <a:gd name="T32" fmla="*/ 329 w 362"/>
                <a:gd name="T33" fmla="*/ 79 h 97"/>
                <a:gd name="T34" fmla="*/ 312 w 362"/>
                <a:gd name="T35" fmla="*/ 88 h 97"/>
                <a:gd name="T36" fmla="*/ 297 w 362"/>
                <a:gd name="T37" fmla="*/ 88 h 97"/>
                <a:gd name="T38" fmla="*/ 284 w 362"/>
                <a:gd name="T39" fmla="*/ 90 h 97"/>
                <a:gd name="T40" fmla="*/ 262 w 362"/>
                <a:gd name="T41" fmla="*/ 96 h 97"/>
                <a:gd name="T42" fmla="*/ 249 w 362"/>
                <a:gd name="T43" fmla="*/ 77 h 97"/>
                <a:gd name="T44" fmla="*/ 233 w 362"/>
                <a:gd name="T45" fmla="*/ 96 h 97"/>
                <a:gd name="T46" fmla="*/ 211 w 362"/>
                <a:gd name="T47" fmla="*/ 77 h 97"/>
                <a:gd name="T48" fmla="*/ 200 w 362"/>
                <a:gd name="T49" fmla="*/ 79 h 97"/>
                <a:gd name="T50" fmla="*/ 183 w 362"/>
                <a:gd name="T51" fmla="*/ 88 h 97"/>
                <a:gd name="T52" fmla="*/ 165 w 362"/>
                <a:gd name="T53" fmla="*/ 83 h 97"/>
                <a:gd name="T54" fmla="*/ 146 w 362"/>
                <a:gd name="T55" fmla="*/ 79 h 97"/>
                <a:gd name="T56" fmla="*/ 126 w 362"/>
                <a:gd name="T57" fmla="*/ 88 h 97"/>
                <a:gd name="T58" fmla="*/ 101 w 362"/>
                <a:gd name="T59" fmla="*/ 73 h 97"/>
                <a:gd name="T60" fmla="*/ 66 w 362"/>
                <a:gd name="T61" fmla="*/ 66 h 97"/>
                <a:gd name="T62" fmla="*/ 41 w 362"/>
                <a:gd name="T63" fmla="*/ 56 h 97"/>
                <a:gd name="T64" fmla="*/ 15 w 362"/>
                <a:gd name="T65" fmla="*/ 43 h 97"/>
                <a:gd name="T66" fmla="*/ 1 w 362"/>
                <a:gd name="T67" fmla="*/ 38 h 97"/>
                <a:gd name="T68" fmla="*/ 0 w 362"/>
                <a:gd name="T69" fmla="*/ 0 h 9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2"/>
                <a:gd name="T106" fmla="*/ 0 h 97"/>
                <a:gd name="T107" fmla="*/ 362 w 362"/>
                <a:gd name="T108" fmla="*/ 97 h 9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2" h="97">
                  <a:moveTo>
                    <a:pt x="0" y="0"/>
                  </a:moveTo>
                  <a:lnTo>
                    <a:pt x="27" y="15"/>
                  </a:lnTo>
                  <a:lnTo>
                    <a:pt x="50" y="15"/>
                  </a:lnTo>
                  <a:lnTo>
                    <a:pt x="72" y="15"/>
                  </a:lnTo>
                  <a:lnTo>
                    <a:pt x="88" y="15"/>
                  </a:lnTo>
                  <a:lnTo>
                    <a:pt x="99" y="17"/>
                  </a:lnTo>
                  <a:lnTo>
                    <a:pt x="115" y="26"/>
                  </a:lnTo>
                  <a:lnTo>
                    <a:pt x="122" y="45"/>
                  </a:lnTo>
                  <a:lnTo>
                    <a:pt x="130" y="55"/>
                  </a:lnTo>
                  <a:lnTo>
                    <a:pt x="143" y="51"/>
                  </a:lnTo>
                  <a:lnTo>
                    <a:pt x="159" y="51"/>
                  </a:lnTo>
                  <a:lnTo>
                    <a:pt x="177" y="62"/>
                  </a:lnTo>
                  <a:lnTo>
                    <a:pt x="188" y="68"/>
                  </a:lnTo>
                  <a:lnTo>
                    <a:pt x="196" y="68"/>
                  </a:lnTo>
                  <a:lnTo>
                    <a:pt x="199" y="55"/>
                  </a:lnTo>
                  <a:lnTo>
                    <a:pt x="204" y="45"/>
                  </a:lnTo>
                  <a:lnTo>
                    <a:pt x="227" y="51"/>
                  </a:lnTo>
                  <a:lnTo>
                    <a:pt x="246" y="51"/>
                  </a:lnTo>
                  <a:lnTo>
                    <a:pt x="264" y="51"/>
                  </a:lnTo>
                  <a:lnTo>
                    <a:pt x="277" y="60"/>
                  </a:lnTo>
                  <a:lnTo>
                    <a:pt x="285" y="66"/>
                  </a:lnTo>
                  <a:lnTo>
                    <a:pt x="299" y="62"/>
                  </a:lnTo>
                  <a:lnTo>
                    <a:pt x="308" y="56"/>
                  </a:lnTo>
                  <a:lnTo>
                    <a:pt x="315" y="51"/>
                  </a:lnTo>
                  <a:lnTo>
                    <a:pt x="330" y="51"/>
                  </a:lnTo>
                  <a:lnTo>
                    <a:pt x="340" y="45"/>
                  </a:lnTo>
                  <a:lnTo>
                    <a:pt x="353" y="40"/>
                  </a:lnTo>
                  <a:lnTo>
                    <a:pt x="361" y="40"/>
                  </a:lnTo>
                  <a:lnTo>
                    <a:pt x="360" y="60"/>
                  </a:lnTo>
                  <a:lnTo>
                    <a:pt x="356" y="68"/>
                  </a:lnTo>
                  <a:lnTo>
                    <a:pt x="348" y="77"/>
                  </a:lnTo>
                  <a:lnTo>
                    <a:pt x="340" y="77"/>
                  </a:lnTo>
                  <a:lnTo>
                    <a:pt x="338" y="77"/>
                  </a:lnTo>
                  <a:lnTo>
                    <a:pt x="329" y="79"/>
                  </a:lnTo>
                  <a:lnTo>
                    <a:pt x="320" y="90"/>
                  </a:lnTo>
                  <a:lnTo>
                    <a:pt x="312" y="88"/>
                  </a:lnTo>
                  <a:lnTo>
                    <a:pt x="304" y="83"/>
                  </a:lnTo>
                  <a:lnTo>
                    <a:pt x="297" y="88"/>
                  </a:lnTo>
                  <a:lnTo>
                    <a:pt x="289" y="90"/>
                  </a:lnTo>
                  <a:lnTo>
                    <a:pt x="284" y="90"/>
                  </a:lnTo>
                  <a:lnTo>
                    <a:pt x="277" y="96"/>
                  </a:lnTo>
                  <a:lnTo>
                    <a:pt x="262" y="96"/>
                  </a:lnTo>
                  <a:lnTo>
                    <a:pt x="257" y="88"/>
                  </a:lnTo>
                  <a:lnTo>
                    <a:pt x="249" y="77"/>
                  </a:lnTo>
                  <a:lnTo>
                    <a:pt x="239" y="88"/>
                  </a:lnTo>
                  <a:lnTo>
                    <a:pt x="233" y="96"/>
                  </a:lnTo>
                  <a:lnTo>
                    <a:pt x="226" y="96"/>
                  </a:lnTo>
                  <a:lnTo>
                    <a:pt x="211" y="77"/>
                  </a:lnTo>
                  <a:lnTo>
                    <a:pt x="208" y="79"/>
                  </a:lnTo>
                  <a:lnTo>
                    <a:pt x="200" y="79"/>
                  </a:lnTo>
                  <a:lnTo>
                    <a:pt x="195" y="90"/>
                  </a:lnTo>
                  <a:lnTo>
                    <a:pt x="183" y="88"/>
                  </a:lnTo>
                  <a:lnTo>
                    <a:pt x="170" y="88"/>
                  </a:lnTo>
                  <a:lnTo>
                    <a:pt x="165" y="83"/>
                  </a:lnTo>
                  <a:lnTo>
                    <a:pt x="157" y="77"/>
                  </a:lnTo>
                  <a:lnTo>
                    <a:pt x="146" y="79"/>
                  </a:lnTo>
                  <a:lnTo>
                    <a:pt x="134" y="90"/>
                  </a:lnTo>
                  <a:lnTo>
                    <a:pt x="126" y="88"/>
                  </a:lnTo>
                  <a:lnTo>
                    <a:pt x="115" y="83"/>
                  </a:lnTo>
                  <a:lnTo>
                    <a:pt x="101" y="73"/>
                  </a:lnTo>
                  <a:lnTo>
                    <a:pt x="89" y="73"/>
                  </a:lnTo>
                  <a:lnTo>
                    <a:pt x="66" y="66"/>
                  </a:lnTo>
                  <a:lnTo>
                    <a:pt x="50" y="60"/>
                  </a:lnTo>
                  <a:lnTo>
                    <a:pt x="41" y="56"/>
                  </a:lnTo>
                  <a:lnTo>
                    <a:pt x="24" y="55"/>
                  </a:lnTo>
                  <a:lnTo>
                    <a:pt x="15" y="43"/>
                  </a:lnTo>
                  <a:lnTo>
                    <a:pt x="5" y="40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4744" y="2684"/>
              <a:ext cx="164" cy="183"/>
            </a:xfrm>
            <a:custGeom>
              <a:avLst/>
              <a:gdLst>
                <a:gd name="T0" fmla="*/ 78 w 164"/>
                <a:gd name="T1" fmla="*/ 4 h 183"/>
                <a:gd name="T2" fmla="*/ 136 w 164"/>
                <a:gd name="T3" fmla="*/ 0 h 183"/>
                <a:gd name="T4" fmla="*/ 146 w 164"/>
                <a:gd name="T5" fmla="*/ 23 h 183"/>
                <a:gd name="T6" fmla="*/ 131 w 164"/>
                <a:gd name="T7" fmla="*/ 38 h 183"/>
                <a:gd name="T8" fmla="*/ 126 w 164"/>
                <a:gd name="T9" fmla="*/ 49 h 183"/>
                <a:gd name="T10" fmla="*/ 114 w 164"/>
                <a:gd name="T11" fmla="*/ 62 h 183"/>
                <a:gd name="T12" fmla="*/ 101 w 164"/>
                <a:gd name="T13" fmla="*/ 64 h 183"/>
                <a:gd name="T14" fmla="*/ 87 w 164"/>
                <a:gd name="T15" fmla="*/ 56 h 183"/>
                <a:gd name="T16" fmla="*/ 71 w 164"/>
                <a:gd name="T17" fmla="*/ 38 h 183"/>
                <a:gd name="T18" fmla="*/ 51 w 164"/>
                <a:gd name="T19" fmla="*/ 38 h 183"/>
                <a:gd name="T20" fmla="*/ 50 w 164"/>
                <a:gd name="T21" fmla="*/ 64 h 183"/>
                <a:gd name="T22" fmla="*/ 51 w 164"/>
                <a:gd name="T23" fmla="*/ 81 h 183"/>
                <a:gd name="T24" fmla="*/ 71 w 164"/>
                <a:gd name="T25" fmla="*/ 69 h 183"/>
                <a:gd name="T26" fmla="*/ 86 w 164"/>
                <a:gd name="T27" fmla="*/ 75 h 183"/>
                <a:gd name="T28" fmla="*/ 82 w 164"/>
                <a:gd name="T29" fmla="*/ 92 h 183"/>
                <a:gd name="T30" fmla="*/ 78 w 164"/>
                <a:gd name="T31" fmla="*/ 103 h 183"/>
                <a:gd name="T32" fmla="*/ 82 w 164"/>
                <a:gd name="T33" fmla="*/ 120 h 183"/>
                <a:gd name="T34" fmla="*/ 91 w 164"/>
                <a:gd name="T35" fmla="*/ 129 h 183"/>
                <a:gd name="T36" fmla="*/ 87 w 164"/>
                <a:gd name="T37" fmla="*/ 148 h 183"/>
                <a:gd name="T38" fmla="*/ 82 w 164"/>
                <a:gd name="T39" fmla="*/ 171 h 183"/>
                <a:gd name="T40" fmla="*/ 67 w 164"/>
                <a:gd name="T41" fmla="*/ 176 h 183"/>
                <a:gd name="T42" fmla="*/ 62 w 164"/>
                <a:gd name="T43" fmla="*/ 165 h 183"/>
                <a:gd name="T44" fmla="*/ 54 w 164"/>
                <a:gd name="T45" fmla="*/ 141 h 183"/>
                <a:gd name="T46" fmla="*/ 54 w 164"/>
                <a:gd name="T47" fmla="*/ 114 h 183"/>
                <a:gd name="T48" fmla="*/ 35 w 164"/>
                <a:gd name="T49" fmla="*/ 114 h 183"/>
                <a:gd name="T50" fmla="*/ 23 w 164"/>
                <a:gd name="T51" fmla="*/ 118 h 183"/>
                <a:gd name="T52" fmla="*/ 39 w 164"/>
                <a:gd name="T53" fmla="*/ 129 h 183"/>
                <a:gd name="T54" fmla="*/ 46 w 164"/>
                <a:gd name="T55" fmla="*/ 146 h 183"/>
                <a:gd name="T56" fmla="*/ 40 w 164"/>
                <a:gd name="T57" fmla="*/ 169 h 183"/>
                <a:gd name="T58" fmla="*/ 28 w 164"/>
                <a:gd name="T59" fmla="*/ 182 h 183"/>
                <a:gd name="T60" fmla="*/ 28 w 164"/>
                <a:gd name="T61" fmla="*/ 165 h 183"/>
                <a:gd name="T62" fmla="*/ 21 w 164"/>
                <a:gd name="T63" fmla="*/ 146 h 183"/>
                <a:gd name="T64" fmla="*/ 9 w 164"/>
                <a:gd name="T65" fmla="*/ 129 h 183"/>
                <a:gd name="T66" fmla="*/ 1 w 164"/>
                <a:gd name="T67" fmla="*/ 109 h 183"/>
                <a:gd name="T68" fmla="*/ 15 w 164"/>
                <a:gd name="T69" fmla="*/ 86 h 183"/>
                <a:gd name="T70" fmla="*/ 23 w 164"/>
                <a:gd name="T71" fmla="*/ 58 h 183"/>
                <a:gd name="T72" fmla="*/ 24 w 164"/>
                <a:gd name="T73" fmla="*/ 39 h 183"/>
                <a:gd name="T74" fmla="*/ 23 w 164"/>
                <a:gd name="T75" fmla="*/ 23 h 1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4"/>
                <a:gd name="T115" fmla="*/ 0 h 183"/>
                <a:gd name="T116" fmla="*/ 164 w 164"/>
                <a:gd name="T117" fmla="*/ 183 h 18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4" h="183">
                  <a:moveTo>
                    <a:pt x="40" y="0"/>
                  </a:moveTo>
                  <a:lnTo>
                    <a:pt x="78" y="4"/>
                  </a:lnTo>
                  <a:lnTo>
                    <a:pt x="117" y="4"/>
                  </a:lnTo>
                  <a:lnTo>
                    <a:pt x="136" y="0"/>
                  </a:lnTo>
                  <a:lnTo>
                    <a:pt x="163" y="17"/>
                  </a:lnTo>
                  <a:lnTo>
                    <a:pt x="146" y="23"/>
                  </a:lnTo>
                  <a:lnTo>
                    <a:pt x="136" y="32"/>
                  </a:lnTo>
                  <a:lnTo>
                    <a:pt x="131" y="38"/>
                  </a:lnTo>
                  <a:lnTo>
                    <a:pt x="126" y="43"/>
                  </a:lnTo>
                  <a:lnTo>
                    <a:pt x="126" y="49"/>
                  </a:lnTo>
                  <a:lnTo>
                    <a:pt x="126" y="56"/>
                  </a:lnTo>
                  <a:lnTo>
                    <a:pt x="114" y="62"/>
                  </a:lnTo>
                  <a:lnTo>
                    <a:pt x="105" y="62"/>
                  </a:lnTo>
                  <a:lnTo>
                    <a:pt x="101" y="64"/>
                  </a:lnTo>
                  <a:lnTo>
                    <a:pt x="91" y="64"/>
                  </a:lnTo>
                  <a:lnTo>
                    <a:pt x="87" y="56"/>
                  </a:lnTo>
                  <a:lnTo>
                    <a:pt x="78" y="45"/>
                  </a:lnTo>
                  <a:lnTo>
                    <a:pt x="71" y="38"/>
                  </a:lnTo>
                  <a:lnTo>
                    <a:pt x="55" y="38"/>
                  </a:lnTo>
                  <a:lnTo>
                    <a:pt x="51" y="38"/>
                  </a:lnTo>
                  <a:lnTo>
                    <a:pt x="48" y="51"/>
                  </a:lnTo>
                  <a:lnTo>
                    <a:pt x="50" y="64"/>
                  </a:lnTo>
                  <a:lnTo>
                    <a:pt x="50" y="73"/>
                  </a:lnTo>
                  <a:lnTo>
                    <a:pt x="51" y="81"/>
                  </a:lnTo>
                  <a:lnTo>
                    <a:pt x="59" y="79"/>
                  </a:lnTo>
                  <a:lnTo>
                    <a:pt x="71" y="69"/>
                  </a:lnTo>
                  <a:lnTo>
                    <a:pt x="78" y="69"/>
                  </a:lnTo>
                  <a:lnTo>
                    <a:pt x="86" y="75"/>
                  </a:lnTo>
                  <a:lnTo>
                    <a:pt x="86" y="81"/>
                  </a:lnTo>
                  <a:lnTo>
                    <a:pt x="82" y="92"/>
                  </a:lnTo>
                  <a:lnTo>
                    <a:pt x="78" y="98"/>
                  </a:lnTo>
                  <a:lnTo>
                    <a:pt x="78" y="103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90" y="131"/>
                  </a:lnTo>
                  <a:lnTo>
                    <a:pt x="91" y="129"/>
                  </a:lnTo>
                  <a:lnTo>
                    <a:pt x="91" y="141"/>
                  </a:lnTo>
                  <a:lnTo>
                    <a:pt x="87" y="148"/>
                  </a:lnTo>
                  <a:lnTo>
                    <a:pt x="83" y="158"/>
                  </a:lnTo>
                  <a:lnTo>
                    <a:pt x="82" y="171"/>
                  </a:lnTo>
                  <a:lnTo>
                    <a:pt x="73" y="176"/>
                  </a:lnTo>
                  <a:lnTo>
                    <a:pt x="67" y="176"/>
                  </a:lnTo>
                  <a:lnTo>
                    <a:pt x="62" y="176"/>
                  </a:lnTo>
                  <a:lnTo>
                    <a:pt x="62" y="165"/>
                  </a:lnTo>
                  <a:lnTo>
                    <a:pt x="59" y="146"/>
                  </a:lnTo>
                  <a:lnTo>
                    <a:pt x="54" y="141"/>
                  </a:lnTo>
                  <a:lnTo>
                    <a:pt x="51" y="131"/>
                  </a:lnTo>
                  <a:lnTo>
                    <a:pt x="54" y="114"/>
                  </a:lnTo>
                  <a:lnTo>
                    <a:pt x="48" y="109"/>
                  </a:lnTo>
                  <a:lnTo>
                    <a:pt x="35" y="114"/>
                  </a:lnTo>
                  <a:lnTo>
                    <a:pt x="28" y="109"/>
                  </a:lnTo>
                  <a:lnTo>
                    <a:pt x="23" y="118"/>
                  </a:lnTo>
                  <a:lnTo>
                    <a:pt x="28" y="124"/>
                  </a:lnTo>
                  <a:lnTo>
                    <a:pt x="39" y="129"/>
                  </a:lnTo>
                  <a:lnTo>
                    <a:pt x="40" y="135"/>
                  </a:lnTo>
                  <a:lnTo>
                    <a:pt x="46" y="146"/>
                  </a:lnTo>
                  <a:lnTo>
                    <a:pt x="46" y="154"/>
                  </a:lnTo>
                  <a:lnTo>
                    <a:pt x="40" y="169"/>
                  </a:lnTo>
                  <a:lnTo>
                    <a:pt x="32" y="180"/>
                  </a:lnTo>
                  <a:lnTo>
                    <a:pt x="28" y="182"/>
                  </a:lnTo>
                  <a:lnTo>
                    <a:pt x="28" y="174"/>
                  </a:lnTo>
                  <a:lnTo>
                    <a:pt x="28" y="165"/>
                  </a:lnTo>
                  <a:lnTo>
                    <a:pt x="31" y="154"/>
                  </a:lnTo>
                  <a:lnTo>
                    <a:pt x="21" y="146"/>
                  </a:lnTo>
                  <a:lnTo>
                    <a:pt x="12" y="137"/>
                  </a:lnTo>
                  <a:lnTo>
                    <a:pt x="9" y="129"/>
                  </a:lnTo>
                  <a:lnTo>
                    <a:pt x="0" y="124"/>
                  </a:lnTo>
                  <a:lnTo>
                    <a:pt x="1" y="109"/>
                  </a:lnTo>
                  <a:lnTo>
                    <a:pt x="9" y="101"/>
                  </a:lnTo>
                  <a:lnTo>
                    <a:pt x="15" y="86"/>
                  </a:lnTo>
                  <a:lnTo>
                    <a:pt x="21" y="73"/>
                  </a:lnTo>
                  <a:lnTo>
                    <a:pt x="23" y="58"/>
                  </a:lnTo>
                  <a:lnTo>
                    <a:pt x="21" y="45"/>
                  </a:lnTo>
                  <a:lnTo>
                    <a:pt x="24" y="39"/>
                  </a:lnTo>
                  <a:lnTo>
                    <a:pt x="28" y="34"/>
                  </a:lnTo>
                  <a:lnTo>
                    <a:pt x="23" y="23"/>
                  </a:lnTo>
                  <a:lnTo>
                    <a:pt x="40" y="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53" name="Freeform 15"/>
            <p:cNvSpPr>
              <a:spLocks/>
            </p:cNvSpPr>
            <p:nvPr/>
          </p:nvSpPr>
          <p:spPr bwMode="auto">
            <a:xfrm>
              <a:off x="4570" y="2604"/>
              <a:ext cx="183" cy="253"/>
            </a:xfrm>
            <a:custGeom>
              <a:avLst/>
              <a:gdLst>
                <a:gd name="T0" fmla="*/ 0 w 183"/>
                <a:gd name="T1" fmla="*/ 85 h 253"/>
                <a:gd name="T2" fmla="*/ 37 w 183"/>
                <a:gd name="T3" fmla="*/ 45 h 253"/>
                <a:gd name="T4" fmla="*/ 57 w 183"/>
                <a:gd name="T5" fmla="*/ 28 h 253"/>
                <a:gd name="T6" fmla="*/ 67 w 183"/>
                <a:gd name="T7" fmla="*/ 13 h 253"/>
                <a:gd name="T8" fmla="*/ 96 w 183"/>
                <a:gd name="T9" fmla="*/ 0 h 253"/>
                <a:gd name="T10" fmla="*/ 111 w 183"/>
                <a:gd name="T11" fmla="*/ 30 h 253"/>
                <a:gd name="T12" fmla="*/ 126 w 183"/>
                <a:gd name="T13" fmla="*/ 17 h 253"/>
                <a:gd name="T14" fmla="*/ 133 w 183"/>
                <a:gd name="T15" fmla="*/ 8 h 253"/>
                <a:gd name="T16" fmla="*/ 146 w 183"/>
                <a:gd name="T17" fmla="*/ 0 h 253"/>
                <a:gd name="T18" fmla="*/ 154 w 183"/>
                <a:gd name="T19" fmla="*/ 0 h 253"/>
                <a:gd name="T20" fmla="*/ 156 w 183"/>
                <a:gd name="T21" fmla="*/ 11 h 253"/>
                <a:gd name="T22" fmla="*/ 156 w 183"/>
                <a:gd name="T23" fmla="*/ 19 h 253"/>
                <a:gd name="T24" fmla="*/ 148 w 183"/>
                <a:gd name="T25" fmla="*/ 34 h 253"/>
                <a:gd name="T26" fmla="*/ 148 w 183"/>
                <a:gd name="T27" fmla="*/ 41 h 253"/>
                <a:gd name="T28" fmla="*/ 170 w 183"/>
                <a:gd name="T29" fmla="*/ 79 h 253"/>
                <a:gd name="T30" fmla="*/ 174 w 183"/>
                <a:gd name="T31" fmla="*/ 102 h 253"/>
                <a:gd name="T32" fmla="*/ 179 w 183"/>
                <a:gd name="T33" fmla="*/ 102 h 253"/>
                <a:gd name="T34" fmla="*/ 182 w 183"/>
                <a:gd name="T35" fmla="*/ 113 h 253"/>
                <a:gd name="T36" fmla="*/ 174 w 183"/>
                <a:gd name="T37" fmla="*/ 124 h 253"/>
                <a:gd name="T38" fmla="*/ 168 w 183"/>
                <a:gd name="T39" fmla="*/ 118 h 253"/>
                <a:gd name="T40" fmla="*/ 154 w 183"/>
                <a:gd name="T41" fmla="*/ 126 h 253"/>
                <a:gd name="T42" fmla="*/ 156 w 183"/>
                <a:gd name="T43" fmla="*/ 149 h 253"/>
                <a:gd name="T44" fmla="*/ 141 w 183"/>
                <a:gd name="T45" fmla="*/ 162 h 253"/>
                <a:gd name="T46" fmla="*/ 141 w 183"/>
                <a:gd name="T47" fmla="*/ 199 h 253"/>
                <a:gd name="T48" fmla="*/ 141 w 183"/>
                <a:gd name="T49" fmla="*/ 224 h 253"/>
                <a:gd name="T50" fmla="*/ 133 w 183"/>
                <a:gd name="T51" fmla="*/ 235 h 253"/>
                <a:gd name="T52" fmla="*/ 126 w 183"/>
                <a:gd name="T53" fmla="*/ 252 h 253"/>
                <a:gd name="T54" fmla="*/ 119 w 183"/>
                <a:gd name="T55" fmla="*/ 250 h 253"/>
                <a:gd name="T56" fmla="*/ 107 w 183"/>
                <a:gd name="T57" fmla="*/ 241 h 253"/>
                <a:gd name="T58" fmla="*/ 98 w 183"/>
                <a:gd name="T59" fmla="*/ 233 h 253"/>
                <a:gd name="T60" fmla="*/ 90 w 183"/>
                <a:gd name="T61" fmla="*/ 218 h 253"/>
                <a:gd name="T62" fmla="*/ 63 w 183"/>
                <a:gd name="T63" fmla="*/ 222 h 253"/>
                <a:gd name="T64" fmla="*/ 40 w 183"/>
                <a:gd name="T65" fmla="*/ 213 h 253"/>
                <a:gd name="T66" fmla="*/ 25 w 183"/>
                <a:gd name="T67" fmla="*/ 190 h 253"/>
                <a:gd name="T68" fmla="*/ 14 w 183"/>
                <a:gd name="T69" fmla="*/ 173 h 253"/>
                <a:gd name="T70" fmla="*/ 6 w 183"/>
                <a:gd name="T71" fmla="*/ 160 h 253"/>
                <a:gd name="T72" fmla="*/ 6 w 183"/>
                <a:gd name="T73" fmla="*/ 132 h 253"/>
                <a:gd name="T74" fmla="*/ 0 w 183"/>
                <a:gd name="T75" fmla="*/ 85 h 2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3"/>
                <a:gd name="T115" fmla="*/ 0 h 253"/>
                <a:gd name="T116" fmla="*/ 183 w 183"/>
                <a:gd name="T117" fmla="*/ 253 h 2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3" h="253">
                  <a:moveTo>
                    <a:pt x="0" y="85"/>
                  </a:moveTo>
                  <a:lnTo>
                    <a:pt x="37" y="45"/>
                  </a:lnTo>
                  <a:lnTo>
                    <a:pt x="57" y="28"/>
                  </a:lnTo>
                  <a:lnTo>
                    <a:pt x="67" y="13"/>
                  </a:lnTo>
                  <a:lnTo>
                    <a:pt x="96" y="0"/>
                  </a:lnTo>
                  <a:lnTo>
                    <a:pt x="111" y="30"/>
                  </a:lnTo>
                  <a:lnTo>
                    <a:pt x="126" y="17"/>
                  </a:lnTo>
                  <a:lnTo>
                    <a:pt x="133" y="8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6" y="11"/>
                  </a:lnTo>
                  <a:lnTo>
                    <a:pt x="156" y="19"/>
                  </a:lnTo>
                  <a:lnTo>
                    <a:pt x="148" y="34"/>
                  </a:lnTo>
                  <a:lnTo>
                    <a:pt x="148" y="41"/>
                  </a:lnTo>
                  <a:lnTo>
                    <a:pt x="170" y="79"/>
                  </a:lnTo>
                  <a:lnTo>
                    <a:pt x="174" y="102"/>
                  </a:lnTo>
                  <a:lnTo>
                    <a:pt x="179" y="102"/>
                  </a:lnTo>
                  <a:lnTo>
                    <a:pt x="182" y="113"/>
                  </a:lnTo>
                  <a:lnTo>
                    <a:pt x="174" y="124"/>
                  </a:lnTo>
                  <a:lnTo>
                    <a:pt x="168" y="118"/>
                  </a:lnTo>
                  <a:lnTo>
                    <a:pt x="154" y="126"/>
                  </a:lnTo>
                  <a:lnTo>
                    <a:pt x="156" y="149"/>
                  </a:lnTo>
                  <a:lnTo>
                    <a:pt x="141" y="162"/>
                  </a:lnTo>
                  <a:lnTo>
                    <a:pt x="141" y="199"/>
                  </a:lnTo>
                  <a:lnTo>
                    <a:pt x="141" y="224"/>
                  </a:lnTo>
                  <a:lnTo>
                    <a:pt x="133" y="235"/>
                  </a:lnTo>
                  <a:lnTo>
                    <a:pt x="126" y="252"/>
                  </a:lnTo>
                  <a:lnTo>
                    <a:pt x="119" y="250"/>
                  </a:lnTo>
                  <a:lnTo>
                    <a:pt x="107" y="241"/>
                  </a:lnTo>
                  <a:lnTo>
                    <a:pt x="98" y="233"/>
                  </a:lnTo>
                  <a:lnTo>
                    <a:pt x="90" y="218"/>
                  </a:lnTo>
                  <a:lnTo>
                    <a:pt x="63" y="222"/>
                  </a:lnTo>
                  <a:lnTo>
                    <a:pt x="40" y="213"/>
                  </a:lnTo>
                  <a:lnTo>
                    <a:pt x="25" y="190"/>
                  </a:lnTo>
                  <a:lnTo>
                    <a:pt x="14" y="173"/>
                  </a:lnTo>
                  <a:lnTo>
                    <a:pt x="6" y="160"/>
                  </a:lnTo>
                  <a:lnTo>
                    <a:pt x="6" y="132"/>
                  </a:lnTo>
                  <a:lnTo>
                    <a:pt x="0" y="85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54" name="Freeform 16"/>
            <p:cNvSpPr>
              <a:spLocks/>
            </p:cNvSpPr>
            <p:nvPr/>
          </p:nvSpPr>
          <p:spPr bwMode="auto">
            <a:xfrm>
              <a:off x="4955" y="2747"/>
              <a:ext cx="345" cy="237"/>
            </a:xfrm>
            <a:custGeom>
              <a:avLst/>
              <a:gdLst>
                <a:gd name="T0" fmla="*/ 31 w 345"/>
                <a:gd name="T1" fmla="*/ 2 h 237"/>
                <a:gd name="T2" fmla="*/ 68 w 345"/>
                <a:gd name="T3" fmla="*/ 39 h 237"/>
                <a:gd name="T4" fmla="*/ 73 w 345"/>
                <a:gd name="T5" fmla="*/ 56 h 237"/>
                <a:gd name="T6" fmla="*/ 95 w 345"/>
                <a:gd name="T7" fmla="*/ 47 h 237"/>
                <a:gd name="T8" fmla="*/ 107 w 345"/>
                <a:gd name="T9" fmla="*/ 52 h 237"/>
                <a:gd name="T10" fmla="*/ 119 w 345"/>
                <a:gd name="T11" fmla="*/ 39 h 237"/>
                <a:gd name="T12" fmla="*/ 139 w 345"/>
                <a:gd name="T13" fmla="*/ 30 h 237"/>
                <a:gd name="T14" fmla="*/ 184 w 345"/>
                <a:gd name="T15" fmla="*/ 47 h 237"/>
                <a:gd name="T16" fmla="*/ 211 w 345"/>
                <a:gd name="T17" fmla="*/ 67 h 237"/>
                <a:gd name="T18" fmla="*/ 232 w 345"/>
                <a:gd name="T19" fmla="*/ 81 h 237"/>
                <a:gd name="T20" fmla="*/ 268 w 345"/>
                <a:gd name="T21" fmla="*/ 112 h 237"/>
                <a:gd name="T22" fmla="*/ 272 w 345"/>
                <a:gd name="T23" fmla="*/ 129 h 237"/>
                <a:gd name="T24" fmla="*/ 290 w 345"/>
                <a:gd name="T25" fmla="*/ 142 h 237"/>
                <a:gd name="T26" fmla="*/ 303 w 345"/>
                <a:gd name="T27" fmla="*/ 148 h 237"/>
                <a:gd name="T28" fmla="*/ 318 w 345"/>
                <a:gd name="T29" fmla="*/ 176 h 237"/>
                <a:gd name="T30" fmla="*/ 330 w 345"/>
                <a:gd name="T31" fmla="*/ 193 h 237"/>
                <a:gd name="T32" fmla="*/ 332 w 345"/>
                <a:gd name="T33" fmla="*/ 236 h 237"/>
                <a:gd name="T34" fmla="*/ 317 w 345"/>
                <a:gd name="T35" fmla="*/ 236 h 237"/>
                <a:gd name="T36" fmla="*/ 307 w 345"/>
                <a:gd name="T37" fmla="*/ 227 h 237"/>
                <a:gd name="T38" fmla="*/ 272 w 345"/>
                <a:gd name="T39" fmla="*/ 185 h 237"/>
                <a:gd name="T40" fmla="*/ 237 w 345"/>
                <a:gd name="T41" fmla="*/ 185 h 237"/>
                <a:gd name="T42" fmla="*/ 226 w 345"/>
                <a:gd name="T43" fmla="*/ 199 h 237"/>
                <a:gd name="T44" fmla="*/ 217 w 345"/>
                <a:gd name="T45" fmla="*/ 208 h 237"/>
                <a:gd name="T46" fmla="*/ 195 w 345"/>
                <a:gd name="T47" fmla="*/ 219 h 237"/>
                <a:gd name="T48" fmla="*/ 176 w 345"/>
                <a:gd name="T49" fmla="*/ 214 h 237"/>
                <a:gd name="T50" fmla="*/ 158 w 345"/>
                <a:gd name="T51" fmla="*/ 214 h 237"/>
                <a:gd name="T52" fmla="*/ 137 w 345"/>
                <a:gd name="T53" fmla="*/ 159 h 237"/>
                <a:gd name="T54" fmla="*/ 112 w 345"/>
                <a:gd name="T55" fmla="*/ 112 h 237"/>
                <a:gd name="T56" fmla="*/ 81 w 345"/>
                <a:gd name="T57" fmla="*/ 96 h 237"/>
                <a:gd name="T58" fmla="*/ 51 w 345"/>
                <a:gd name="T59" fmla="*/ 92 h 237"/>
                <a:gd name="T60" fmla="*/ 23 w 345"/>
                <a:gd name="T61" fmla="*/ 75 h 237"/>
                <a:gd name="T62" fmla="*/ 24 w 345"/>
                <a:gd name="T63" fmla="*/ 24 h 2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5"/>
                <a:gd name="T97" fmla="*/ 0 h 237"/>
                <a:gd name="T98" fmla="*/ 345 w 345"/>
                <a:gd name="T99" fmla="*/ 237 h 2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5" h="237">
                  <a:moveTo>
                    <a:pt x="0" y="0"/>
                  </a:moveTo>
                  <a:lnTo>
                    <a:pt x="31" y="2"/>
                  </a:lnTo>
                  <a:lnTo>
                    <a:pt x="55" y="6"/>
                  </a:lnTo>
                  <a:lnTo>
                    <a:pt x="68" y="39"/>
                  </a:lnTo>
                  <a:lnTo>
                    <a:pt x="69" y="51"/>
                  </a:lnTo>
                  <a:lnTo>
                    <a:pt x="73" y="56"/>
                  </a:lnTo>
                  <a:lnTo>
                    <a:pt x="81" y="47"/>
                  </a:lnTo>
                  <a:lnTo>
                    <a:pt x="95" y="47"/>
                  </a:lnTo>
                  <a:lnTo>
                    <a:pt x="103" y="56"/>
                  </a:lnTo>
                  <a:lnTo>
                    <a:pt x="107" y="52"/>
                  </a:lnTo>
                  <a:lnTo>
                    <a:pt x="118" y="39"/>
                  </a:lnTo>
                  <a:lnTo>
                    <a:pt x="119" y="39"/>
                  </a:lnTo>
                  <a:lnTo>
                    <a:pt x="130" y="30"/>
                  </a:lnTo>
                  <a:lnTo>
                    <a:pt x="139" y="30"/>
                  </a:lnTo>
                  <a:lnTo>
                    <a:pt x="169" y="47"/>
                  </a:lnTo>
                  <a:lnTo>
                    <a:pt x="184" y="47"/>
                  </a:lnTo>
                  <a:lnTo>
                    <a:pt x="196" y="62"/>
                  </a:lnTo>
                  <a:lnTo>
                    <a:pt x="211" y="67"/>
                  </a:lnTo>
                  <a:lnTo>
                    <a:pt x="222" y="79"/>
                  </a:lnTo>
                  <a:lnTo>
                    <a:pt x="232" y="81"/>
                  </a:lnTo>
                  <a:lnTo>
                    <a:pt x="257" y="92"/>
                  </a:lnTo>
                  <a:lnTo>
                    <a:pt x="268" y="112"/>
                  </a:lnTo>
                  <a:lnTo>
                    <a:pt x="275" y="124"/>
                  </a:lnTo>
                  <a:lnTo>
                    <a:pt x="272" y="129"/>
                  </a:lnTo>
                  <a:lnTo>
                    <a:pt x="282" y="140"/>
                  </a:lnTo>
                  <a:lnTo>
                    <a:pt x="290" y="142"/>
                  </a:lnTo>
                  <a:lnTo>
                    <a:pt x="294" y="146"/>
                  </a:lnTo>
                  <a:lnTo>
                    <a:pt x="303" y="148"/>
                  </a:lnTo>
                  <a:lnTo>
                    <a:pt x="318" y="165"/>
                  </a:lnTo>
                  <a:lnTo>
                    <a:pt x="318" y="176"/>
                  </a:lnTo>
                  <a:lnTo>
                    <a:pt x="329" y="187"/>
                  </a:lnTo>
                  <a:lnTo>
                    <a:pt x="330" y="193"/>
                  </a:lnTo>
                  <a:lnTo>
                    <a:pt x="344" y="215"/>
                  </a:lnTo>
                  <a:lnTo>
                    <a:pt x="332" y="236"/>
                  </a:lnTo>
                  <a:lnTo>
                    <a:pt x="329" y="236"/>
                  </a:lnTo>
                  <a:lnTo>
                    <a:pt x="317" y="236"/>
                  </a:lnTo>
                  <a:lnTo>
                    <a:pt x="313" y="227"/>
                  </a:lnTo>
                  <a:lnTo>
                    <a:pt x="307" y="227"/>
                  </a:lnTo>
                  <a:lnTo>
                    <a:pt x="302" y="230"/>
                  </a:lnTo>
                  <a:lnTo>
                    <a:pt x="272" y="185"/>
                  </a:lnTo>
                  <a:lnTo>
                    <a:pt x="255" y="187"/>
                  </a:lnTo>
                  <a:lnTo>
                    <a:pt x="237" y="185"/>
                  </a:lnTo>
                  <a:lnTo>
                    <a:pt x="232" y="191"/>
                  </a:lnTo>
                  <a:lnTo>
                    <a:pt x="226" y="199"/>
                  </a:lnTo>
                  <a:lnTo>
                    <a:pt x="225" y="193"/>
                  </a:lnTo>
                  <a:lnTo>
                    <a:pt x="217" y="208"/>
                  </a:lnTo>
                  <a:lnTo>
                    <a:pt x="204" y="227"/>
                  </a:lnTo>
                  <a:lnTo>
                    <a:pt x="195" y="219"/>
                  </a:lnTo>
                  <a:lnTo>
                    <a:pt x="184" y="214"/>
                  </a:lnTo>
                  <a:lnTo>
                    <a:pt x="176" y="214"/>
                  </a:lnTo>
                  <a:lnTo>
                    <a:pt x="164" y="208"/>
                  </a:lnTo>
                  <a:lnTo>
                    <a:pt x="158" y="214"/>
                  </a:lnTo>
                  <a:lnTo>
                    <a:pt x="150" y="185"/>
                  </a:lnTo>
                  <a:lnTo>
                    <a:pt x="137" y="159"/>
                  </a:lnTo>
                  <a:lnTo>
                    <a:pt x="123" y="129"/>
                  </a:lnTo>
                  <a:lnTo>
                    <a:pt x="112" y="112"/>
                  </a:lnTo>
                  <a:lnTo>
                    <a:pt x="103" y="96"/>
                  </a:lnTo>
                  <a:lnTo>
                    <a:pt x="81" y="96"/>
                  </a:lnTo>
                  <a:lnTo>
                    <a:pt x="62" y="103"/>
                  </a:lnTo>
                  <a:lnTo>
                    <a:pt x="51" y="92"/>
                  </a:lnTo>
                  <a:lnTo>
                    <a:pt x="32" y="84"/>
                  </a:lnTo>
                  <a:lnTo>
                    <a:pt x="23" y="75"/>
                  </a:lnTo>
                  <a:lnTo>
                    <a:pt x="23" y="41"/>
                  </a:lnTo>
                  <a:lnTo>
                    <a:pt x="24" y="24"/>
                  </a:lnTo>
                  <a:lnTo>
                    <a:pt x="0" y="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55" name="Freeform 17"/>
            <p:cNvSpPr>
              <a:spLocks/>
            </p:cNvSpPr>
            <p:nvPr/>
          </p:nvSpPr>
          <p:spPr bwMode="auto">
            <a:xfrm>
              <a:off x="4314" y="2577"/>
              <a:ext cx="210" cy="313"/>
            </a:xfrm>
            <a:custGeom>
              <a:avLst/>
              <a:gdLst>
                <a:gd name="T0" fmla="*/ 0 w 210"/>
                <a:gd name="T1" fmla="*/ 9 h 313"/>
                <a:gd name="T2" fmla="*/ 21 w 210"/>
                <a:gd name="T3" fmla="*/ 0 h 313"/>
                <a:gd name="T4" fmla="*/ 46 w 210"/>
                <a:gd name="T5" fmla="*/ 15 h 313"/>
                <a:gd name="T6" fmla="*/ 50 w 210"/>
                <a:gd name="T7" fmla="*/ 28 h 313"/>
                <a:gd name="T8" fmla="*/ 50 w 210"/>
                <a:gd name="T9" fmla="*/ 34 h 313"/>
                <a:gd name="T10" fmla="*/ 55 w 210"/>
                <a:gd name="T11" fmla="*/ 38 h 313"/>
                <a:gd name="T12" fmla="*/ 55 w 210"/>
                <a:gd name="T13" fmla="*/ 43 h 313"/>
                <a:gd name="T14" fmla="*/ 63 w 210"/>
                <a:gd name="T15" fmla="*/ 45 h 313"/>
                <a:gd name="T16" fmla="*/ 63 w 210"/>
                <a:gd name="T17" fmla="*/ 56 h 313"/>
                <a:gd name="T18" fmla="*/ 89 w 210"/>
                <a:gd name="T19" fmla="*/ 90 h 313"/>
                <a:gd name="T20" fmla="*/ 93 w 210"/>
                <a:gd name="T21" fmla="*/ 90 h 313"/>
                <a:gd name="T22" fmla="*/ 97 w 210"/>
                <a:gd name="T23" fmla="*/ 100 h 313"/>
                <a:gd name="T24" fmla="*/ 101 w 210"/>
                <a:gd name="T25" fmla="*/ 107 h 313"/>
                <a:gd name="T26" fmla="*/ 105 w 210"/>
                <a:gd name="T27" fmla="*/ 107 h 313"/>
                <a:gd name="T28" fmla="*/ 123 w 210"/>
                <a:gd name="T29" fmla="*/ 118 h 313"/>
                <a:gd name="T30" fmla="*/ 155 w 210"/>
                <a:gd name="T31" fmla="*/ 124 h 313"/>
                <a:gd name="T32" fmla="*/ 157 w 210"/>
                <a:gd name="T33" fmla="*/ 164 h 313"/>
                <a:gd name="T34" fmla="*/ 165 w 210"/>
                <a:gd name="T35" fmla="*/ 169 h 313"/>
                <a:gd name="T36" fmla="*/ 163 w 210"/>
                <a:gd name="T37" fmla="*/ 182 h 313"/>
                <a:gd name="T38" fmla="*/ 182 w 210"/>
                <a:gd name="T39" fmla="*/ 203 h 313"/>
                <a:gd name="T40" fmla="*/ 200 w 210"/>
                <a:gd name="T41" fmla="*/ 211 h 313"/>
                <a:gd name="T42" fmla="*/ 200 w 210"/>
                <a:gd name="T43" fmla="*/ 276 h 313"/>
                <a:gd name="T44" fmla="*/ 209 w 210"/>
                <a:gd name="T45" fmla="*/ 301 h 313"/>
                <a:gd name="T46" fmla="*/ 204 w 210"/>
                <a:gd name="T47" fmla="*/ 310 h 313"/>
                <a:gd name="T48" fmla="*/ 192 w 210"/>
                <a:gd name="T49" fmla="*/ 312 h 313"/>
                <a:gd name="T50" fmla="*/ 190 w 210"/>
                <a:gd name="T51" fmla="*/ 289 h 313"/>
                <a:gd name="T52" fmla="*/ 170 w 210"/>
                <a:gd name="T53" fmla="*/ 312 h 313"/>
                <a:gd name="T54" fmla="*/ 157 w 210"/>
                <a:gd name="T55" fmla="*/ 278 h 313"/>
                <a:gd name="T56" fmla="*/ 150 w 210"/>
                <a:gd name="T57" fmla="*/ 256 h 313"/>
                <a:gd name="T58" fmla="*/ 126 w 210"/>
                <a:gd name="T59" fmla="*/ 226 h 313"/>
                <a:gd name="T60" fmla="*/ 120 w 210"/>
                <a:gd name="T61" fmla="*/ 226 h 313"/>
                <a:gd name="T62" fmla="*/ 98 w 210"/>
                <a:gd name="T63" fmla="*/ 209 h 313"/>
                <a:gd name="T64" fmla="*/ 94 w 210"/>
                <a:gd name="T65" fmla="*/ 192 h 313"/>
                <a:gd name="T66" fmla="*/ 94 w 210"/>
                <a:gd name="T67" fmla="*/ 180 h 313"/>
                <a:gd name="T68" fmla="*/ 77 w 210"/>
                <a:gd name="T69" fmla="*/ 135 h 313"/>
                <a:gd name="T70" fmla="*/ 70 w 210"/>
                <a:gd name="T71" fmla="*/ 107 h 313"/>
                <a:gd name="T72" fmla="*/ 48 w 210"/>
                <a:gd name="T73" fmla="*/ 83 h 313"/>
                <a:gd name="T74" fmla="*/ 19 w 210"/>
                <a:gd name="T75" fmla="*/ 43 h 313"/>
                <a:gd name="T76" fmla="*/ 0 w 210"/>
                <a:gd name="T77" fmla="*/ 9 h 3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0"/>
                <a:gd name="T118" fmla="*/ 0 h 313"/>
                <a:gd name="T119" fmla="*/ 210 w 210"/>
                <a:gd name="T120" fmla="*/ 313 h 31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0" h="313">
                  <a:moveTo>
                    <a:pt x="0" y="9"/>
                  </a:moveTo>
                  <a:lnTo>
                    <a:pt x="21" y="0"/>
                  </a:lnTo>
                  <a:lnTo>
                    <a:pt x="46" y="15"/>
                  </a:lnTo>
                  <a:lnTo>
                    <a:pt x="50" y="28"/>
                  </a:lnTo>
                  <a:lnTo>
                    <a:pt x="50" y="34"/>
                  </a:lnTo>
                  <a:lnTo>
                    <a:pt x="55" y="38"/>
                  </a:lnTo>
                  <a:lnTo>
                    <a:pt x="55" y="43"/>
                  </a:lnTo>
                  <a:lnTo>
                    <a:pt x="63" y="45"/>
                  </a:lnTo>
                  <a:lnTo>
                    <a:pt x="63" y="56"/>
                  </a:lnTo>
                  <a:lnTo>
                    <a:pt x="89" y="90"/>
                  </a:lnTo>
                  <a:lnTo>
                    <a:pt x="93" y="90"/>
                  </a:lnTo>
                  <a:lnTo>
                    <a:pt x="97" y="100"/>
                  </a:lnTo>
                  <a:lnTo>
                    <a:pt x="101" y="107"/>
                  </a:lnTo>
                  <a:lnTo>
                    <a:pt x="105" y="107"/>
                  </a:lnTo>
                  <a:lnTo>
                    <a:pt x="123" y="118"/>
                  </a:lnTo>
                  <a:lnTo>
                    <a:pt x="155" y="124"/>
                  </a:lnTo>
                  <a:lnTo>
                    <a:pt x="157" y="164"/>
                  </a:lnTo>
                  <a:lnTo>
                    <a:pt x="165" y="169"/>
                  </a:lnTo>
                  <a:lnTo>
                    <a:pt x="163" y="182"/>
                  </a:lnTo>
                  <a:lnTo>
                    <a:pt x="182" y="203"/>
                  </a:lnTo>
                  <a:lnTo>
                    <a:pt x="200" y="211"/>
                  </a:lnTo>
                  <a:lnTo>
                    <a:pt x="200" y="276"/>
                  </a:lnTo>
                  <a:lnTo>
                    <a:pt x="209" y="301"/>
                  </a:lnTo>
                  <a:lnTo>
                    <a:pt x="204" y="310"/>
                  </a:lnTo>
                  <a:lnTo>
                    <a:pt x="192" y="312"/>
                  </a:lnTo>
                  <a:lnTo>
                    <a:pt x="190" y="289"/>
                  </a:lnTo>
                  <a:lnTo>
                    <a:pt x="170" y="312"/>
                  </a:lnTo>
                  <a:lnTo>
                    <a:pt x="157" y="278"/>
                  </a:lnTo>
                  <a:lnTo>
                    <a:pt x="150" y="256"/>
                  </a:lnTo>
                  <a:lnTo>
                    <a:pt x="126" y="226"/>
                  </a:lnTo>
                  <a:lnTo>
                    <a:pt x="120" y="226"/>
                  </a:lnTo>
                  <a:lnTo>
                    <a:pt x="98" y="209"/>
                  </a:lnTo>
                  <a:lnTo>
                    <a:pt x="94" y="192"/>
                  </a:lnTo>
                  <a:lnTo>
                    <a:pt x="94" y="180"/>
                  </a:lnTo>
                  <a:lnTo>
                    <a:pt x="77" y="135"/>
                  </a:lnTo>
                  <a:lnTo>
                    <a:pt x="70" y="107"/>
                  </a:lnTo>
                  <a:lnTo>
                    <a:pt x="48" y="83"/>
                  </a:lnTo>
                  <a:lnTo>
                    <a:pt x="19" y="43"/>
                  </a:lnTo>
                  <a:lnTo>
                    <a:pt x="0" y="9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56" name="Freeform 18"/>
            <p:cNvSpPr>
              <a:spLocks/>
            </p:cNvSpPr>
            <p:nvPr/>
          </p:nvSpPr>
          <p:spPr bwMode="auto">
            <a:xfrm>
              <a:off x="4687" y="2240"/>
              <a:ext cx="203" cy="348"/>
            </a:xfrm>
            <a:custGeom>
              <a:avLst/>
              <a:gdLst>
                <a:gd name="T0" fmla="*/ 13 w 203"/>
                <a:gd name="T1" fmla="*/ 0 h 348"/>
                <a:gd name="T2" fmla="*/ 31 w 203"/>
                <a:gd name="T3" fmla="*/ 0 h 348"/>
                <a:gd name="T4" fmla="*/ 50 w 203"/>
                <a:gd name="T5" fmla="*/ 38 h 348"/>
                <a:gd name="T6" fmla="*/ 46 w 203"/>
                <a:gd name="T7" fmla="*/ 71 h 348"/>
                <a:gd name="T8" fmla="*/ 58 w 203"/>
                <a:gd name="T9" fmla="*/ 83 h 348"/>
                <a:gd name="T10" fmla="*/ 64 w 203"/>
                <a:gd name="T11" fmla="*/ 105 h 348"/>
                <a:gd name="T12" fmla="*/ 77 w 203"/>
                <a:gd name="T13" fmla="*/ 116 h 348"/>
                <a:gd name="T14" fmla="*/ 93 w 203"/>
                <a:gd name="T15" fmla="*/ 118 h 348"/>
                <a:gd name="T16" fmla="*/ 116 w 203"/>
                <a:gd name="T17" fmla="*/ 135 h 348"/>
                <a:gd name="T18" fmla="*/ 131 w 203"/>
                <a:gd name="T19" fmla="*/ 158 h 348"/>
                <a:gd name="T20" fmla="*/ 135 w 203"/>
                <a:gd name="T21" fmla="*/ 158 h 348"/>
                <a:gd name="T22" fmla="*/ 154 w 203"/>
                <a:gd name="T23" fmla="*/ 174 h 348"/>
                <a:gd name="T24" fmla="*/ 154 w 203"/>
                <a:gd name="T25" fmla="*/ 218 h 348"/>
                <a:gd name="T26" fmla="*/ 161 w 203"/>
                <a:gd name="T27" fmla="*/ 236 h 348"/>
                <a:gd name="T28" fmla="*/ 166 w 203"/>
                <a:gd name="T29" fmla="*/ 248 h 348"/>
                <a:gd name="T30" fmla="*/ 174 w 203"/>
                <a:gd name="T31" fmla="*/ 259 h 348"/>
                <a:gd name="T32" fmla="*/ 181 w 203"/>
                <a:gd name="T33" fmla="*/ 274 h 348"/>
                <a:gd name="T34" fmla="*/ 187 w 203"/>
                <a:gd name="T35" fmla="*/ 291 h 348"/>
                <a:gd name="T36" fmla="*/ 202 w 203"/>
                <a:gd name="T37" fmla="*/ 304 h 348"/>
                <a:gd name="T38" fmla="*/ 199 w 203"/>
                <a:gd name="T39" fmla="*/ 321 h 348"/>
                <a:gd name="T40" fmla="*/ 184 w 203"/>
                <a:gd name="T41" fmla="*/ 324 h 348"/>
                <a:gd name="T42" fmla="*/ 178 w 203"/>
                <a:gd name="T43" fmla="*/ 309 h 348"/>
                <a:gd name="T44" fmla="*/ 166 w 203"/>
                <a:gd name="T45" fmla="*/ 309 h 348"/>
                <a:gd name="T46" fmla="*/ 166 w 203"/>
                <a:gd name="T47" fmla="*/ 347 h 348"/>
                <a:gd name="T48" fmla="*/ 157 w 203"/>
                <a:gd name="T49" fmla="*/ 347 h 348"/>
                <a:gd name="T50" fmla="*/ 145 w 203"/>
                <a:gd name="T51" fmla="*/ 330 h 348"/>
                <a:gd name="T52" fmla="*/ 138 w 203"/>
                <a:gd name="T53" fmla="*/ 321 h 348"/>
                <a:gd name="T54" fmla="*/ 138 w 203"/>
                <a:gd name="T55" fmla="*/ 302 h 348"/>
                <a:gd name="T56" fmla="*/ 120 w 203"/>
                <a:gd name="T57" fmla="*/ 302 h 348"/>
                <a:gd name="T58" fmla="*/ 115 w 203"/>
                <a:gd name="T59" fmla="*/ 321 h 348"/>
                <a:gd name="T60" fmla="*/ 108 w 203"/>
                <a:gd name="T61" fmla="*/ 302 h 348"/>
                <a:gd name="T62" fmla="*/ 107 w 203"/>
                <a:gd name="T63" fmla="*/ 281 h 348"/>
                <a:gd name="T64" fmla="*/ 127 w 203"/>
                <a:gd name="T65" fmla="*/ 274 h 348"/>
                <a:gd name="T66" fmla="*/ 139 w 203"/>
                <a:gd name="T67" fmla="*/ 279 h 348"/>
                <a:gd name="T68" fmla="*/ 142 w 203"/>
                <a:gd name="T69" fmla="*/ 246 h 348"/>
                <a:gd name="T70" fmla="*/ 130 w 203"/>
                <a:gd name="T71" fmla="*/ 234 h 348"/>
                <a:gd name="T72" fmla="*/ 122 w 203"/>
                <a:gd name="T73" fmla="*/ 206 h 348"/>
                <a:gd name="T74" fmla="*/ 116 w 203"/>
                <a:gd name="T75" fmla="*/ 173 h 348"/>
                <a:gd name="T76" fmla="*/ 95 w 203"/>
                <a:gd name="T77" fmla="*/ 161 h 348"/>
                <a:gd name="T78" fmla="*/ 85 w 203"/>
                <a:gd name="T79" fmla="*/ 144 h 348"/>
                <a:gd name="T80" fmla="*/ 68 w 203"/>
                <a:gd name="T81" fmla="*/ 135 h 348"/>
                <a:gd name="T82" fmla="*/ 77 w 203"/>
                <a:gd name="T83" fmla="*/ 169 h 348"/>
                <a:gd name="T84" fmla="*/ 58 w 203"/>
                <a:gd name="T85" fmla="*/ 184 h 348"/>
                <a:gd name="T86" fmla="*/ 46 w 203"/>
                <a:gd name="T87" fmla="*/ 146 h 348"/>
                <a:gd name="T88" fmla="*/ 36 w 203"/>
                <a:gd name="T89" fmla="*/ 139 h 348"/>
                <a:gd name="T90" fmla="*/ 36 w 203"/>
                <a:gd name="T91" fmla="*/ 118 h 348"/>
                <a:gd name="T92" fmla="*/ 23 w 203"/>
                <a:gd name="T93" fmla="*/ 96 h 348"/>
                <a:gd name="T94" fmla="*/ 8 w 203"/>
                <a:gd name="T95" fmla="*/ 83 h 348"/>
                <a:gd name="T96" fmla="*/ 0 w 203"/>
                <a:gd name="T97" fmla="*/ 68 h 348"/>
                <a:gd name="T98" fmla="*/ 4 w 203"/>
                <a:gd name="T99" fmla="*/ 56 h 348"/>
                <a:gd name="T100" fmla="*/ 15 w 203"/>
                <a:gd name="T101" fmla="*/ 62 h 348"/>
                <a:gd name="T102" fmla="*/ 19 w 203"/>
                <a:gd name="T103" fmla="*/ 49 h 348"/>
                <a:gd name="T104" fmla="*/ 15 w 203"/>
                <a:gd name="T105" fmla="*/ 28 h 348"/>
                <a:gd name="T106" fmla="*/ 13 w 203"/>
                <a:gd name="T107" fmla="*/ 0 h 3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3"/>
                <a:gd name="T163" fmla="*/ 0 h 348"/>
                <a:gd name="T164" fmla="*/ 203 w 203"/>
                <a:gd name="T165" fmla="*/ 348 h 3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3" h="348">
                  <a:moveTo>
                    <a:pt x="13" y="0"/>
                  </a:moveTo>
                  <a:lnTo>
                    <a:pt x="31" y="0"/>
                  </a:lnTo>
                  <a:lnTo>
                    <a:pt x="50" y="38"/>
                  </a:lnTo>
                  <a:lnTo>
                    <a:pt x="46" y="71"/>
                  </a:lnTo>
                  <a:lnTo>
                    <a:pt x="58" y="83"/>
                  </a:lnTo>
                  <a:lnTo>
                    <a:pt x="64" y="105"/>
                  </a:lnTo>
                  <a:lnTo>
                    <a:pt x="77" y="116"/>
                  </a:lnTo>
                  <a:lnTo>
                    <a:pt x="93" y="118"/>
                  </a:lnTo>
                  <a:lnTo>
                    <a:pt x="116" y="135"/>
                  </a:lnTo>
                  <a:lnTo>
                    <a:pt x="131" y="158"/>
                  </a:lnTo>
                  <a:lnTo>
                    <a:pt x="135" y="158"/>
                  </a:lnTo>
                  <a:lnTo>
                    <a:pt x="154" y="174"/>
                  </a:lnTo>
                  <a:lnTo>
                    <a:pt x="154" y="218"/>
                  </a:lnTo>
                  <a:lnTo>
                    <a:pt x="161" y="236"/>
                  </a:lnTo>
                  <a:lnTo>
                    <a:pt x="166" y="248"/>
                  </a:lnTo>
                  <a:lnTo>
                    <a:pt x="174" y="259"/>
                  </a:lnTo>
                  <a:lnTo>
                    <a:pt x="181" y="274"/>
                  </a:lnTo>
                  <a:lnTo>
                    <a:pt x="187" y="291"/>
                  </a:lnTo>
                  <a:lnTo>
                    <a:pt x="202" y="304"/>
                  </a:lnTo>
                  <a:lnTo>
                    <a:pt x="199" y="321"/>
                  </a:lnTo>
                  <a:lnTo>
                    <a:pt x="184" y="324"/>
                  </a:lnTo>
                  <a:lnTo>
                    <a:pt x="178" y="309"/>
                  </a:lnTo>
                  <a:lnTo>
                    <a:pt x="166" y="309"/>
                  </a:lnTo>
                  <a:lnTo>
                    <a:pt x="166" y="347"/>
                  </a:lnTo>
                  <a:lnTo>
                    <a:pt x="157" y="347"/>
                  </a:lnTo>
                  <a:lnTo>
                    <a:pt x="145" y="330"/>
                  </a:lnTo>
                  <a:lnTo>
                    <a:pt x="138" y="321"/>
                  </a:lnTo>
                  <a:lnTo>
                    <a:pt x="138" y="302"/>
                  </a:lnTo>
                  <a:lnTo>
                    <a:pt x="120" y="302"/>
                  </a:lnTo>
                  <a:lnTo>
                    <a:pt x="115" y="321"/>
                  </a:lnTo>
                  <a:lnTo>
                    <a:pt x="108" y="302"/>
                  </a:lnTo>
                  <a:lnTo>
                    <a:pt x="107" y="281"/>
                  </a:lnTo>
                  <a:lnTo>
                    <a:pt x="127" y="274"/>
                  </a:lnTo>
                  <a:lnTo>
                    <a:pt x="139" y="279"/>
                  </a:lnTo>
                  <a:lnTo>
                    <a:pt x="142" y="246"/>
                  </a:lnTo>
                  <a:lnTo>
                    <a:pt x="130" y="234"/>
                  </a:lnTo>
                  <a:lnTo>
                    <a:pt x="122" y="206"/>
                  </a:lnTo>
                  <a:lnTo>
                    <a:pt x="116" y="173"/>
                  </a:lnTo>
                  <a:lnTo>
                    <a:pt x="95" y="161"/>
                  </a:lnTo>
                  <a:lnTo>
                    <a:pt x="85" y="144"/>
                  </a:lnTo>
                  <a:lnTo>
                    <a:pt x="68" y="135"/>
                  </a:lnTo>
                  <a:lnTo>
                    <a:pt x="77" y="169"/>
                  </a:lnTo>
                  <a:lnTo>
                    <a:pt x="58" y="184"/>
                  </a:lnTo>
                  <a:lnTo>
                    <a:pt x="46" y="146"/>
                  </a:lnTo>
                  <a:lnTo>
                    <a:pt x="36" y="139"/>
                  </a:lnTo>
                  <a:lnTo>
                    <a:pt x="36" y="118"/>
                  </a:lnTo>
                  <a:lnTo>
                    <a:pt x="23" y="96"/>
                  </a:lnTo>
                  <a:lnTo>
                    <a:pt x="8" y="83"/>
                  </a:lnTo>
                  <a:lnTo>
                    <a:pt x="0" y="68"/>
                  </a:lnTo>
                  <a:lnTo>
                    <a:pt x="4" y="56"/>
                  </a:lnTo>
                  <a:lnTo>
                    <a:pt x="15" y="62"/>
                  </a:lnTo>
                  <a:lnTo>
                    <a:pt x="19" y="49"/>
                  </a:lnTo>
                  <a:lnTo>
                    <a:pt x="15" y="28"/>
                  </a:lnTo>
                  <a:lnTo>
                    <a:pt x="13" y="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57" name="Freeform 19"/>
            <p:cNvSpPr>
              <a:spLocks/>
            </p:cNvSpPr>
            <p:nvPr/>
          </p:nvSpPr>
          <p:spPr bwMode="auto">
            <a:xfrm>
              <a:off x="4640" y="1653"/>
              <a:ext cx="151" cy="295"/>
            </a:xfrm>
            <a:custGeom>
              <a:avLst/>
              <a:gdLst>
                <a:gd name="T0" fmla="*/ 31 w 151"/>
                <a:gd name="T1" fmla="*/ 0 h 295"/>
                <a:gd name="T2" fmla="*/ 59 w 151"/>
                <a:gd name="T3" fmla="*/ 21 h 295"/>
                <a:gd name="T4" fmla="*/ 78 w 151"/>
                <a:gd name="T5" fmla="*/ 41 h 295"/>
                <a:gd name="T6" fmla="*/ 89 w 151"/>
                <a:gd name="T7" fmla="*/ 67 h 295"/>
                <a:gd name="T8" fmla="*/ 100 w 151"/>
                <a:gd name="T9" fmla="*/ 67 h 295"/>
                <a:gd name="T10" fmla="*/ 97 w 151"/>
                <a:gd name="T11" fmla="*/ 84 h 295"/>
                <a:gd name="T12" fmla="*/ 109 w 151"/>
                <a:gd name="T13" fmla="*/ 96 h 295"/>
                <a:gd name="T14" fmla="*/ 116 w 151"/>
                <a:gd name="T15" fmla="*/ 112 h 295"/>
                <a:gd name="T16" fmla="*/ 136 w 151"/>
                <a:gd name="T17" fmla="*/ 146 h 295"/>
                <a:gd name="T18" fmla="*/ 150 w 151"/>
                <a:gd name="T19" fmla="*/ 185 h 295"/>
                <a:gd name="T20" fmla="*/ 124 w 151"/>
                <a:gd name="T21" fmla="*/ 182 h 295"/>
                <a:gd name="T22" fmla="*/ 105 w 151"/>
                <a:gd name="T23" fmla="*/ 176 h 295"/>
                <a:gd name="T24" fmla="*/ 119 w 151"/>
                <a:gd name="T25" fmla="*/ 204 h 295"/>
                <a:gd name="T26" fmla="*/ 119 w 151"/>
                <a:gd name="T27" fmla="*/ 221 h 295"/>
                <a:gd name="T28" fmla="*/ 119 w 151"/>
                <a:gd name="T29" fmla="*/ 238 h 295"/>
                <a:gd name="T30" fmla="*/ 111 w 151"/>
                <a:gd name="T31" fmla="*/ 230 h 295"/>
                <a:gd name="T32" fmla="*/ 101 w 151"/>
                <a:gd name="T33" fmla="*/ 215 h 295"/>
                <a:gd name="T34" fmla="*/ 83 w 151"/>
                <a:gd name="T35" fmla="*/ 198 h 295"/>
                <a:gd name="T36" fmla="*/ 74 w 151"/>
                <a:gd name="T37" fmla="*/ 191 h 295"/>
                <a:gd name="T38" fmla="*/ 58 w 151"/>
                <a:gd name="T39" fmla="*/ 198 h 295"/>
                <a:gd name="T40" fmla="*/ 48 w 151"/>
                <a:gd name="T41" fmla="*/ 204 h 295"/>
                <a:gd name="T42" fmla="*/ 54 w 151"/>
                <a:gd name="T43" fmla="*/ 219 h 295"/>
                <a:gd name="T44" fmla="*/ 70 w 151"/>
                <a:gd name="T45" fmla="*/ 230 h 295"/>
                <a:gd name="T46" fmla="*/ 85 w 151"/>
                <a:gd name="T47" fmla="*/ 242 h 295"/>
                <a:gd name="T48" fmla="*/ 92 w 151"/>
                <a:gd name="T49" fmla="*/ 260 h 295"/>
                <a:gd name="T50" fmla="*/ 89 w 151"/>
                <a:gd name="T51" fmla="*/ 287 h 295"/>
                <a:gd name="T52" fmla="*/ 89 w 151"/>
                <a:gd name="T53" fmla="*/ 294 h 295"/>
                <a:gd name="T54" fmla="*/ 83 w 151"/>
                <a:gd name="T55" fmla="*/ 294 h 295"/>
                <a:gd name="T56" fmla="*/ 74 w 151"/>
                <a:gd name="T57" fmla="*/ 287 h 295"/>
                <a:gd name="T58" fmla="*/ 70 w 151"/>
                <a:gd name="T59" fmla="*/ 283 h 295"/>
                <a:gd name="T60" fmla="*/ 63 w 151"/>
                <a:gd name="T61" fmla="*/ 277 h 295"/>
                <a:gd name="T62" fmla="*/ 58 w 151"/>
                <a:gd name="T63" fmla="*/ 292 h 295"/>
                <a:gd name="T64" fmla="*/ 48 w 151"/>
                <a:gd name="T65" fmla="*/ 294 h 295"/>
                <a:gd name="T66" fmla="*/ 40 w 151"/>
                <a:gd name="T67" fmla="*/ 283 h 295"/>
                <a:gd name="T68" fmla="*/ 40 w 151"/>
                <a:gd name="T69" fmla="*/ 258 h 295"/>
                <a:gd name="T70" fmla="*/ 39 w 151"/>
                <a:gd name="T71" fmla="*/ 243 h 295"/>
                <a:gd name="T72" fmla="*/ 28 w 151"/>
                <a:gd name="T73" fmla="*/ 236 h 295"/>
                <a:gd name="T74" fmla="*/ 19 w 151"/>
                <a:gd name="T75" fmla="*/ 249 h 295"/>
                <a:gd name="T76" fmla="*/ 4 w 151"/>
                <a:gd name="T77" fmla="*/ 249 h 295"/>
                <a:gd name="T78" fmla="*/ 0 w 151"/>
                <a:gd name="T79" fmla="*/ 238 h 295"/>
                <a:gd name="T80" fmla="*/ 4 w 151"/>
                <a:gd name="T81" fmla="*/ 210 h 295"/>
                <a:gd name="T82" fmla="*/ 16 w 151"/>
                <a:gd name="T83" fmla="*/ 193 h 295"/>
                <a:gd name="T84" fmla="*/ 13 w 151"/>
                <a:gd name="T85" fmla="*/ 148 h 295"/>
                <a:gd name="T86" fmla="*/ 13 w 151"/>
                <a:gd name="T87" fmla="*/ 137 h 295"/>
                <a:gd name="T88" fmla="*/ 25 w 151"/>
                <a:gd name="T89" fmla="*/ 135 h 295"/>
                <a:gd name="T90" fmla="*/ 35 w 151"/>
                <a:gd name="T91" fmla="*/ 146 h 295"/>
                <a:gd name="T92" fmla="*/ 52 w 151"/>
                <a:gd name="T93" fmla="*/ 152 h 295"/>
                <a:gd name="T94" fmla="*/ 52 w 151"/>
                <a:gd name="T95" fmla="*/ 131 h 295"/>
                <a:gd name="T96" fmla="*/ 44 w 151"/>
                <a:gd name="T97" fmla="*/ 120 h 295"/>
                <a:gd name="T98" fmla="*/ 40 w 151"/>
                <a:gd name="T99" fmla="*/ 112 h 295"/>
                <a:gd name="T100" fmla="*/ 47 w 151"/>
                <a:gd name="T101" fmla="*/ 112 h 295"/>
                <a:gd name="T102" fmla="*/ 50 w 151"/>
                <a:gd name="T103" fmla="*/ 112 h 295"/>
                <a:gd name="T104" fmla="*/ 54 w 151"/>
                <a:gd name="T105" fmla="*/ 112 h 295"/>
                <a:gd name="T106" fmla="*/ 58 w 151"/>
                <a:gd name="T107" fmla="*/ 112 h 295"/>
                <a:gd name="T108" fmla="*/ 63 w 151"/>
                <a:gd name="T109" fmla="*/ 103 h 295"/>
                <a:gd name="T110" fmla="*/ 62 w 151"/>
                <a:gd name="T111" fmla="*/ 96 h 295"/>
                <a:gd name="T112" fmla="*/ 56 w 151"/>
                <a:gd name="T113" fmla="*/ 75 h 295"/>
                <a:gd name="T114" fmla="*/ 44 w 151"/>
                <a:gd name="T115" fmla="*/ 56 h 295"/>
                <a:gd name="T116" fmla="*/ 28 w 151"/>
                <a:gd name="T117" fmla="*/ 45 h 295"/>
                <a:gd name="T118" fmla="*/ 23 w 151"/>
                <a:gd name="T119" fmla="*/ 28 h 295"/>
                <a:gd name="T120" fmla="*/ 31 w 151"/>
                <a:gd name="T121" fmla="*/ 0 h 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"/>
                <a:gd name="T184" fmla="*/ 0 h 295"/>
                <a:gd name="T185" fmla="*/ 151 w 151"/>
                <a:gd name="T186" fmla="*/ 295 h 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" h="295">
                  <a:moveTo>
                    <a:pt x="31" y="0"/>
                  </a:moveTo>
                  <a:lnTo>
                    <a:pt x="59" y="21"/>
                  </a:lnTo>
                  <a:lnTo>
                    <a:pt x="78" y="41"/>
                  </a:lnTo>
                  <a:lnTo>
                    <a:pt x="89" y="67"/>
                  </a:lnTo>
                  <a:lnTo>
                    <a:pt x="100" y="67"/>
                  </a:lnTo>
                  <a:lnTo>
                    <a:pt x="97" y="84"/>
                  </a:lnTo>
                  <a:lnTo>
                    <a:pt x="109" y="96"/>
                  </a:lnTo>
                  <a:lnTo>
                    <a:pt x="116" y="112"/>
                  </a:lnTo>
                  <a:lnTo>
                    <a:pt x="136" y="146"/>
                  </a:lnTo>
                  <a:lnTo>
                    <a:pt x="150" y="185"/>
                  </a:lnTo>
                  <a:lnTo>
                    <a:pt x="124" y="182"/>
                  </a:lnTo>
                  <a:lnTo>
                    <a:pt x="105" y="176"/>
                  </a:lnTo>
                  <a:lnTo>
                    <a:pt x="119" y="204"/>
                  </a:lnTo>
                  <a:lnTo>
                    <a:pt x="119" y="221"/>
                  </a:lnTo>
                  <a:lnTo>
                    <a:pt x="119" y="238"/>
                  </a:lnTo>
                  <a:lnTo>
                    <a:pt x="111" y="230"/>
                  </a:lnTo>
                  <a:lnTo>
                    <a:pt x="101" y="215"/>
                  </a:lnTo>
                  <a:lnTo>
                    <a:pt x="83" y="198"/>
                  </a:lnTo>
                  <a:lnTo>
                    <a:pt x="74" y="191"/>
                  </a:lnTo>
                  <a:lnTo>
                    <a:pt x="58" y="198"/>
                  </a:lnTo>
                  <a:lnTo>
                    <a:pt x="48" y="204"/>
                  </a:lnTo>
                  <a:lnTo>
                    <a:pt x="54" y="219"/>
                  </a:lnTo>
                  <a:lnTo>
                    <a:pt x="70" y="230"/>
                  </a:lnTo>
                  <a:lnTo>
                    <a:pt x="85" y="242"/>
                  </a:lnTo>
                  <a:lnTo>
                    <a:pt x="92" y="260"/>
                  </a:lnTo>
                  <a:lnTo>
                    <a:pt x="89" y="287"/>
                  </a:lnTo>
                  <a:lnTo>
                    <a:pt x="89" y="294"/>
                  </a:lnTo>
                  <a:lnTo>
                    <a:pt x="83" y="294"/>
                  </a:lnTo>
                  <a:lnTo>
                    <a:pt x="74" y="287"/>
                  </a:lnTo>
                  <a:lnTo>
                    <a:pt x="70" y="283"/>
                  </a:lnTo>
                  <a:lnTo>
                    <a:pt x="63" y="277"/>
                  </a:lnTo>
                  <a:lnTo>
                    <a:pt x="58" y="292"/>
                  </a:lnTo>
                  <a:lnTo>
                    <a:pt x="48" y="294"/>
                  </a:lnTo>
                  <a:lnTo>
                    <a:pt x="40" y="283"/>
                  </a:lnTo>
                  <a:lnTo>
                    <a:pt x="40" y="258"/>
                  </a:lnTo>
                  <a:lnTo>
                    <a:pt x="39" y="243"/>
                  </a:lnTo>
                  <a:lnTo>
                    <a:pt x="28" y="236"/>
                  </a:lnTo>
                  <a:lnTo>
                    <a:pt x="19" y="249"/>
                  </a:lnTo>
                  <a:lnTo>
                    <a:pt x="4" y="249"/>
                  </a:lnTo>
                  <a:lnTo>
                    <a:pt x="0" y="238"/>
                  </a:lnTo>
                  <a:lnTo>
                    <a:pt x="4" y="210"/>
                  </a:lnTo>
                  <a:lnTo>
                    <a:pt x="16" y="193"/>
                  </a:lnTo>
                  <a:lnTo>
                    <a:pt x="13" y="148"/>
                  </a:lnTo>
                  <a:lnTo>
                    <a:pt x="13" y="137"/>
                  </a:lnTo>
                  <a:lnTo>
                    <a:pt x="25" y="135"/>
                  </a:lnTo>
                  <a:lnTo>
                    <a:pt x="35" y="146"/>
                  </a:lnTo>
                  <a:lnTo>
                    <a:pt x="52" y="152"/>
                  </a:lnTo>
                  <a:lnTo>
                    <a:pt x="52" y="131"/>
                  </a:lnTo>
                  <a:lnTo>
                    <a:pt x="44" y="120"/>
                  </a:lnTo>
                  <a:lnTo>
                    <a:pt x="40" y="112"/>
                  </a:lnTo>
                  <a:lnTo>
                    <a:pt x="47" y="112"/>
                  </a:lnTo>
                  <a:lnTo>
                    <a:pt x="50" y="112"/>
                  </a:lnTo>
                  <a:lnTo>
                    <a:pt x="54" y="112"/>
                  </a:lnTo>
                  <a:lnTo>
                    <a:pt x="58" y="112"/>
                  </a:lnTo>
                  <a:lnTo>
                    <a:pt x="63" y="103"/>
                  </a:lnTo>
                  <a:lnTo>
                    <a:pt x="62" y="96"/>
                  </a:lnTo>
                  <a:lnTo>
                    <a:pt x="56" y="75"/>
                  </a:lnTo>
                  <a:lnTo>
                    <a:pt x="44" y="56"/>
                  </a:lnTo>
                  <a:lnTo>
                    <a:pt x="28" y="45"/>
                  </a:lnTo>
                  <a:lnTo>
                    <a:pt x="23" y="28"/>
                  </a:lnTo>
                  <a:lnTo>
                    <a:pt x="31" y="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4469" y="1302"/>
              <a:ext cx="165" cy="239"/>
            </a:xfrm>
            <a:custGeom>
              <a:avLst/>
              <a:gdLst>
                <a:gd name="T0" fmla="*/ 0 w 165"/>
                <a:gd name="T1" fmla="*/ 0 h 239"/>
                <a:gd name="T2" fmla="*/ 15 w 165"/>
                <a:gd name="T3" fmla="*/ 0 h 239"/>
                <a:gd name="T4" fmla="*/ 22 w 165"/>
                <a:gd name="T5" fmla="*/ 17 h 239"/>
                <a:gd name="T6" fmla="*/ 43 w 165"/>
                <a:gd name="T7" fmla="*/ 41 h 239"/>
                <a:gd name="T8" fmla="*/ 53 w 165"/>
                <a:gd name="T9" fmla="*/ 69 h 239"/>
                <a:gd name="T10" fmla="*/ 68 w 165"/>
                <a:gd name="T11" fmla="*/ 73 h 239"/>
                <a:gd name="T12" fmla="*/ 80 w 165"/>
                <a:gd name="T13" fmla="*/ 79 h 239"/>
                <a:gd name="T14" fmla="*/ 89 w 165"/>
                <a:gd name="T15" fmla="*/ 90 h 239"/>
                <a:gd name="T16" fmla="*/ 101 w 165"/>
                <a:gd name="T17" fmla="*/ 90 h 239"/>
                <a:gd name="T18" fmla="*/ 115 w 165"/>
                <a:gd name="T19" fmla="*/ 107 h 239"/>
                <a:gd name="T20" fmla="*/ 127 w 165"/>
                <a:gd name="T21" fmla="*/ 120 h 239"/>
                <a:gd name="T22" fmla="*/ 141 w 165"/>
                <a:gd name="T23" fmla="*/ 129 h 239"/>
                <a:gd name="T24" fmla="*/ 138 w 165"/>
                <a:gd name="T25" fmla="*/ 137 h 239"/>
                <a:gd name="T26" fmla="*/ 130 w 165"/>
                <a:gd name="T27" fmla="*/ 142 h 239"/>
                <a:gd name="T28" fmla="*/ 123 w 165"/>
                <a:gd name="T29" fmla="*/ 142 h 239"/>
                <a:gd name="T30" fmla="*/ 119 w 165"/>
                <a:gd name="T31" fmla="*/ 152 h 239"/>
                <a:gd name="T32" fmla="*/ 134 w 165"/>
                <a:gd name="T33" fmla="*/ 169 h 239"/>
                <a:gd name="T34" fmla="*/ 146 w 165"/>
                <a:gd name="T35" fmla="*/ 186 h 239"/>
                <a:gd name="T36" fmla="*/ 164 w 165"/>
                <a:gd name="T37" fmla="*/ 202 h 239"/>
                <a:gd name="T38" fmla="*/ 152 w 165"/>
                <a:gd name="T39" fmla="*/ 221 h 239"/>
                <a:gd name="T40" fmla="*/ 142 w 165"/>
                <a:gd name="T41" fmla="*/ 227 h 239"/>
                <a:gd name="T42" fmla="*/ 145 w 165"/>
                <a:gd name="T43" fmla="*/ 238 h 239"/>
                <a:gd name="T44" fmla="*/ 127 w 165"/>
                <a:gd name="T45" fmla="*/ 238 h 239"/>
                <a:gd name="T46" fmla="*/ 121 w 165"/>
                <a:gd name="T47" fmla="*/ 231 h 239"/>
                <a:gd name="T48" fmla="*/ 107 w 165"/>
                <a:gd name="T49" fmla="*/ 208 h 239"/>
                <a:gd name="T50" fmla="*/ 97 w 165"/>
                <a:gd name="T51" fmla="*/ 187 h 239"/>
                <a:gd name="T52" fmla="*/ 81 w 165"/>
                <a:gd name="T53" fmla="*/ 154 h 239"/>
                <a:gd name="T54" fmla="*/ 65 w 165"/>
                <a:gd name="T55" fmla="*/ 129 h 239"/>
                <a:gd name="T56" fmla="*/ 45 w 165"/>
                <a:gd name="T57" fmla="*/ 92 h 239"/>
                <a:gd name="T58" fmla="*/ 34 w 165"/>
                <a:gd name="T59" fmla="*/ 81 h 239"/>
                <a:gd name="T60" fmla="*/ 23 w 165"/>
                <a:gd name="T61" fmla="*/ 73 h 239"/>
                <a:gd name="T62" fmla="*/ 19 w 165"/>
                <a:gd name="T63" fmla="*/ 52 h 239"/>
                <a:gd name="T64" fmla="*/ 3 w 165"/>
                <a:gd name="T65" fmla="*/ 36 h 239"/>
                <a:gd name="T66" fmla="*/ 3 w 165"/>
                <a:gd name="T67" fmla="*/ 24 h 239"/>
                <a:gd name="T68" fmla="*/ 0 w 165"/>
                <a:gd name="T69" fmla="*/ 0 h 2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5"/>
                <a:gd name="T106" fmla="*/ 0 h 239"/>
                <a:gd name="T107" fmla="*/ 165 w 165"/>
                <a:gd name="T108" fmla="*/ 239 h 2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5" h="239">
                  <a:moveTo>
                    <a:pt x="0" y="0"/>
                  </a:moveTo>
                  <a:lnTo>
                    <a:pt x="15" y="0"/>
                  </a:lnTo>
                  <a:lnTo>
                    <a:pt x="22" y="17"/>
                  </a:lnTo>
                  <a:lnTo>
                    <a:pt x="43" y="41"/>
                  </a:lnTo>
                  <a:lnTo>
                    <a:pt x="53" y="69"/>
                  </a:lnTo>
                  <a:lnTo>
                    <a:pt x="68" y="73"/>
                  </a:lnTo>
                  <a:lnTo>
                    <a:pt x="80" y="79"/>
                  </a:lnTo>
                  <a:lnTo>
                    <a:pt x="89" y="90"/>
                  </a:lnTo>
                  <a:lnTo>
                    <a:pt x="101" y="90"/>
                  </a:lnTo>
                  <a:lnTo>
                    <a:pt x="115" y="107"/>
                  </a:lnTo>
                  <a:lnTo>
                    <a:pt x="127" y="120"/>
                  </a:lnTo>
                  <a:lnTo>
                    <a:pt x="141" y="129"/>
                  </a:lnTo>
                  <a:lnTo>
                    <a:pt x="138" y="137"/>
                  </a:lnTo>
                  <a:lnTo>
                    <a:pt x="130" y="142"/>
                  </a:lnTo>
                  <a:lnTo>
                    <a:pt x="123" y="142"/>
                  </a:lnTo>
                  <a:lnTo>
                    <a:pt x="119" y="152"/>
                  </a:lnTo>
                  <a:lnTo>
                    <a:pt x="134" y="169"/>
                  </a:lnTo>
                  <a:lnTo>
                    <a:pt x="146" y="186"/>
                  </a:lnTo>
                  <a:lnTo>
                    <a:pt x="164" y="202"/>
                  </a:lnTo>
                  <a:lnTo>
                    <a:pt x="152" y="221"/>
                  </a:lnTo>
                  <a:lnTo>
                    <a:pt x="142" y="227"/>
                  </a:lnTo>
                  <a:lnTo>
                    <a:pt x="145" y="238"/>
                  </a:lnTo>
                  <a:lnTo>
                    <a:pt x="127" y="238"/>
                  </a:lnTo>
                  <a:lnTo>
                    <a:pt x="121" y="231"/>
                  </a:lnTo>
                  <a:lnTo>
                    <a:pt x="107" y="208"/>
                  </a:lnTo>
                  <a:lnTo>
                    <a:pt x="97" y="187"/>
                  </a:lnTo>
                  <a:lnTo>
                    <a:pt x="81" y="154"/>
                  </a:lnTo>
                  <a:lnTo>
                    <a:pt x="65" y="129"/>
                  </a:lnTo>
                  <a:lnTo>
                    <a:pt x="45" y="92"/>
                  </a:lnTo>
                  <a:lnTo>
                    <a:pt x="34" y="81"/>
                  </a:lnTo>
                  <a:lnTo>
                    <a:pt x="23" y="73"/>
                  </a:lnTo>
                  <a:lnTo>
                    <a:pt x="19" y="52"/>
                  </a:lnTo>
                  <a:lnTo>
                    <a:pt x="3" y="36"/>
                  </a:lnTo>
                  <a:lnTo>
                    <a:pt x="3" y="24"/>
                  </a:lnTo>
                  <a:lnTo>
                    <a:pt x="0" y="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59" name="Freeform 21"/>
            <p:cNvSpPr>
              <a:spLocks/>
            </p:cNvSpPr>
            <p:nvPr/>
          </p:nvSpPr>
          <p:spPr bwMode="auto">
            <a:xfrm>
              <a:off x="2334" y="1793"/>
              <a:ext cx="1186" cy="1818"/>
            </a:xfrm>
            <a:custGeom>
              <a:avLst/>
              <a:gdLst>
                <a:gd name="T0" fmla="*/ 906 w 1186"/>
                <a:gd name="T1" fmla="*/ 293 h 1818"/>
                <a:gd name="T2" fmla="*/ 1016 w 1186"/>
                <a:gd name="T3" fmla="*/ 593 h 1818"/>
                <a:gd name="T4" fmla="*/ 1060 w 1186"/>
                <a:gd name="T5" fmla="*/ 672 h 1818"/>
                <a:gd name="T6" fmla="*/ 1158 w 1186"/>
                <a:gd name="T7" fmla="*/ 653 h 1818"/>
                <a:gd name="T8" fmla="*/ 1182 w 1186"/>
                <a:gd name="T9" fmla="*/ 726 h 1818"/>
                <a:gd name="T10" fmla="*/ 1067 w 1186"/>
                <a:gd name="T11" fmla="*/ 929 h 1818"/>
                <a:gd name="T12" fmla="*/ 971 w 1186"/>
                <a:gd name="T13" fmla="*/ 1162 h 1818"/>
                <a:gd name="T14" fmla="*/ 985 w 1186"/>
                <a:gd name="T15" fmla="*/ 1246 h 1818"/>
                <a:gd name="T16" fmla="*/ 985 w 1186"/>
                <a:gd name="T17" fmla="*/ 1333 h 1818"/>
                <a:gd name="T18" fmla="*/ 943 w 1186"/>
                <a:gd name="T19" fmla="*/ 1365 h 1818"/>
                <a:gd name="T20" fmla="*/ 880 w 1186"/>
                <a:gd name="T21" fmla="*/ 1479 h 1818"/>
                <a:gd name="T22" fmla="*/ 857 w 1186"/>
                <a:gd name="T23" fmla="*/ 1579 h 1818"/>
                <a:gd name="T24" fmla="*/ 797 w 1186"/>
                <a:gd name="T25" fmla="*/ 1714 h 1818"/>
                <a:gd name="T26" fmla="*/ 764 w 1186"/>
                <a:gd name="T27" fmla="*/ 1744 h 1818"/>
                <a:gd name="T28" fmla="*/ 692 w 1186"/>
                <a:gd name="T29" fmla="*/ 1811 h 1818"/>
                <a:gd name="T30" fmla="*/ 604 w 1186"/>
                <a:gd name="T31" fmla="*/ 1789 h 1818"/>
                <a:gd name="T32" fmla="*/ 595 w 1186"/>
                <a:gd name="T33" fmla="*/ 1725 h 1818"/>
                <a:gd name="T34" fmla="*/ 558 w 1186"/>
                <a:gd name="T35" fmla="*/ 1635 h 1818"/>
                <a:gd name="T36" fmla="*/ 550 w 1186"/>
                <a:gd name="T37" fmla="*/ 1558 h 1818"/>
                <a:gd name="T38" fmla="*/ 538 w 1186"/>
                <a:gd name="T39" fmla="*/ 1507 h 1818"/>
                <a:gd name="T40" fmla="*/ 501 w 1186"/>
                <a:gd name="T41" fmla="*/ 1451 h 1818"/>
                <a:gd name="T42" fmla="*/ 478 w 1186"/>
                <a:gd name="T43" fmla="*/ 1378 h 1818"/>
                <a:gd name="T44" fmla="*/ 511 w 1186"/>
                <a:gd name="T45" fmla="*/ 1252 h 1818"/>
                <a:gd name="T46" fmla="*/ 496 w 1186"/>
                <a:gd name="T47" fmla="*/ 1077 h 1818"/>
                <a:gd name="T48" fmla="*/ 443 w 1186"/>
                <a:gd name="T49" fmla="*/ 989 h 1818"/>
                <a:gd name="T50" fmla="*/ 435 w 1186"/>
                <a:gd name="T51" fmla="*/ 852 h 1818"/>
                <a:gd name="T52" fmla="*/ 359 w 1186"/>
                <a:gd name="T53" fmla="*/ 802 h 1818"/>
                <a:gd name="T54" fmla="*/ 260 w 1186"/>
                <a:gd name="T55" fmla="*/ 817 h 1818"/>
                <a:gd name="T56" fmla="*/ 57 w 1186"/>
                <a:gd name="T57" fmla="*/ 706 h 1818"/>
                <a:gd name="T58" fmla="*/ 10 w 1186"/>
                <a:gd name="T59" fmla="*/ 526 h 1818"/>
                <a:gd name="T60" fmla="*/ 46 w 1186"/>
                <a:gd name="T61" fmla="*/ 400 h 1818"/>
                <a:gd name="T62" fmla="*/ 115 w 1186"/>
                <a:gd name="T63" fmla="*/ 261 h 1818"/>
                <a:gd name="T64" fmla="*/ 216 w 1186"/>
                <a:gd name="T65" fmla="*/ 158 h 1818"/>
                <a:gd name="T66" fmla="*/ 291 w 1186"/>
                <a:gd name="T67" fmla="*/ 47 h 1818"/>
                <a:gd name="T68" fmla="*/ 362 w 1186"/>
                <a:gd name="T69" fmla="*/ 75 h 1818"/>
                <a:gd name="T70" fmla="*/ 437 w 1186"/>
                <a:gd name="T71" fmla="*/ 28 h 1818"/>
                <a:gd name="T72" fmla="*/ 489 w 1186"/>
                <a:gd name="T73" fmla="*/ 6 h 1818"/>
                <a:gd name="T74" fmla="*/ 531 w 1186"/>
                <a:gd name="T75" fmla="*/ 62 h 1818"/>
                <a:gd name="T76" fmla="*/ 611 w 1186"/>
                <a:gd name="T77" fmla="*/ 152 h 1818"/>
                <a:gd name="T78" fmla="*/ 667 w 1186"/>
                <a:gd name="T79" fmla="*/ 109 h 1818"/>
                <a:gd name="T80" fmla="*/ 752 w 1186"/>
                <a:gd name="T81" fmla="*/ 141 h 1818"/>
                <a:gd name="T82" fmla="*/ 848 w 1186"/>
                <a:gd name="T83" fmla="*/ 137 h 18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86"/>
                <a:gd name="T127" fmla="*/ 0 h 1818"/>
                <a:gd name="T128" fmla="*/ 1186 w 1186"/>
                <a:gd name="T129" fmla="*/ 1818 h 18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86" h="1818">
                  <a:moveTo>
                    <a:pt x="886" y="216"/>
                  </a:moveTo>
                  <a:lnTo>
                    <a:pt x="906" y="293"/>
                  </a:lnTo>
                  <a:lnTo>
                    <a:pt x="943" y="407"/>
                  </a:lnTo>
                  <a:lnTo>
                    <a:pt x="1016" y="593"/>
                  </a:lnTo>
                  <a:lnTo>
                    <a:pt x="1043" y="619"/>
                  </a:lnTo>
                  <a:lnTo>
                    <a:pt x="1060" y="672"/>
                  </a:lnTo>
                  <a:lnTo>
                    <a:pt x="1119" y="670"/>
                  </a:lnTo>
                  <a:lnTo>
                    <a:pt x="1158" y="653"/>
                  </a:lnTo>
                  <a:lnTo>
                    <a:pt x="1185" y="653"/>
                  </a:lnTo>
                  <a:lnTo>
                    <a:pt x="1182" y="726"/>
                  </a:lnTo>
                  <a:lnTo>
                    <a:pt x="1173" y="766"/>
                  </a:lnTo>
                  <a:lnTo>
                    <a:pt x="1067" y="929"/>
                  </a:lnTo>
                  <a:lnTo>
                    <a:pt x="970" y="1096"/>
                  </a:lnTo>
                  <a:lnTo>
                    <a:pt x="971" y="1162"/>
                  </a:lnTo>
                  <a:lnTo>
                    <a:pt x="998" y="1209"/>
                  </a:lnTo>
                  <a:lnTo>
                    <a:pt x="985" y="1246"/>
                  </a:lnTo>
                  <a:lnTo>
                    <a:pt x="993" y="1297"/>
                  </a:lnTo>
                  <a:lnTo>
                    <a:pt x="985" y="1333"/>
                  </a:lnTo>
                  <a:lnTo>
                    <a:pt x="962" y="1365"/>
                  </a:lnTo>
                  <a:lnTo>
                    <a:pt x="943" y="1365"/>
                  </a:lnTo>
                  <a:lnTo>
                    <a:pt x="909" y="1417"/>
                  </a:lnTo>
                  <a:lnTo>
                    <a:pt x="880" y="1479"/>
                  </a:lnTo>
                  <a:lnTo>
                    <a:pt x="886" y="1547"/>
                  </a:lnTo>
                  <a:lnTo>
                    <a:pt x="857" y="1579"/>
                  </a:lnTo>
                  <a:lnTo>
                    <a:pt x="830" y="1648"/>
                  </a:lnTo>
                  <a:lnTo>
                    <a:pt x="797" y="1714"/>
                  </a:lnTo>
                  <a:lnTo>
                    <a:pt x="779" y="1738"/>
                  </a:lnTo>
                  <a:lnTo>
                    <a:pt x="764" y="1744"/>
                  </a:lnTo>
                  <a:lnTo>
                    <a:pt x="737" y="1787"/>
                  </a:lnTo>
                  <a:lnTo>
                    <a:pt x="692" y="1811"/>
                  </a:lnTo>
                  <a:lnTo>
                    <a:pt x="635" y="1817"/>
                  </a:lnTo>
                  <a:lnTo>
                    <a:pt x="604" y="1789"/>
                  </a:lnTo>
                  <a:lnTo>
                    <a:pt x="600" y="1761"/>
                  </a:lnTo>
                  <a:lnTo>
                    <a:pt x="595" y="1725"/>
                  </a:lnTo>
                  <a:lnTo>
                    <a:pt x="574" y="1704"/>
                  </a:lnTo>
                  <a:lnTo>
                    <a:pt x="558" y="1635"/>
                  </a:lnTo>
                  <a:lnTo>
                    <a:pt x="551" y="1601"/>
                  </a:lnTo>
                  <a:lnTo>
                    <a:pt x="550" y="1558"/>
                  </a:lnTo>
                  <a:lnTo>
                    <a:pt x="540" y="1528"/>
                  </a:lnTo>
                  <a:lnTo>
                    <a:pt x="538" y="1507"/>
                  </a:lnTo>
                  <a:lnTo>
                    <a:pt x="520" y="1477"/>
                  </a:lnTo>
                  <a:lnTo>
                    <a:pt x="501" y="1451"/>
                  </a:lnTo>
                  <a:lnTo>
                    <a:pt x="487" y="1410"/>
                  </a:lnTo>
                  <a:lnTo>
                    <a:pt x="478" y="1378"/>
                  </a:lnTo>
                  <a:lnTo>
                    <a:pt x="482" y="1327"/>
                  </a:lnTo>
                  <a:lnTo>
                    <a:pt x="511" y="1252"/>
                  </a:lnTo>
                  <a:lnTo>
                    <a:pt x="516" y="1169"/>
                  </a:lnTo>
                  <a:lnTo>
                    <a:pt x="496" y="1077"/>
                  </a:lnTo>
                  <a:lnTo>
                    <a:pt x="464" y="1040"/>
                  </a:lnTo>
                  <a:lnTo>
                    <a:pt x="443" y="989"/>
                  </a:lnTo>
                  <a:lnTo>
                    <a:pt x="451" y="912"/>
                  </a:lnTo>
                  <a:lnTo>
                    <a:pt x="435" y="852"/>
                  </a:lnTo>
                  <a:lnTo>
                    <a:pt x="398" y="847"/>
                  </a:lnTo>
                  <a:lnTo>
                    <a:pt x="359" y="802"/>
                  </a:lnTo>
                  <a:lnTo>
                    <a:pt x="310" y="777"/>
                  </a:lnTo>
                  <a:lnTo>
                    <a:pt x="260" y="817"/>
                  </a:lnTo>
                  <a:lnTo>
                    <a:pt x="129" y="805"/>
                  </a:lnTo>
                  <a:lnTo>
                    <a:pt x="57" y="706"/>
                  </a:lnTo>
                  <a:lnTo>
                    <a:pt x="0" y="571"/>
                  </a:lnTo>
                  <a:lnTo>
                    <a:pt x="10" y="526"/>
                  </a:lnTo>
                  <a:lnTo>
                    <a:pt x="35" y="492"/>
                  </a:lnTo>
                  <a:lnTo>
                    <a:pt x="46" y="400"/>
                  </a:lnTo>
                  <a:lnTo>
                    <a:pt x="64" y="332"/>
                  </a:lnTo>
                  <a:lnTo>
                    <a:pt x="115" y="261"/>
                  </a:lnTo>
                  <a:lnTo>
                    <a:pt x="167" y="231"/>
                  </a:lnTo>
                  <a:lnTo>
                    <a:pt x="216" y="158"/>
                  </a:lnTo>
                  <a:lnTo>
                    <a:pt x="228" y="126"/>
                  </a:lnTo>
                  <a:lnTo>
                    <a:pt x="291" y="47"/>
                  </a:lnTo>
                  <a:lnTo>
                    <a:pt x="332" y="79"/>
                  </a:lnTo>
                  <a:lnTo>
                    <a:pt x="362" y="75"/>
                  </a:lnTo>
                  <a:lnTo>
                    <a:pt x="397" y="34"/>
                  </a:lnTo>
                  <a:lnTo>
                    <a:pt x="437" y="28"/>
                  </a:lnTo>
                  <a:lnTo>
                    <a:pt x="464" y="39"/>
                  </a:lnTo>
                  <a:lnTo>
                    <a:pt x="489" y="6"/>
                  </a:lnTo>
                  <a:lnTo>
                    <a:pt x="523" y="0"/>
                  </a:lnTo>
                  <a:lnTo>
                    <a:pt x="531" y="62"/>
                  </a:lnTo>
                  <a:lnTo>
                    <a:pt x="551" y="107"/>
                  </a:lnTo>
                  <a:lnTo>
                    <a:pt x="611" y="152"/>
                  </a:lnTo>
                  <a:lnTo>
                    <a:pt x="661" y="160"/>
                  </a:lnTo>
                  <a:lnTo>
                    <a:pt x="667" y="109"/>
                  </a:lnTo>
                  <a:lnTo>
                    <a:pt x="706" y="109"/>
                  </a:lnTo>
                  <a:lnTo>
                    <a:pt x="752" y="141"/>
                  </a:lnTo>
                  <a:lnTo>
                    <a:pt x="803" y="158"/>
                  </a:lnTo>
                  <a:lnTo>
                    <a:pt x="848" y="137"/>
                  </a:lnTo>
                  <a:lnTo>
                    <a:pt x="886" y="216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60" name="Freeform 22"/>
            <p:cNvSpPr>
              <a:spLocks/>
            </p:cNvSpPr>
            <p:nvPr/>
          </p:nvSpPr>
          <p:spPr bwMode="auto">
            <a:xfrm>
              <a:off x="2622" y="1286"/>
              <a:ext cx="79" cy="132"/>
            </a:xfrm>
            <a:custGeom>
              <a:avLst/>
              <a:gdLst>
                <a:gd name="T0" fmla="*/ 17 w 79"/>
                <a:gd name="T1" fmla="*/ 40 h 132"/>
                <a:gd name="T2" fmla="*/ 23 w 79"/>
                <a:gd name="T3" fmla="*/ 27 h 132"/>
                <a:gd name="T4" fmla="*/ 37 w 79"/>
                <a:gd name="T5" fmla="*/ 27 h 132"/>
                <a:gd name="T6" fmla="*/ 57 w 79"/>
                <a:gd name="T7" fmla="*/ 0 h 132"/>
                <a:gd name="T8" fmla="*/ 64 w 79"/>
                <a:gd name="T9" fmla="*/ 17 h 132"/>
                <a:gd name="T10" fmla="*/ 74 w 79"/>
                <a:gd name="T11" fmla="*/ 17 h 132"/>
                <a:gd name="T12" fmla="*/ 78 w 79"/>
                <a:gd name="T13" fmla="*/ 27 h 132"/>
                <a:gd name="T14" fmla="*/ 71 w 79"/>
                <a:gd name="T15" fmla="*/ 40 h 132"/>
                <a:gd name="T16" fmla="*/ 64 w 79"/>
                <a:gd name="T17" fmla="*/ 46 h 132"/>
                <a:gd name="T18" fmla="*/ 64 w 79"/>
                <a:gd name="T19" fmla="*/ 57 h 132"/>
                <a:gd name="T20" fmla="*/ 62 w 79"/>
                <a:gd name="T21" fmla="*/ 63 h 132"/>
                <a:gd name="T22" fmla="*/ 60 w 79"/>
                <a:gd name="T23" fmla="*/ 72 h 132"/>
                <a:gd name="T24" fmla="*/ 64 w 79"/>
                <a:gd name="T25" fmla="*/ 84 h 132"/>
                <a:gd name="T26" fmla="*/ 57 w 79"/>
                <a:gd name="T27" fmla="*/ 95 h 132"/>
                <a:gd name="T28" fmla="*/ 52 w 79"/>
                <a:gd name="T29" fmla="*/ 101 h 132"/>
                <a:gd name="T30" fmla="*/ 45 w 79"/>
                <a:gd name="T31" fmla="*/ 101 h 132"/>
                <a:gd name="T32" fmla="*/ 44 w 79"/>
                <a:gd name="T33" fmla="*/ 103 h 132"/>
                <a:gd name="T34" fmla="*/ 41 w 79"/>
                <a:gd name="T35" fmla="*/ 112 h 132"/>
                <a:gd name="T36" fmla="*/ 31 w 79"/>
                <a:gd name="T37" fmla="*/ 114 h 132"/>
                <a:gd name="T38" fmla="*/ 29 w 79"/>
                <a:gd name="T39" fmla="*/ 112 h 132"/>
                <a:gd name="T40" fmla="*/ 21 w 79"/>
                <a:gd name="T41" fmla="*/ 120 h 132"/>
                <a:gd name="T42" fmla="*/ 20 w 79"/>
                <a:gd name="T43" fmla="*/ 123 h 132"/>
                <a:gd name="T44" fmla="*/ 9 w 79"/>
                <a:gd name="T45" fmla="*/ 131 h 132"/>
                <a:gd name="T46" fmla="*/ 5 w 79"/>
                <a:gd name="T47" fmla="*/ 131 h 132"/>
                <a:gd name="T48" fmla="*/ 4 w 79"/>
                <a:gd name="T49" fmla="*/ 125 h 132"/>
                <a:gd name="T50" fmla="*/ 1 w 79"/>
                <a:gd name="T51" fmla="*/ 112 h 132"/>
                <a:gd name="T52" fmla="*/ 0 w 79"/>
                <a:gd name="T53" fmla="*/ 108 h 132"/>
                <a:gd name="T54" fmla="*/ 0 w 79"/>
                <a:gd name="T55" fmla="*/ 97 h 132"/>
                <a:gd name="T56" fmla="*/ 5 w 79"/>
                <a:gd name="T57" fmla="*/ 91 h 132"/>
                <a:gd name="T58" fmla="*/ 12 w 79"/>
                <a:gd name="T59" fmla="*/ 85 h 132"/>
                <a:gd name="T60" fmla="*/ 16 w 79"/>
                <a:gd name="T61" fmla="*/ 74 h 132"/>
                <a:gd name="T62" fmla="*/ 21 w 79"/>
                <a:gd name="T63" fmla="*/ 74 h 132"/>
                <a:gd name="T64" fmla="*/ 25 w 79"/>
                <a:gd name="T65" fmla="*/ 78 h 132"/>
                <a:gd name="T66" fmla="*/ 31 w 79"/>
                <a:gd name="T67" fmla="*/ 74 h 132"/>
                <a:gd name="T68" fmla="*/ 25 w 79"/>
                <a:gd name="T69" fmla="*/ 72 h 132"/>
                <a:gd name="T70" fmla="*/ 17 w 79"/>
                <a:gd name="T71" fmla="*/ 40 h 1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"/>
                <a:gd name="T109" fmla="*/ 0 h 132"/>
                <a:gd name="T110" fmla="*/ 79 w 79"/>
                <a:gd name="T111" fmla="*/ 132 h 1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" h="132">
                  <a:moveTo>
                    <a:pt x="17" y="40"/>
                  </a:moveTo>
                  <a:lnTo>
                    <a:pt x="23" y="27"/>
                  </a:lnTo>
                  <a:lnTo>
                    <a:pt x="37" y="27"/>
                  </a:lnTo>
                  <a:lnTo>
                    <a:pt x="57" y="0"/>
                  </a:lnTo>
                  <a:lnTo>
                    <a:pt x="64" y="17"/>
                  </a:lnTo>
                  <a:lnTo>
                    <a:pt x="74" y="17"/>
                  </a:lnTo>
                  <a:lnTo>
                    <a:pt x="78" y="27"/>
                  </a:lnTo>
                  <a:lnTo>
                    <a:pt x="71" y="40"/>
                  </a:lnTo>
                  <a:lnTo>
                    <a:pt x="64" y="46"/>
                  </a:lnTo>
                  <a:lnTo>
                    <a:pt x="64" y="57"/>
                  </a:lnTo>
                  <a:lnTo>
                    <a:pt x="62" y="63"/>
                  </a:lnTo>
                  <a:lnTo>
                    <a:pt x="60" y="72"/>
                  </a:lnTo>
                  <a:lnTo>
                    <a:pt x="64" y="84"/>
                  </a:lnTo>
                  <a:lnTo>
                    <a:pt x="57" y="95"/>
                  </a:lnTo>
                  <a:lnTo>
                    <a:pt x="52" y="101"/>
                  </a:lnTo>
                  <a:lnTo>
                    <a:pt x="45" y="101"/>
                  </a:lnTo>
                  <a:lnTo>
                    <a:pt x="44" y="103"/>
                  </a:lnTo>
                  <a:lnTo>
                    <a:pt x="41" y="112"/>
                  </a:lnTo>
                  <a:lnTo>
                    <a:pt x="31" y="114"/>
                  </a:lnTo>
                  <a:lnTo>
                    <a:pt x="29" y="112"/>
                  </a:lnTo>
                  <a:lnTo>
                    <a:pt x="21" y="120"/>
                  </a:lnTo>
                  <a:lnTo>
                    <a:pt x="20" y="123"/>
                  </a:lnTo>
                  <a:lnTo>
                    <a:pt x="9" y="131"/>
                  </a:lnTo>
                  <a:lnTo>
                    <a:pt x="5" y="131"/>
                  </a:lnTo>
                  <a:lnTo>
                    <a:pt x="4" y="125"/>
                  </a:lnTo>
                  <a:lnTo>
                    <a:pt x="1" y="112"/>
                  </a:lnTo>
                  <a:lnTo>
                    <a:pt x="0" y="108"/>
                  </a:lnTo>
                  <a:lnTo>
                    <a:pt x="0" y="97"/>
                  </a:lnTo>
                  <a:lnTo>
                    <a:pt x="5" y="91"/>
                  </a:lnTo>
                  <a:lnTo>
                    <a:pt x="12" y="85"/>
                  </a:lnTo>
                  <a:lnTo>
                    <a:pt x="16" y="74"/>
                  </a:lnTo>
                  <a:lnTo>
                    <a:pt x="21" y="74"/>
                  </a:lnTo>
                  <a:lnTo>
                    <a:pt x="25" y="78"/>
                  </a:lnTo>
                  <a:lnTo>
                    <a:pt x="31" y="74"/>
                  </a:lnTo>
                  <a:lnTo>
                    <a:pt x="25" y="72"/>
                  </a:lnTo>
                  <a:lnTo>
                    <a:pt x="17" y="4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61" name="Freeform 23"/>
            <p:cNvSpPr>
              <a:spLocks/>
            </p:cNvSpPr>
            <p:nvPr/>
          </p:nvSpPr>
          <p:spPr bwMode="auto">
            <a:xfrm>
              <a:off x="2694" y="1200"/>
              <a:ext cx="91" cy="234"/>
            </a:xfrm>
            <a:custGeom>
              <a:avLst/>
              <a:gdLst>
                <a:gd name="T0" fmla="*/ 34 w 91"/>
                <a:gd name="T1" fmla="*/ 24 h 234"/>
                <a:gd name="T2" fmla="*/ 56 w 91"/>
                <a:gd name="T3" fmla="*/ 23 h 234"/>
                <a:gd name="T4" fmla="*/ 63 w 91"/>
                <a:gd name="T5" fmla="*/ 13 h 234"/>
                <a:gd name="T6" fmla="*/ 72 w 91"/>
                <a:gd name="T7" fmla="*/ 6 h 234"/>
                <a:gd name="T8" fmla="*/ 90 w 91"/>
                <a:gd name="T9" fmla="*/ 2 h 234"/>
                <a:gd name="T10" fmla="*/ 84 w 91"/>
                <a:gd name="T11" fmla="*/ 23 h 234"/>
                <a:gd name="T12" fmla="*/ 76 w 91"/>
                <a:gd name="T13" fmla="*/ 28 h 234"/>
                <a:gd name="T14" fmla="*/ 65 w 91"/>
                <a:gd name="T15" fmla="*/ 45 h 234"/>
                <a:gd name="T16" fmla="*/ 79 w 91"/>
                <a:gd name="T17" fmla="*/ 45 h 234"/>
                <a:gd name="T18" fmla="*/ 90 w 91"/>
                <a:gd name="T19" fmla="*/ 45 h 234"/>
                <a:gd name="T20" fmla="*/ 82 w 91"/>
                <a:gd name="T21" fmla="*/ 64 h 234"/>
                <a:gd name="T22" fmla="*/ 68 w 91"/>
                <a:gd name="T23" fmla="*/ 73 h 234"/>
                <a:gd name="T24" fmla="*/ 67 w 91"/>
                <a:gd name="T25" fmla="*/ 86 h 234"/>
                <a:gd name="T26" fmla="*/ 79 w 91"/>
                <a:gd name="T27" fmla="*/ 107 h 234"/>
                <a:gd name="T28" fmla="*/ 84 w 91"/>
                <a:gd name="T29" fmla="*/ 126 h 234"/>
                <a:gd name="T30" fmla="*/ 90 w 91"/>
                <a:gd name="T31" fmla="*/ 152 h 234"/>
                <a:gd name="T32" fmla="*/ 86 w 91"/>
                <a:gd name="T33" fmla="*/ 182 h 234"/>
                <a:gd name="T34" fmla="*/ 76 w 91"/>
                <a:gd name="T35" fmla="*/ 197 h 234"/>
                <a:gd name="T36" fmla="*/ 84 w 91"/>
                <a:gd name="T37" fmla="*/ 220 h 234"/>
                <a:gd name="T38" fmla="*/ 63 w 91"/>
                <a:gd name="T39" fmla="*/ 220 h 234"/>
                <a:gd name="T40" fmla="*/ 52 w 91"/>
                <a:gd name="T41" fmla="*/ 216 h 234"/>
                <a:gd name="T42" fmla="*/ 34 w 91"/>
                <a:gd name="T43" fmla="*/ 225 h 234"/>
                <a:gd name="T44" fmla="*/ 25 w 91"/>
                <a:gd name="T45" fmla="*/ 227 h 234"/>
                <a:gd name="T46" fmla="*/ 14 w 91"/>
                <a:gd name="T47" fmla="*/ 231 h 234"/>
                <a:gd name="T48" fmla="*/ 4 w 91"/>
                <a:gd name="T49" fmla="*/ 222 h 234"/>
                <a:gd name="T50" fmla="*/ 0 w 91"/>
                <a:gd name="T51" fmla="*/ 209 h 234"/>
                <a:gd name="T52" fmla="*/ 10 w 91"/>
                <a:gd name="T53" fmla="*/ 194 h 234"/>
                <a:gd name="T54" fmla="*/ 23 w 91"/>
                <a:gd name="T55" fmla="*/ 192 h 234"/>
                <a:gd name="T56" fmla="*/ 15 w 91"/>
                <a:gd name="T57" fmla="*/ 182 h 234"/>
                <a:gd name="T58" fmla="*/ 15 w 91"/>
                <a:gd name="T59" fmla="*/ 169 h 234"/>
                <a:gd name="T60" fmla="*/ 27 w 91"/>
                <a:gd name="T61" fmla="*/ 160 h 234"/>
                <a:gd name="T62" fmla="*/ 37 w 91"/>
                <a:gd name="T63" fmla="*/ 158 h 234"/>
                <a:gd name="T64" fmla="*/ 42 w 91"/>
                <a:gd name="T65" fmla="*/ 132 h 234"/>
                <a:gd name="T66" fmla="*/ 48 w 91"/>
                <a:gd name="T67" fmla="*/ 107 h 234"/>
                <a:gd name="T68" fmla="*/ 38 w 91"/>
                <a:gd name="T69" fmla="*/ 90 h 234"/>
                <a:gd name="T70" fmla="*/ 19 w 91"/>
                <a:gd name="T71" fmla="*/ 85 h 234"/>
                <a:gd name="T72" fmla="*/ 29 w 91"/>
                <a:gd name="T73" fmla="*/ 34 h 2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"/>
                <a:gd name="T112" fmla="*/ 0 h 234"/>
                <a:gd name="T113" fmla="*/ 91 w 91"/>
                <a:gd name="T114" fmla="*/ 234 h 2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" h="234">
                  <a:moveTo>
                    <a:pt x="29" y="34"/>
                  </a:moveTo>
                  <a:lnTo>
                    <a:pt x="34" y="24"/>
                  </a:lnTo>
                  <a:lnTo>
                    <a:pt x="52" y="28"/>
                  </a:lnTo>
                  <a:lnTo>
                    <a:pt x="56" y="23"/>
                  </a:lnTo>
                  <a:lnTo>
                    <a:pt x="60" y="13"/>
                  </a:lnTo>
                  <a:lnTo>
                    <a:pt x="63" y="13"/>
                  </a:lnTo>
                  <a:lnTo>
                    <a:pt x="67" y="11"/>
                  </a:lnTo>
                  <a:lnTo>
                    <a:pt x="72" y="6"/>
                  </a:lnTo>
                  <a:lnTo>
                    <a:pt x="80" y="0"/>
                  </a:lnTo>
                  <a:lnTo>
                    <a:pt x="90" y="2"/>
                  </a:lnTo>
                  <a:lnTo>
                    <a:pt x="87" y="13"/>
                  </a:lnTo>
                  <a:lnTo>
                    <a:pt x="84" y="23"/>
                  </a:lnTo>
                  <a:lnTo>
                    <a:pt x="80" y="24"/>
                  </a:lnTo>
                  <a:lnTo>
                    <a:pt x="76" y="28"/>
                  </a:lnTo>
                  <a:lnTo>
                    <a:pt x="65" y="34"/>
                  </a:lnTo>
                  <a:lnTo>
                    <a:pt x="65" y="45"/>
                  </a:lnTo>
                  <a:lnTo>
                    <a:pt x="67" y="51"/>
                  </a:lnTo>
                  <a:lnTo>
                    <a:pt x="79" y="45"/>
                  </a:lnTo>
                  <a:lnTo>
                    <a:pt x="87" y="39"/>
                  </a:lnTo>
                  <a:lnTo>
                    <a:pt x="90" y="45"/>
                  </a:lnTo>
                  <a:lnTo>
                    <a:pt x="90" y="62"/>
                  </a:lnTo>
                  <a:lnTo>
                    <a:pt x="82" y="64"/>
                  </a:lnTo>
                  <a:lnTo>
                    <a:pt x="75" y="64"/>
                  </a:lnTo>
                  <a:lnTo>
                    <a:pt x="68" y="73"/>
                  </a:lnTo>
                  <a:lnTo>
                    <a:pt x="67" y="79"/>
                  </a:lnTo>
                  <a:lnTo>
                    <a:pt x="67" y="86"/>
                  </a:lnTo>
                  <a:lnTo>
                    <a:pt x="72" y="98"/>
                  </a:lnTo>
                  <a:lnTo>
                    <a:pt x="79" y="107"/>
                  </a:lnTo>
                  <a:lnTo>
                    <a:pt x="82" y="115"/>
                  </a:lnTo>
                  <a:lnTo>
                    <a:pt x="84" y="126"/>
                  </a:lnTo>
                  <a:lnTo>
                    <a:pt x="86" y="137"/>
                  </a:lnTo>
                  <a:lnTo>
                    <a:pt x="90" y="152"/>
                  </a:lnTo>
                  <a:lnTo>
                    <a:pt x="90" y="171"/>
                  </a:lnTo>
                  <a:lnTo>
                    <a:pt x="86" y="182"/>
                  </a:lnTo>
                  <a:lnTo>
                    <a:pt x="79" y="192"/>
                  </a:lnTo>
                  <a:lnTo>
                    <a:pt x="76" y="197"/>
                  </a:lnTo>
                  <a:lnTo>
                    <a:pt x="80" y="209"/>
                  </a:lnTo>
                  <a:lnTo>
                    <a:pt x="84" y="220"/>
                  </a:lnTo>
                  <a:lnTo>
                    <a:pt x="72" y="220"/>
                  </a:lnTo>
                  <a:lnTo>
                    <a:pt x="63" y="220"/>
                  </a:lnTo>
                  <a:lnTo>
                    <a:pt x="60" y="216"/>
                  </a:lnTo>
                  <a:lnTo>
                    <a:pt x="52" y="216"/>
                  </a:lnTo>
                  <a:lnTo>
                    <a:pt x="42" y="220"/>
                  </a:lnTo>
                  <a:lnTo>
                    <a:pt x="34" y="225"/>
                  </a:lnTo>
                  <a:lnTo>
                    <a:pt x="29" y="225"/>
                  </a:lnTo>
                  <a:lnTo>
                    <a:pt x="25" y="227"/>
                  </a:lnTo>
                  <a:lnTo>
                    <a:pt x="15" y="233"/>
                  </a:lnTo>
                  <a:lnTo>
                    <a:pt x="14" y="231"/>
                  </a:lnTo>
                  <a:lnTo>
                    <a:pt x="10" y="225"/>
                  </a:lnTo>
                  <a:lnTo>
                    <a:pt x="4" y="222"/>
                  </a:lnTo>
                  <a:lnTo>
                    <a:pt x="0" y="220"/>
                  </a:lnTo>
                  <a:lnTo>
                    <a:pt x="0" y="209"/>
                  </a:lnTo>
                  <a:lnTo>
                    <a:pt x="4" y="194"/>
                  </a:lnTo>
                  <a:lnTo>
                    <a:pt x="10" y="194"/>
                  </a:lnTo>
                  <a:lnTo>
                    <a:pt x="15" y="192"/>
                  </a:lnTo>
                  <a:lnTo>
                    <a:pt x="23" y="192"/>
                  </a:lnTo>
                  <a:lnTo>
                    <a:pt x="23" y="188"/>
                  </a:lnTo>
                  <a:lnTo>
                    <a:pt x="15" y="182"/>
                  </a:lnTo>
                  <a:lnTo>
                    <a:pt x="15" y="175"/>
                  </a:lnTo>
                  <a:lnTo>
                    <a:pt x="15" y="169"/>
                  </a:lnTo>
                  <a:lnTo>
                    <a:pt x="23" y="163"/>
                  </a:lnTo>
                  <a:lnTo>
                    <a:pt x="27" y="160"/>
                  </a:lnTo>
                  <a:lnTo>
                    <a:pt x="30" y="158"/>
                  </a:lnTo>
                  <a:lnTo>
                    <a:pt x="37" y="158"/>
                  </a:lnTo>
                  <a:lnTo>
                    <a:pt x="41" y="154"/>
                  </a:lnTo>
                  <a:lnTo>
                    <a:pt x="42" y="132"/>
                  </a:lnTo>
                  <a:lnTo>
                    <a:pt x="48" y="115"/>
                  </a:lnTo>
                  <a:lnTo>
                    <a:pt x="48" y="107"/>
                  </a:lnTo>
                  <a:lnTo>
                    <a:pt x="34" y="103"/>
                  </a:lnTo>
                  <a:lnTo>
                    <a:pt x="38" y="90"/>
                  </a:lnTo>
                  <a:lnTo>
                    <a:pt x="29" y="81"/>
                  </a:lnTo>
                  <a:lnTo>
                    <a:pt x="19" y="85"/>
                  </a:lnTo>
                  <a:lnTo>
                    <a:pt x="30" y="64"/>
                  </a:lnTo>
                  <a:lnTo>
                    <a:pt x="29" y="34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62" name="Freeform 24"/>
            <p:cNvSpPr>
              <a:spLocks/>
            </p:cNvSpPr>
            <p:nvPr/>
          </p:nvSpPr>
          <p:spPr bwMode="auto">
            <a:xfrm>
              <a:off x="2414" y="808"/>
              <a:ext cx="526" cy="395"/>
            </a:xfrm>
            <a:custGeom>
              <a:avLst/>
              <a:gdLst>
                <a:gd name="T0" fmla="*/ 33 w 526"/>
                <a:gd name="T1" fmla="*/ 386 h 395"/>
                <a:gd name="T2" fmla="*/ 53 w 526"/>
                <a:gd name="T3" fmla="*/ 358 h 395"/>
                <a:gd name="T4" fmla="*/ 64 w 526"/>
                <a:gd name="T5" fmla="*/ 349 h 395"/>
                <a:gd name="T6" fmla="*/ 81 w 526"/>
                <a:gd name="T7" fmla="*/ 341 h 395"/>
                <a:gd name="T8" fmla="*/ 95 w 526"/>
                <a:gd name="T9" fmla="*/ 341 h 395"/>
                <a:gd name="T10" fmla="*/ 107 w 526"/>
                <a:gd name="T11" fmla="*/ 330 h 395"/>
                <a:gd name="T12" fmla="*/ 120 w 526"/>
                <a:gd name="T13" fmla="*/ 313 h 395"/>
                <a:gd name="T14" fmla="*/ 134 w 526"/>
                <a:gd name="T15" fmla="*/ 304 h 395"/>
                <a:gd name="T16" fmla="*/ 148 w 526"/>
                <a:gd name="T17" fmla="*/ 296 h 395"/>
                <a:gd name="T18" fmla="*/ 164 w 526"/>
                <a:gd name="T19" fmla="*/ 285 h 395"/>
                <a:gd name="T20" fmla="*/ 183 w 526"/>
                <a:gd name="T21" fmla="*/ 280 h 395"/>
                <a:gd name="T22" fmla="*/ 214 w 526"/>
                <a:gd name="T23" fmla="*/ 285 h 395"/>
                <a:gd name="T24" fmla="*/ 238 w 526"/>
                <a:gd name="T25" fmla="*/ 274 h 395"/>
                <a:gd name="T26" fmla="*/ 252 w 526"/>
                <a:gd name="T27" fmla="*/ 246 h 395"/>
                <a:gd name="T28" fmla="*/ 271 w 526"/>
                <a:gd name="T29" fmla="*/ 223 h 395"/>
                <a:gd name="T30" fmla="*/ 283 w 526"/>
                <a:gd name="T31" fmla="*/ 203 h 395"/>
                <a:gd name="T32" fmla="*/ 292 w 526"/>
                <a:gd name="T33" fmla="*/ 186 h 395"/>
                <a:gd name="T34" fmla="*/ 315 w 526"/>
                <a:gd name="T35" fmla="*/ 167 h 395"/>
                <a:gd name="T36" fmla="*/ 311 w 526"/>
                <a:gd name="T37" fmla="*/ 191 h 395"/>
                <a:gd name="T38" fmla="*/ 329 w 526"/>
                <a:gd name="T39" fmla="*/ 203 h 395"/>
                <a:gd name="T40" fmla="*/ 345 w 526"/>
                <a:gd name="T41" fmla="*/ 195 h 395"/>
                <a:gd name="T42" fmla="*/ 350 w 526"/>
                <a:gd name="T43" fmla="*/ 174 h 395"/>
                <a:gd name="T44" fmla="*/ 356 w 526"/>
                <a:gd name="T45" fmla="*/ 158 h 395"/>
                <a:gd name="T46" fmla="*/ 365 w 526"/>
                <a:gd name="T47" fmla="*/ 141 h 395"/>
                <a:gd name="T48" fmla="*/ 395 w 526"/>
                <a:gd name="T49" fmla="*/ 141 h 395"/>
                <a:gd name="T50" fmla="*/ 425 w 526"/>
                <a:gd name="T51" fmla="*/ 113 h 395"/>
                <a:gd name="T52" fmla="*/ 453 w 526"/>
                <a:gd name="T53" fmla="*/ 94 h 395"/>
                <a:gd name="T54" fmla="*/ 484 w 526"/>
                <a:gd name="T55" fmla="*/ 45 h 395"/>
                <a:gd name="T56" fmla="*/ 511 w 526"/>
                <a:gd name="T57" fmla="*/ 23 h 395"/>
                <a:gd name="T58" fmla="*/ 502 w 526"/>
                <a:gd name="T59" fmla="*/ 0 h 395"/>
                <a:gd name="T60" fmla="*/ 455 w 526"/>
                <a:gd name="T61" fmla="*/ 15 h 395"/>
                <a:gd name="T62" fmla="*/ 425 w 526"/>
                <a:gd name="T63" fmla="*/ 28 h 395"/>
                <a:gd name="T64" fmla="*/ 391 w 526"/>
                <a:gd name="T65" fmla="*/ 38 h 395"/>
                <a:gd name="T66" fmla="*/ 350 w 526"/>
                <a:gd name="T67" fmla="*/ 60 h 395"/>
                <a:gd name="T68" fmla="*/ 315 w 526"/>
                <a:gd name="T69" fmla="*/ 73 h 395"/>
                <a:gd name="T70" fmla="*/ 279 w 526"/>
                <a:gd name="T71" fmla="*/ 94 h 395"/>
                <a:gd name="T72" fmla="*/ 252 w 526"/>
                <a:gd name="T73" fmla="*/ 122 h 395"/>
                <a:gd name="T74" fmla="*/ 230 w 526"/>
                <a:gd name="T75" fmla="*/ 141 h 395"/>
                <a:gd name="T76" fmla="*/ 188 w 526"/>
                <a:gd name="T77" fmla="*/ 174 h 395"/>
                <a:gd name="T78" fmla="*/ 145 w 526"/>
                <a:gd name="T79" fmla="*/ 220 h 395"/>
                <a:gd name="T80" fmla="*/ 108 w 526"/>
                <a:gd name="T81" fmla="*/ 251 h 395"/>
                <a:gd name="T82" fmla="*/ 80 w 526"/>
                <a:gd name="T83" fmla="*/ 293 h 395"/>
                <a:gd name="T84" fmla="*/ 49 w 526"/>
                <a:gd name="T85" fmla="*/ 321 h 395"/>
                <a:gd name="T86" fmla="*/ 0 w 526"/>
                <a:gd name="T87" fmla="*/ 394 h 3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26"/>
                <a:gd name="T133" fmla="*/ 0 h 395"/>
                <a:gd name="T134" fmla="*/ 526 w 526"/>
                <a:gd name="T135" fmla="*/ 395 h 3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26" h="395">
                  <a:moveTo>
                    <a:pt x="0" y="394"/>
                  </a:moveTo>
                  <a:lnTo>
                    <a:pt x="33" y="386"/>
                  </a:lnTo>
                  <a:lnTo>
                    <a:pt x="45" y="370"/>
                  </a:lnTo>
                  <a:lnTo>
                    <a:pt x="53" y="358"/>
                  </a:lnTo>
                  <a:lnTo>
                    <a:pt x="57" y="349"/>
                  </a:lnTo>
                  <a:lnTo>
                    <a:pt x="64" y="349"/>
                  </a:lnTo>
                  <a:lnTo>
                    <a:pt x="72" y="341"/>
                  </a:lnTo>
                  <a:lnTo>
                    <a:pt x="81" y="341"/>
                  </a:lnTo>
                  <a:lnTo>
                    <a:pt x="88" y="341"/>
                  </a:lnTo>
                  <a:lnTo>
                    <a:pt x="95" y="341"/>
                  </a:lnTo>
                  <a:lnTo>
                    <a:pt x="99" y="341"/>
                  </a:lnTo>
                  <a:lnTo>
                    <a:pt x="107" y="330"/>
                  </a:lnTo>
                  <a:lnTo>
                    <a:pt x="111" y="321"/>
                  </a:lnTo>
                  <a:lnTo>
                    <a:pt x="120" y="313"/>
                  </a:lnTo>
                  <a:lnTo>
                    <a:pt x="129" y="310"/>
                  </a:lnTo>
                  <a:lnTo>
                    <a:pt x="134" y="304"/>
                  </a:lnTo>
                  <a:lnTo>
                    <a:pt x="142" y="302"/>
                  </a:lnTo>
                  <a:lnTo>
                    <a:pt x="148" y="296"/>
                  </a:lnTo>
                  <a:lnTo>
                    <a:pt x="156" y="291"/>
                  </a:lnTo>
                  <a:lnTo>
                    <a:pt x="164" y="285"/>
                  </a:lnTo>
                  <a:lnTo>
                    <a:pt x="173" y="276"/>
                  </a:lnTo>
                  <a:lnTo>
                    <a:pt x="183" y="280"/>
                  </a:lnTo>
                  <a:lnTo>
                    <a:pt x="198" y="285"/>
                  </a:lnTo>
                  <a:lnTo>
                    <a:pt x="214" y="285"/>
                  </a:lnTo>
                  <a:lnTo>
                    <a:pt x="230" y="276"/>
                  </a:lnTo>
                  <a:lnTo>
                    <a:pt x="238" y="274"/>
                  </a:lnTo>
                  <a:lnTo>
                    <a:pt x="245" y="257"/>
                  </a:lnTo>
                  <a:lnTo>
                    <a:pt x="252" y="246"/>
                  </a:lnTo>
                  <a:lnTo>
                    <a:pt x="266" y="231"/>
                  </a:lnTo>
                  <a:lnTo>
                    <a:pt x="271" y="223"/>
                  </a:lnTo>
                  <a:lnTo>
                    <a:pt x="271" y="212"/>
                  </a:lnTo>
                  <a:lnTo>
                    <a:pt x="283" y="203"/>
                  </a:lnTo>
                  <a:lnTo>
                    <a:pt x="288" y="195"/>
                  </a:lnTo>
                  <a:lnTo>
                    <a:pt x="292" y="186"/>
                  </a:lnTo>
                  <a:lnTo>
                    <a:pt x="296" y="184"/>
                  </a:lnTo>
                  <a:lnTo>
                    <a:pt x="315" y="167"/>
                  </a:lnTo>
                  <a:lnTo>
                    <a:pt x="315" y="184"/>
                  </a:lnTo>
                  <a:lnTo>
                    <a:pt x="311" y="191"/>
                  </a:lnTo>
                  <a:lnTo>
                    <a:pt x="315" y="201"/>
                  </a:lnTo>
                  <a:lnTo>
                    <a:pt x="329" y="203"/>
                  </a:lnTo>
                  <a:lnTo>
                    <a:pt x="337" y="203"/>
                  </a:lnTo>
                  <a:lnTo>
                    <a:pt x="345" y="195"/>
                  </a:lnTo>
                  <a:lnTo>
                    <a:pt x="350" y="184"/>
                  </a:lnTo>
                  <a:lnTo>
                    <a:pt x="350" y="174"/>
                  </a:lnTo>
                  <a:lnTo>
                    <a:pt x="356" y="167"/>
                  </a:lnTo>
                  <a:lnTo>
                    <a:pt x="356" y="158"/>
                  </a:lnTo>
                  <a:lnTo>
                    <a:pt x="361" y="146"/>
                  </a:lnTo>
                  <a:lnTo>
                    <a:pt x="365" y="141"/>
                  </a:lnTo>
                  <a:lnTo>
                    <a:pt x="376" y="141"/>
                  </a:lnTo>
                  <a:lnTo>
                    <a:pt x="395" y="141"/>
                  </a:lnTo>
                  <a:lnTo>
                    <a:pt x="410" y="129"/>
                  </a:lnTo>
                  <a:lnTo>
                    <a:pt x="425" y="113"/>
                  </a:lnTo>
                  <a:lnTo>
                    <a:pt x="440" y="107"/>
                  </a:lnTo>
                  <a:lnTo>
                    <a:pt x="453" y="94"/>
                  </a:lnTo>
                  <a:lnTo>
                    <a:pt x="463" y="71"/>
                  </a:lnTo>
                  <a:lnTo>
                    <a:pt x="484" y="45"/>
                  </a:lnTo>
                  <a:lnTo>
                    <a:pt x="498" y="34"/>
                  </a:lnTo>
                  <a:lnTo>
                    <a:pt x="511" y="23"/>
                  </a:lnTo>
                  <a:lnTo>
                    <a:pt x="525" y="9"/>
                  </a:lnTo>
                  <a:lnTo>
                    <a:pt x="502" y="0"/>
                  </a:lnTo>
                  <a:lnTo>
                    <a:pt x="479" y="0"/>
                  </a:lnTo>
                  <a:lnTo>
                    <a:pt x="455" y="15"/>
                  </a:lnTo>
                  <a:lnTo>
                    <a:pt x="444" y="23"/>
                  </a:lnTo>
                  <a:lnTo>
                    <a:pt x="425" y="28"/>
                  </a:lnTo>
                  <a:lnTo>
                    <a:pt x="403" y="32"/>
                  </a:lnTo>
                  <a:lnTo>
                    <a:pt x="391" y="38"/>
                  </a:lnTo>
                  <a:lnTo>
                    <a:pt x="365" y="51"/>
                  </a:lnTo>
                  <a:lnTo>
                    <a:pt x="350" y="60"/>
                  </a:lnTo>
                  <a:lnTo>
                    <a:pt x="334" y="68"/>
                  </a:lnTo>
                  <a:lnTo>
                    <a:pt x="315" y="73"/>
                  </a:lnTo>
                  <a:lnTo>
                    <a:pt x="296" y="83"/>
                  </a:lnTo>
                  <a:lnTo>
                    <a:pt x="279" y="94"/>
                  </a:lnTo>
                  <a:lnTo>
                    <a:pt x="265" y="107"/>
                  </a:lnTo>
                  <a:lnTo>
                    <a:pt x="252" y="122"/>
                  </a:lnTo>
                  <a:lnTo>
                    <a:pt x="241" y="133"/>
                  </a:lnTo>
                  <a:lnTo>
                    <a:pt x="230" y="141"/>
                  </a:lnTo>
                  <a:lnTo>
                    <a:pt x="210" y="158"/>
                  </a:lnTo>
                  <a:lnTo>
                    <a:pt x="188" y="174"/>
                  </a:lnTo>
                  <a:lnTo>
                    <a:pt x="164" y="195"/>
                  </a:lnTo>
                  <a:lnTo>
                    <a:pt x="145" y="220"/>
                  </a:lnTo>
                  <a:lnTo>
                    <a:pt x="126" y="240"/>
                  </a:lnTo>
                  <a:lnTo>
                    <a:pt x="108" y="251"/>
                  </a:lnTo>
                  <a:lnTo>
                    <a:pt x="91" y="276"/>
                  </a:lnTo>
                  <a:lnTo>
                    <a:pt x="80" y="293"/>
                  </a:lnTo>
                  <a:lnTo>
                    <a:pt x="64" y="310"/>
                  </a:lnTo>
                  <a:lnTo>
                    <a:pt x="49" y="321"/>
                  </a:lnTo>
                  <a:lnTo>
                    <a:pt x="33" y="332"/>
                  </a:lnTo>
                  <a:lnTo>
                    <a:pt x="0" y="394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63" name="Freeform 25"/>
            <p:cNvSpPr>
              <a:spLocks/>
            </p:cNvSpPr>
            <p:nvPr/>
          </p:nvSpPr>
          <p:spPr bwMode="auto">
            <a:xfrm>
              <a:off x="3345" y="3035"/>
              <a:ext cx="155" cy="383"/>
            </a:xfrm>
            <a:custGeom>
              <a:avLst/>
              <a:gdLst>
                <a:gd name="T0" fmla="*/ 29 w 155"/>
                <a:gd name="T1" fmla="*/ 122 h 383"/>
                <a:gd name="T2" fmla="*/ 26 w 155"/>
                <a:gd name="T3" fmla="*/ 197 h 383"/>
                <a:gd name="T4" fmla="*/ 12 w 155"/>
                <a:gd name="T5" fmla="*/ 245 h 383"/>
                <a:gd name="T6" fmla="*/ 0 w 155"/>
                <a:gd name="T7" fmla="*/ 290 h 383"/>
                <a:gd name="T8" fmla="*/ 0 w 155"/>
                <a:gd name="T9" fmla="*/ 324 h 383"/>
                <a:gd name="T10" fmla="*/ 4 w 155"/>
                <a:gd name="T11" fmla="*/ 352 h 383"/>
                <a:gd name="T12" fmla="*/ 18 w 155"/>
                <a:gd name="T13" fmla="*/ 376 h 383"/>
                <a:gd name="T14" fmla="*/ 29 w 155"/>
                <a:gd name="T15" fmla="*/ 380 h 383"/>
                <a:gd name="T16" fmla="*/ 38 w 155"/>
                <a:gd name="T17" fmla="*/ 380 h 383"/>
                <a:gd name="T18" fmla="*/ 50 w 155"/>
                <a:gd name="T19" fmla="*/ 382 h 383"/>
                <a:gd name="T20" fmla="*/ 56 w 155"/>
                <a:gd name="T21" fmla="*/ 363 h 383"/>
                <a:gd name="T22" fmla="*/ 61 w 155"/>
                <a:gd name="T23" fmla="*/ 313 h 383"/>
                <a:gd name="T24" fmla="*/ 78 w 155"/>
                <a:gd name="T25" fmla="*/ 279 h 383"/>
                <a:gd name="T26" fmla="*/ 82 w 155"/>
                <a:gd name="T27" fmla="*/ 228 h 383"/>
                <a:gd name="T28" fmla="*/ 90 w 155"/>
                <a:gd name="T29" fmla="*/ 208 h 383"/>
                <a:gd name="T30" fmla="*/ 98 w 155"/>
                <a:gd name="T31" fmla="*/ 195 h 383"/>
                <a:gd name="T32" fmla="*/ 104 w 155"/>
                <a:gd name="T33" fmla="*/ 157 h 383"/>
                <a:gd name="T34" fmla="*/ 116 w 155"/>
                <a:gd name="T35" fmla="*/ 135 h 383"/>
                <a:gd name="T36" fmla="*/ 123 w 155"/>
                <a:gd name="T37" fmla="*/ 118 h 383"/>
                <a:gd name="T38" fmla="*/ 131 w 155"/>
                <a:gd name="T39" fmla="*/ 105 h 383"/>
                <a:gd name="T40" fmla="*/ 131 w 155"/>
                <a:gd name="T41" fmla="*/ 96 h 383"/>
                <a:gd name="T42" fmla="*/ 148 w 155"/>
                <a:gd name="T43" fmla="*/ 77 h 383"/>
                <a:gd name="T44" fmla="*/ 150 w 155"/>
                <a:gd name="T45" fmla="*/ 43 h 383"/>
                <a:gd name="T46" fmla="*/ 154 w 155"/>
                <a:gd name="T47" fmla="*/ 22 h 383"/>
                <a:gd name="T48" fmla="*/ 139 w 155"/>
                <a:gd name="T49" fmla="*/ 15 h 383"/>
                <a:gd name="T50" fmla="*/ 128 w 155"/>
                <a:gd name="T51" fmla="*/ 0 h 383"/>
                <a:gd name="T52" fmla="*/ 116 w 155"/>
                <a:gd name="T53" fmla="*/ 15 h 383"/>
                <a:gd name="T54" fmla="*/ 104 w 155"/>
                <a:gd name="T55" fmla="*/ 49 h 383"/>
                <a:gd name="T56" fmla="*/ 90 w 155"/>
                <a:gd name="T57" fmla="*/ 73 h 383"/>
                <a:gd name="T58" fmla="*/ 78 w 155"/>
                <a:gd name="T59" fmla="*/ 94 h 383"/>
                <a:gd name="T60" fmla="*/ 74 w 155"/>
                <a:gd name="T61" fmla="*/ 94 h 383"/>
                <a:gd name="T62" fmla="*/ 61 w 155"/>
                <a:gd name="T63" fmla="*/ 105 h 383"/>
                <a:gd name="T64" fmla="*/ 56 w 155"/>
                <a:gd name="T65" fmla="*/ 116 h 383"/>
                <a:gd name="T66" fmla="*/ 29 w 155"/>
                <a:gd name="T67" fmla="*/ 122 h 38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5"/>
                <a:gd name="T103" fmla="*/ 0 h 383"/>
                <a:gd name="T104" fmla="*/ 155 w 155"/>
                <a:gd name="T105" fmla="*/ 383 h 38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5" h="383">
                  <a:moveTo>
                    <a:pt x="29" y="122"/>
                  </a:moveTo>
                  <a:lnTo>
                    <a:pt x="26" y="197"/>
                  </a:lnTo>
                  <a:lnTo>
                    <a:pt x="12" y="245"/>
                  </a:lnTo>
                  <a:lnTo>
                    <a:pt x="0" y="290"/>
                  </a:lnTo>
                  <a:lnTo>
                    <a:pt x="0" y="324"/>
                  </a:lnTo>
                  <a:lnTo>
                    <a:pt x="4" y="352"/>
                  </a:lnTo>
                  <a:lnTo>
                    <a:pt x="18" y="376"/>
                  </a:lnTo>
                  <a:lnTo>
                    <a:pt x="29" y="380"/>
                  </a:lnTo>
                  <a:lnTo>
                    <a:pt x="38" y="380"/>
                  </a:lnTo>
                  <a:lnTo>
                    <a:pt x="50" y="382"/>
                  </a:lnTo>
                  <a:lnTo>
                    <a:pt x="56" y="363"/>
                  </a:lnTo>
                  <a:lnTo>
                    <a:pt x="61" y="313"/>
                  </a:lnTo>
                  <a:lnTo>
                    <a:pt x="78" y="279"/>
                  </a:lnTo>
                  <a:lnTo>
                    <a:pt x="82" y="228"/>
                  </a:lnTo>
                  <a:lnTo>
                    <a:pt x="90" y="208"/>
                  </a:lnTo>
                  <a:lnTo>
                    <a:pt x="98" y="195"/>
                  </a:lnTo>
                  <a:lnTo>
                    <a:pt x="104" y="157"/>
                  </a:lnTo>
                  <a:lnTo>
                    <a:pt x="116" y="135"/>
                  </a:lnTo>
                  <a:lnTo>
                    <a:pt x="123" y="118"/>
                  </a:lnTo>
                  <a:lnTo>
                    <a:pt x="131" y="105"/>
                  </a:lnTo>
                  <a:lnTo>
                    <a:pt x="131" y="96"/>
                  </a:lnTo>
                  <a:lnTo>
                    <a:pt x="148" y="77"/>
                  </a:lnTo>
                  <a:lnTo>
                    <a:pt x="150" y="43"/>
                  </a:lnTo>
                  <a:lnTo>
                    <a:pt x="154" y="22"/>
                  </a:lnTo>
                  <a:lnTo>
                    <a:pt x="139" y="15"/>
                  </a:lnTo>
                  <a:lnTo>
                    <a:pt x="128" y="0"/>
                  </a:lnTo>
                  <a:lnTo>
                    <a:pt x="116" y="15"/>
                  </a:lnTo>
                  <a:lnTo>
                    <a:pt x="104" y="49"/>
                  </a:lnTo>
                  <a:lnTo>
                    <a:pt x="90" y="73"/>
                  </a:lnTo>
                  <a:lnTo>
                    <a:pt x="78" y="94"/>
                  </a:lnTo>
                  <a:lnTo>
                    <a:pt x="74" y="94"/>
                  </a:lnTo>
                  <a:lnTo>
                    <a:pt x="61" y="105"/>
                  </a:lnTo>
                  <a:lnTo>
                    <a:pt x="56" y="116"/>
                  </a:lnTo>
                  <a:lnTo>
                    <a:pt x="29" y="122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64" name="Freeform 26"/>
            <p:cNvSpPr>
              <a:spLocks/>
            </p:cNvSpPr>
            <p:nvPr/>
          </p:nvSpPr>
          <p:spPr bwMode="auto">
            <a:xfrm>
              <a:off x="2595" y="845"/>
              <a:ext cx="2124" cy="1816"/>
            </a:xfrm>
            <a:custGeom>
              <a:avLst/>
              <a:gdLst>
                <a:gd name="T0" fmla="*/ 125 w 2124"/>
                <a:gd name="T1" fmla="*/ 760 h 1816"/>
                <a:gd name="T2" fmla="*/ 141 w 2124"/>
                <a:gd name="T3" fmla="*/ 627 h 1816"/>
                <a:gd name="T4" fmla="*/ 213 w 2124"/>
                <a:gd name="T5" fmla="*/ 552 h 1816"/>
                <a:gd name="T6" fmla="*/ 294 w 2124"/>
                <a:gd name="T7" fmla="*/ 514 h 1816"/>
                <a:gd name="T8" fmla="*/ 318 w 2124"/>
                <a:gd name="T9" fmla="*/ 439 h 1816"/>
                <a:gd name="T10" fmla="*/ 423 w 2124"/>
                <a:gd name="T11" fmla="*/ 372 h 1816"/>
                <a:gd name="T12" fmla="*/ 490 w 2124"/>
                <a:gd name="T13" fmla="*/ 276 h 1816"/>
                <a:gd name="T14" fmla="*/ 459 w 2124"/>
                <a:gd name="T15" fmla="*/ 227 h 1816"/>
                <a:gd name="T16" fmla="*/ 465 w 2124"/>
                <a:gd name="T17" fmla="*/ 182 h 1816"/>
                <a:gd name="T18" fmla="*/ 397 w 2124"/>
                <a:gd name="T19" fmla="*/ 248 h 1816"/>
                <a:gd name="T20" fmla="*/ 375 w 2124"/>
                <a:gd name="T21" fmla="*/ 377 h 1816"/>
                <a:gd name="T22" fmla="*/ 329 w 2124"/>
                <a:gd name="T23" fmla="*/ 417 h 1816"/>
                <a:gd name="T24" fmla="*/ 306 w 2124"/>
                <a:gd name="T25" fmla="*/ 349 h 1816"/>
                <a:gd name="T26" fmla="*/ 243 w 2124"/>
                <a:gd name="T27" fmla="*/ 379 h 1816"/>
                <a:gd name="T28" fmla="*/ 225 w 2124"/>
                <a:gd name="T29" fmla="*/ 328 h 1816"/>
                <a:gd name="T30" fmla="*/ 226 w 2124"/>
                <a:gd name="T31" fmla="*/ 278 h 1816"/>
                <a:gd name="T32" fmla="*/ 294 w 2124"/>
                <a:gd name="T33" fmla="*/ 244 h 1816"/>
                <a:gd name="T34" fmla="*/ 339 w 2124"/>
                <a:gd name="T35" fmla="*/ 158 h 1816"/>
                <a:gd name="T36" fmla="*/ 411 w 2124"/>
                <a:gd name="T37" fmla="*/ 53 h 1816"/>
                <a:gd name="T38" fmla="*/ 509 w 2124"/>
                <a:gd name="T39" fmla="*/ 24 h 1816"/>
                <a:gd name="T40" fmla="*/ 642 w 2124"/>
                <a:gd name="T41" fmla="*/ 103 h 1816"/>
                <a:gd name="T42" fmla="*/ 595 w 2124"/>
                <a:gd name="T43" fmla="*/ 227 h 1816"/>
                <a:gd name="T44" fmla="*/ 642 w 2124"/>
                <a:gd name="T45" fmla="*/ 289 h 1816"/>
                <a:gd name="T46" fmla="*/ 683 w 2124"/>
                <a:gd name="T47" fmla="*/ 220 h 1816"/>
                <a:gd name="T48" fmla="*/ 859 w 2124"/>
                <a:gd name="T49" fmla="*/ 191 h 1816"/>
                <a:gd name="T50" fmla="*/ 1071 w 2124"/>
                <a:gd name="T51" fmla="*/ 34 h 1816"/>
                <a:gd name="T52" fmla="*/ 1403 w 2124"/>
                <a:gd name="T53" fmla="*/ 103 h 1816"/>
                <a:gd name="T54" fmla="*/ 2003 w 2124"/>
                <a:gd name="T55" fmla="*/ 231 h 1816"/>
                <a:gd name="T56" fmla="*/ 2056 w 2124"/>
                <a:gd name="T57" fmla="*/ 304 h 1816"/>
                <a:gd name="T58" fmla="*/ 2075 w 2124"/>
                <a:gd name="T59" fmla="*/ 548 h 1816"/>
                <a:gd name="T60" fmla="*/ 1901 w 2124"/>
                <a:gd name="T61" fmla="*/ 351 h 1816"/>
                <a:gd name="T62" fmla="*/ 1763 w 2124"/>
                <a:gd name="T63" fmla="*/ 441 h 1816"/>
                <a:gd name="T64" fmla="*/ 1953 w 2124"/>
                <a:gd name="T65" fmla="*/ 785 h 1816"/>
                <a:gd name="T66" fmla="*/ 1876 w 2124"/>
                <a:gd name="T67" fmla="*/ 937 h 1816"/>
                <a:gd name="T68" fmla="*/ 2002 w 2124"/>
                <a:gd name="T69" fmla="*/ 1271 h 1816"/>
                <a:gd name="T70" fmla="*/ 1874 w 2124"/>
                <a:gd name="T71" fmla="*/ 1445 h 1816"/>
                <a:gd name="T72" fmla="*/ 1841 w 2124"/>
                <a:gd name="T73" fmla="*/ 1584 h 1816"/>
                <a:gd name="T74" fmla="*/ 1832 w 2124"/>
                <a:gd name="T75" fmla="*/ 1716 h 1816"/>
                <a:gd name="T76" fmla="*/ 1789 w 2124"/>
                <a:gd name="T77" fmla="*/ 1710 h 1816"/>
                <a:gd name="T78" fmla="*/ 1656 w 2124"/>
                <a:gd name="T79" fmla="*/ 1432 h 1816"/>
                <a:gd name="T80" fmla="*/ 1468 w 2124"/>
                <a:gd name="T81" fmla="*/ 1423 h 1816"/>
                <a:gd name="T82" fmla="*/ 1357 w 2124"/>
                <a:gd name="T83" fmla="*/ 1586 h 1816"/>
                <a:gd name="T84" fmla="*/ 1126 w 2124"/>
                <a:gd name="T85" fmla="*/ 1231 h 1816"/>
                <a:gd name="T86" fmla="*/ 822 w 2124"/>
                <a:gd name="T87" fmla="*/ 1107 h 1816"/>
                <a:gd name="T88" fmla="*/ 1052 w 2124"/>
                <a:gd name="T89" fmla="*/ 1327 h 1816"/>
                <a:gd name="T90" fmla="*/ 783 w 2124"/>
                <a:gd name="T91" fmla="*/ 1524 h 1816"/>
                <a:gd name="T92" fmla="*/ 714 w 2124"/>
                <a:gd name="T93" fmla="*/ 1338 h 1816"/>
                <a:gd name="T94" fmla="*/ 601 w 2124"/>
                <a:gd name="T95" fmla="*/ 1122 h 1816"/>
                <a:gd name="T96" fmla="*/ 535 w 2124"/>
                <a:gd name="T97" fmla="*/ 961 h 1816"/>
                <a:gd name="T98" fmla="*/ 504 w 2124"/>
                <a:gd name="T99" fmla="*/ 888 h 1816"/>
                <a:gd name="T100" fmla="*/ 463 w 2124"/>
                <a:gd name="T101" fmla="*/ 841 h 1816"/>
                <a:gd name="T102" fmla="*/ 447 w 2124"/>
                <a:gd name="T103" fmla="*/ 925 h 1816"/>
                <a:gd name="T104" fmla="*/ 392 w 2124"/>
                <a:gd name="T105" fmla="*/ 796 h 1816"/>
                <a:gd name="T106" fmla="*/ 328 w 2124"/>
                <a:gd name="T107" fmla="*/ 751 h 1816"/>
                <a:gd name="T108" fmla="*/ 396 w 2124"/>
                <a:gd name="T109" fmla="*/ 863 h 1816"/>
                <a:gd name="T110" fmla="*/ 366 w 2124"/>
                <a:gd name="T111" fmla="*/ 888 h 1816"/>
                <a:gd name="T112" fmla="*/ 312 w 2124"/>
                <a:gd name="T113" fmla="*/ 813 h 1816"/>
                <a:gd name="T114" fmla="*/ 251 w 2124"/>
                <a:gd name="T115" fmla="*/ 762 h 1816"/>
                <a:gd name="T116" fmla="*/ 168 w 2124"/>
                <a:gd name="T117" fmla="*/ 828 h 1816"/>
                <a:gd name="T118" fmla="*/ 152 w 2124"/>
                <a:gd name="T119" fmla="*/ 905 h 1816"/>
                <a:gd name="T120" fmla="*/ 95 w 2124"/>
                <a:gd name="T121" fmla="*/ 959 h 1816"/>
                <a:gd name="T122" fmla="*/ 12 w 2124"/>
                <a:gd name="T123" fmla="*/ 925 h 18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24"/>
                <a:gd name="T187" fmla="*/ 0 h 1816"/>
                <a:gd name="T188" fmla="*/ 2124 w 2124"/>
                <a:gd name="T189" fmla="*/ 1816 h 18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24" h="1816">
                  <a:moveTo>
                    <a:pt x="0" y="813"/>
                  </a:moveTo>
                  <a:lnTo>
                    <a:pt x="19" y="788"/>
                  </a:lnTo>
                  <a:lnTo>
                    <a:pt x="31" y="768"/>
                  </a:lnTo>
                  <a:lnTo>
                    <a:pt x="57" y="768"/>
                  </a:lnTo>
                  <a:lnTo>
                    <a:pt x="84" y="773"/>
                  </a:lnTo>
                  <a:lnTo>
                    <a:pt x="103" y="762"/>
                  </a:lnTo>
                  <a:lnTo>
                    <a:pt x="125" y="760"/>
                  </a:lnTo>
                  <a:lnTo>
                    <a:pt x="126" y="726"/>
                  </a:lnTo>
                  <a:lnTo>
                    <a:pt x="138" y="704"/>
                  </a:lnTo>
                  <a:lnTo>
                    <a:pt x="109" y="678"/>
                  </a:lnTo>
                  <a:lnTo>
                    <a:pt x="105" y="659"/>
                  </a:lnTo>
                  <a:lnTo>
                    <a:pt x="107" y="631"/>
                  </a:lnTo>
                  <a:lnTo>
                    <a:pt x="129" y="631"/>
                  </a:lnTo>
                  <a:lnTo>
                    <a:pt x="141" y="627"/>
                  </a:lnTo>
                  <a:lnTo>
                    <a:pt x="144" y="631"/>
                  </a:lnTo>
                  <a:lnTo>
                    <a:pt x="159" y="614"/>
                  </a:lnTo>
                  <a:lnTo>
                    <a:pt x="175" y="604"/>
                  </a:lnTo>
                  <a:lnTo>
                    <a:pt x="180" y="604"/>
                  </a:lnTo>
                  <a:lnTo>
                    <a:pt x="190" y="587"/>
                  </a:lnTo>
                  <a:lnTo>
                    <a:pt x="202" y="582"/>
                  </a:lnTo>
                  <a:lnTo>
                    <a:pt x="213" y="552"/>
                  </a:lnTo>
                  <a:lnTo>
                    <a:pt x="221" y="559"/>
                  </a:lnTo>
                  <a:lnTo>
                    <a:pt x="237" y="541"/>
                  </a:lnTo>
                  <a:lnTo>
                    <a:pt x="239" y="541"/>
                  </a:lnTo>
                  <a:lnTo>
                    <a:pt x="258" y="518"/>
                  </a:lnTo>
                  <a:lnTo>
                    <a:pt x="270" y="514"/>
                  </a:lnTo>
                  <a:lnTo>
                    <a:pt x="285" y="514"/>
                  </a:lnTo>
                  <a:lnTo>
                    <a:pt x="294" y="514"/>
                  </a:lnTo>
                  <a:lnTo>
                    <a:pt x="287" y="486"/>
                  </a:lnTo>
                  <a:lnTo>
                    <a:pt x="283" y="464"/>
                  </a:lnTo>
                  <a:lnTo>
                    <a:pt x="279" y="417"/>
                  </a:lnTo>
                  <a:lnTo>
                    <a:pt x="302" y="413"/>
                  </a:lnTo>
                  <a:lnTo>
                    <a:pt x="314" y="405"/>
                  </a:lnTo>
                  <a:lnTo>
                    <a:pt x="309" y="424"/>
                  </a:lnTo>
                  <a:lnTo>
                    <a:pt x="318" y="439"/>
                  </a:lnTo>
                  <a:lnTo>
                    <a:pt x="328" y="456"/>
                  </a:lnTo>
                  <a:lnTo>
                    <a:pt x="333" y="467"/>
                  </a:lnTo>
                  <a:lnTo>
                    <a:pt x="360" y="464"/>
                  </a:lnTo>
                  <a:lnTo>
                    <a:pt x="384" y="422"/>
                  </a:lnTo>
                  <a:lnTo>
                    <a:pt x="401" y="402"/>
                  </a:lnTo>
                  <a:lnTo>
                    <a:pt x="411" y="389"/>
                  </a:lnTo>
                  <a:lnTo>
                    <a:pt x="423" y="372"/>
                  </a:lnTo>
                  <a:lnTo>
                    <a:pt x="435" y="349"/>
                  </a:lnTo>
                  <a:lnTo>
                    <a:pt x="444" y="357"/>
                  </a:lnTo>
                  <a:lnTo>
                    <a:pt x="444" y="343"/>
                  </a:lnTo>
                  <a:lnTo>
                    <a:pt x="450" y="334"/>
                  </a:lnTo>
                  <a:lnTo>
                    <a:pt x="467" y="340"/>
                  </a:lnTo>
                  <a:lnTo>
                    <a:pt x="496" y="377"/>
                  </a:lnTo>
                  <a:lnTo>
                    <a:pt x="490" y="276"/>
                  </a:lnTo>
                  <a:lnTo>
                    <a:pt x="465" y="321"/>
                  </a:lnTo>
                  <a:lnTo>
                    <a:pt x="446" y="317"/>
                  </a:lnTo>
                  <a:lnTo>
                    <a:pt x="440" y="289"/>
                  </a:lnTo>
                  <a:lnTo>
                    <a:pt x="440" y="276"/>
                  </a:lnTo>
                  <a:lnTo>
                    <a:pt x="435" y="267"/>
                  </a:lnTo>
                  <a:lnTo>
                    <a:pt x="450" y="244"/>
                  </a:lnTo>
                  <a:lnTo>
                    <a:pt x="459" y="227"/>
                  </a:lnTo>
                  <a:lnTo>
                    <a:pt x="469" y="221"/>
                  </a:lnTo>
                  <a:lnTo>
                    <a:pt x="477" y="220"/>
                  </a:lnTo>
                  <a:lnTo>
                    <a:pt x="482" y="205"/>
                  </a:lnTo>
                  <a:lnTo>
                    <a:pt x="490" y="203"/>
                  </a:lnTo>
                  <a:lnTo>
                    <a:pt x="500" y="203"/>
                  </a:lnTo>
                  <a:lnTo>
                    <a:pt x="482" y="176"/>
                  </a:lnTo>
                  <a:lnTo>
                    <a:pt x="465" y="182"/>
                  </a:lnTo>
                  <a:lnTo>
                    <a:pt x="454" y="182"/>
                  </a:lnTo>
                  <a:lnTo>
                    <a:pt x="444" y="175"/>
                  </a:lnTo>
                  <a:lnTo>
                    <a:pt x="444" y="191"/>
                  </a:lnTo>
                  <a:lnTo>
                    <a:pt x="435" y="208"/>
                  </a:lnTo>
                  <a:lnTo>
                    <a:pt x="420" y="236"/>
                  </a:lnTo>
                  <a:lnTo>
                    <a:pt x="408" y="248"/>
                  </a:lnTo>
                  <a:lnTo>
                    <a:pt x="397" y="248"/>
                  </a:lnTo>
                  <a:lnTo>
                    <a:pt x="393" y="267"/>
                  </a:lnTo>
                  <a:lnTo>
                    <a:pt x="393" y="276"/>
                  </a:lnTo>
                  <a:lnTo>
                    <a:pt x="386" y="283"/>
                  </a:lnTo>
                  <a:lnTo>
                    <a:pt x="396" y="317"/>
                  </a:lnTo>
                  <a:lnTo>
                    <a:pt x="401" y="334"/>
                  </a:lnTo>
                  <a:lnTo>
                    <a:pt x="390" y="360"/>
                  </a:lnTo>
                  <a:lnTo>
                    <a:pt x="375" y="377"/>
                  </a:lnTo>
                  <a:lnTo>
                    <a:pt x="372" y="402"/>
                  </a:lnTo>
                  <a:lnTo>
                    <a:pt x="364" y="422"/>
                  </a:lnTo>
                  <a:lnTo>
                    <a:pt x="356" y="422"/>
                  </a:lnTo>
                  <a:lnTo>
                    <a:pt x="345" y="424"/>
                  </a:lnTo>
                  <a:lnTo>
                    <a:pt x="333" y="434"/>
                  </a:lnTo>
                  <a:lnTo>
                    <a:pt x="329" y="430"/>
                  </a:lnTo>
                  <a:lnTo>
                    <a:pt x="329" y="417"/>
                  </a:lnTo>
                  <a:lnTo>
                    <a:pt x="328" y="394"/>
                  </a:lnTo>
                  <a:lnTo>
                    <a:pt x="318" y="394"/>
                  </a:lnTo>
                  <a:lnTo>
                    <a:pt x="312" y="379"/>
                  </a:lnTo>
                  <a:lnTo>
                    <a:pt x="314" y="360"/>
                  </a:lnTo>
                  <a:lnTo>
                    <a:pt x="316" y="349"/>
                  </a:lnTo>
                  <a:lnTo>
                    <a:pt x="314" y="343"/>
                  </a:lnTo>
                  <a:lnTo>
                    <a:pt x="306" y="349"/>
                  </a:lnTo>
                  <a:lnTo>
                    <a:pt x="302" y="349"/>
                  </a:lnTo>
                  <a:lnTo>
                    <a:pt x="297" y="345"/>
                  </a:lnTo>
                  <a:lnTo>
                    <a:pt x="293" y="343"/>
                  </a:lnTo>
                  <a:lnTo>
                    <a:pt x="283" y="355"/>
                  </a:lnTo>
                  <a:lnTo>
                    <a:pt x="274" y="368"/>
                  </a:lnTo>
                  <a:lnTo>
                    <a:pt x="264" y="383"/>
                  </a:lnTo>
                  <a:lnTo>
                    <a:pt x="243" y="379"/>
                  </a:lnTo>
                  <a:lnTo>
                    <a:pt x="229" y="377"/>
                  </a:lnTo>
                  <a:lnTo>
                    <a:pt x="219" y="362"/>
                  </a:lnTo>
                  <a:lnTo>
                    <a:pt x="219" y="355"/>
                  </a:lnTo>
                  <a:lnTo>
                    <a:pt x="225" y="343"/>
                  </a:lnTo>
                  <a:lnTo>
                    <a:pt x="233" y="334"/>
                  </a:lnTo>
                  <a:lnTo>
                    <a:pt x="239" y="323"/>
                  </a:lnTo>
                  <a:lnTo>
                    <a:pt x="225" y="328"/>
                  </a:lnTo>
                  <a:lnTo>
                    <a:pt x="219" y="315"/>
                  </a:lnTo>
                  <a:lnTo>
                    <a:pt x="219" y="306"/>
                  </a:lnTo>
                  <a:lnTo>
                    <a:pt x="239" y="304"/>
                  </a:lnTo>
                  <a:lnTo>
                    <a:pt x="256" y="300"/>
                  </a:lnTo>
                  <a:lnTo>
                    <a:pt x="244" y="293"/>
                  </a:lnTo>
                  <a:lnTo>
                    <a:pt x="226" y="295"/>
                  </a:lnTo>
                  <a:lnTo>
                    <a:pt x="226" y="278"/>
                  </a:lnTo>
                  <a:lnTo>
                    <a:pt x="235" y="267"/>
                  </a:lnTo>
                  <a:lnTo>
                    <a:pt x="252" y="255"/>
                  </a:lnTo>
                  <a:lnTo>
                    <a:pt x="258" y="244"/>
                  </a:lnTo>
                  <a:lnTo>
                    <a:pt x="264" y="238"/>
                  </a:lnTo>
                  <a:lnTo>
                    <a:pt x="278" y="236"/>
                  </a:lnTo>
                  <a:lnTo>
                    <a:pt x="289" y="238"/>
                  </a:lnTo>
                  <a:lnTo>
                    <a:pt x="294" y="244"/>
                  </a:lnTo>
                  <a:lnTo>
                    <a:pt x="305" y="236"/>
                  </a:lnTo>
                  <a:lnTo>
                    <a:pt x="294" y="233"/>
                  </a:lnTo>
                  <a:lnTo>
                    <a:pt x="294" y="210"/>
                  </a:lnTo>
                  <a:lnTo>
                    <a:pt x="320" y="186"/>
                  </a:lnTo>
                  <a:lnTo>
                    <a:pt x="333" y="169"/>
                  </a:lnTo>
                  <a:lnTo>
                    <a:pt x="341" y="165"/>
                  </a:lnTo>
                  <a:lnTo>
                    <a:pt x="339" y="158"/>
                  </a:lnTo>
                  <a:lnTo>
                    <a:pt x="351" y="137"/>
                  </a:lnTo>
                  <a:lnTo>
                    <a:pt x="364" y="113"/>
                  </a:lnTo>
                  <a:lnTo>
                    <a:pt x="381" y="101"/>
                  </a:lnTo>
                  <a:lnTo>
                    <a:pt x="368" y="90"/>
                  </a:lnTo>
                  <a:lnTo>
                    <a:pt x="400" y="64"/>
                  </a:lnTo>
                  <a:lnTo>
                    <a:pt x="413" y="68"/>
                  </a:lnTo>
                  <a:lnTo>
                    <a:pt x="411" y="53"/>
                  </a:lnTo>
                  <a:lnTo>
                    <a:pt x="438" y="51"/>
                  </a:lnTo>
                  <a:lnTo>
                    <a:pt x="489" y="6"/>
                  </a:lnTo>
                  <a:lnTo>
                    <a:pt x="496" y="0"/>
                  </a:lnTo>
                  <a:lnTo>
                    <a:pt x="486" y="34"/>
                  </a:lnTo>
                  <a:lnTo>
                    <a:pt x="498" y="17"/>
                  </a:lnTo>
                  <a:lnTo>
                    <a:pt x="512" y="11"/>
                  </a:lnTo>
                  <a:lnTo>
                    <a:pt x="509" y="24"/>
                  </a:lnTo>
                  <a:lnTo>
                    <a:pt x="549" y="8"/>
                  </a:lnTo>
                  <a:lnTo>
                    <a:pt x="568" y="23"/>
                  </a:lnTo>
                  <a:lnTo>
                    <a:pt x="541" y="36"/>
                  </a:lnTo>
                  <a:lnTo>
                    <a:pt x="550" y="53"/>
                  </a:lnTo>
                  <a:lnTo>
                    <a:pt x="589" y="51"/>
                  </a:lnTo>
                  <a:lnTo>
                    <a:pt x="646" y="75"/>
                  </a:lnTo>
                  <a:lnTo>
                    <a:pt x="642" y="103"/>
                  </a:lnTo>
                  <a:lnTo>
                    <a:pt x="619" y="130"/>
                  </a:lnTo>
                  <a:lnTo>
                    <a:pt x="584" y="143"/>
                  </a:lnTo>
                  <a:lnTo>
                    <a:pt x="577" y="175"/>
                  </a:lnTo>
                  <a:lnTo>
                    <a:pt x="580" y="203"/>
                  </a:lnTo>
                  <a:lnTo>
                    <a:pt x="589" y="208"/>
                  </a:lnTo>
                  <a:lnTo>
                    <a:pt x="592" y="221"/>
                  </a:lnTo>
                  <a:lnTo>
                    <a:pt x="595" y="227"/>
                  </a:lnTo>
                  <a:lnTo>
                    <a:pt x="603" y="233"/>
                  </a:lnTo>
                  <a:lnTo>
                    <a:pt x="604" y="250"/>
                  </a:lnTo>
                  <a:lnTo>
                    <a:pt x="616" y="270"/>
                  </a:lnTo>
                  <a:lnTo>
                    <a:pt x="616" y="278"/>
                  </a:lnTo>
                  <a:lnTo>
                    <a:pt x="628" y="278"/>
                  </a:lnTo>
                  <a:lnTo>
                    <a:pt x="631" y="283"/>
                  </a:lnTo>
                  <a:lnTo>
                    <a:pt x="642" y="289"/>
                  </a:lnTo>
                  <a:lnTo>
                    <a:pt x="647" y="282"/>
                  </a:lnTo>
                  <a:lnTo>
                    <a:pt x="653" y="267"/>
                  </a:lnTo>
                  <a:lnTo>
                    <a:pt x="657" y="259"/>
                  </a:lnTo>
                  <a:lnTo>
                    <a:pt x="666" y="265"/>
                  </a:lnTo>
                  <a:lnTo>
                    <a:pt x="679" y="244"/>
                  </a:lnTo>
                  <a:lnTo>
                    <a:pt x="679" y="231"/>
                  </a:lnTo>
                  <a:lnTo>
                    <a:pt x="683" y="220"/>
                  </a:lnTo>
                  <a:lnTo>
                    <a:pt x="684" y="210"/>
                  </a:lnTo>
                  <a:lnTo>
                    <a:pt x="707" y="203"/>
                  </a:lnTo>
                  <a:lnTo>
                    <a:pt x="727" y="193"/>
                  </a:lnTo>
                  <a:lnTo>
                    <a:pt x="752" y="182"/>
                  </a:lnTo>
                  <a:lnTo>
                    <a:pt x="781" y="191"/>
                  </a:lnTo>
                  <a:lnTo>
                    <a:pt x="810" y="191"/>
                  </a:lnTo>
                  <a:lnTo>
                    <a:pt x="859" y="191"/>
                  </a:lnTo>
                  <a:lnTo>
                    <a:pt x="867" y="120"/>
                  </a:lnTo>
                  <a:lnTo>
                    <a:pt x="894" y="124"/>
                  </a:lnTo>
                  <a:lnTo>
                    <a:pt x="913" y="176"/>
                  </a:lnTo>
                  <a:lnTo>
                    <a:pt x="917" y="131"/>
                  </a:lnTo>
                  <a:lnTo>
                    <a:pt x="1006" y="8"/>
                  </a:lnTo>
                  <a:lnTo>
                    <a:pt x="1040" y="8"/>
                  </a:lnTo>
                  <a:lnTo>
                    <a:pt x="1071" y="34"/>
                  </a:lnTo>
                  <a:lnTo>
                    <a:pt x="1112" y="30"/>
                  </a:lnTo>
                  <a:lnTo>
                    <a:pt x="1166" y="75"/>
                  </a:lnTo>
                  <a:lnTo>
                    <a:pt x="1228" y="101"/>
                  </a:lnTo>
                  <a:lnTo>
                    <a:pt x="1273" y="96"/>
                  </a:lnTo>
                  <a:lnTo>
                    <a:pt x="1331" y="124"/>
                  </a:lnTo>
                  <a:lnTo>
                    <a:pt x="1380" y="124"/>
                  </a:lnTo>
                  <a:lnTo>
                    <a:pt x="1403" y="103"/>
                  </a:lnTo>
                  <a:lnTo>
                    <a:pt x="1457" y="103"/>
                  </a:lnTo>
                  <a:lnTo>
                    <a:pt x="1486" y="126"/>
                  </a:lnTo>
                  <a:lnTo>
                    <a:pt x="1560" y="126"/>
                  </a:lnTo>
                  <a:lnTo>
                    <a:pt x="1622" y="165"/>
                  </a:lnTo>
                  <a:lnTo>
                    <a:pt x="1736" y="160"/>
                  </a:lnTo>
                  <a:lnTo>
                    <a:pt x="1916" y="176"/>
                  </a:lnTo>
                  <a:lnTo>
                    <a:pt x="2003" y="231"/>
                  </a:lnTo>
                  <a:lnTo>
                    <a:pt x="2077" y="265"/>
                  </a:lnTo>
                  <a:lnTo>
                    <a:pt x="2123" y="293"/>
                  </a:lnTo>
                  <a:lnTo>
                    <a:pt x="2110" y="300"/>
                  </a:lnTo>
                  <a:lnTo>
                    <a:pt x="2077" y="278"/>
                  </a:lnTo>
                  <a:lnTo>
                    <a:pt x="2002" y="270"/>
                  </a:lnTo>
                  <a:lnTo>
                    <a:pt x="2023" y="293"/>
                  </a:lnTo>
                  <a:lnTo>
                    <a:pt x="2056" y="304"/>
                  </a:lnTo>
                  <a:lnTo>
                    <a:pt x="2046" y="340"/>
                  </a:lnTo>
                  <a:lnTo>
                    <a:pt x="2011" y="362"/>
                  </a:lnTo>
                  <a:lnTo>
                    <a:pt x="2000" y="400"/>
                  </a:lnTo>
                  <a:lnTo>
                    <a:pt x="2046" y="434"/>
                  </a:lnTo>
                  <a:lnTo>
                    <a:pt x="2079" y="479"/>
                  </a:lnTo>
                  <a:lnTo>
                    <a:pt x="2096" y="542"/>
                  </a:lnTo>
                  <a:lnTo>
                    <a:pt x="2075" y="548"/>
                  </a:lnTo>
                  <a:lnTo>
                    <a:pt x="2029" y="529"/>
                  </a:lnTo>
                  <a:lnTo>
                    <a:pt x="1980" y="480"/>
                  </a:lnTo>
                  <a:lnTo>
                    <a:pt x="1961" y="456"/>
                  </a:lnTo>
                  <a:lnTo>
                    <a:pt x="1949" y="422"/>
                  </a:lnTo>
                  <a:lnTo>
                    <a:pt x="1938" y="372"/>
                  </a:lnTo>
                  <a:lnTo>
                    <a:pt x="1919" y="355"/>
                  </a:lnTo>
                  <a:lnTo>
                    <a:pt x="1901" y="351"/>
                  </a:lnTo>
                  <a:lnTo>
                    <a:pt x="1885" y="357"/>
                  </a:lnTo>
                  <a:lnTo>
                    <a:pt x="1903" y="396"/>
                  </a:lnTo>
                  <a:lnTo>
                    <a:pt x="1857" y="402"/>
                  </a:lnTo>
                  <a:lnTo>
                    <a:pt x="1835" y="383"/>
                  </a:lnTo>
                  <a:lnTo>
                    <a:pt x="1794" y="394"/>
                  </a:lnTo>
                  <a:lnTo>
                    <a:pt x="1763" y="424"/>
                  </a:lnTo>
                  <a:lnTo>
                    <a:pt x="1763" y="441"/>
                  </a:lnTo>
                  <a:lnTo>
                    <a:pt x="1775" y="469"/>
                  </a:lnTo>
                  <a:lnTo>
                    <a:pt x="1823" y="479"/>
                  </a:lnTo>
                  <a:lnTo>
                    <a:pt x="1862" y="512"/>
                  </a:lnTo>
                  <a:lnTo>
                    <a:pt x="1928" y="604"/>
                  </a:lnTo>
                  <a:lnTo>
                    <a:pt x="1955" y="666"/>
                  </a:lnTo>
                  <a:lnTo>
                    <a:pt x="1958" y="732"/>
                  </a:lnTo>
                  <a:lnTo>
                    <a:pt x="1953" y="785"/>
                  </a:lnTo>
                  <a:lnTo>
                    <a:pt x="1938" y="785"/>
                  </a:lnTo>
                  <a:lnTo>
                    <a:pt x="1920" y="766"/>
                  </a:lnTo>
                  <a:lnTo>
                    <a:pt x="1895" y="790"/>
                  </a:lnTo>
                  <a:lnTo>
                    <a:pt x="1870" y="813"/>
                  </a:lnTo>
                  <a:lnTo>
                    <a:pt x="1866" y="854"/>
                  </a:lnTo>
                  <a:lnTo>
                    <a:pt x="1893" y="899"/>
                  </a:lnTo>
                  <a:lnTo>
                    <a:pt x="1876" y="937"/>
                  </a:lnTo>
                  <a:lnTo>
                    <a:pt x="1870" y="999"/>
                  </a:lnTo>
                  <a:lnTo>
                    <a:pt x="1903" y="1038"/>
                  </a:lnTo>
                  <a:lnTo>
                    <a:pt x="1939" y="1049"/>
                  </a:lnTo>
                  <a:lnTo>
                    <a:pt x="1978" y="1091"/>
                  </a:lnTo>
                  <a:lnTo>
                    <a:pt x="2011" y="1147"/>
                  </a:lnTo>
                  <a:lnTo>
                    <a:pt x="2014" y="1231"/>
                  </a:lnTo>
                  <a:lnTo>
                    <a:pt x="2002" y="1271"/>
                  </a:lnTo>
                  <a:lnTo>
                    <a:pt x="1966" y="1304"/>
                  </a:lnTo>
                  <a:lnTo>
                    <a:pt x="1924" y="1321"/>
                  </a:lnTo>
                  <a:lnTo>
                    <a:pt x="1897" y="1348"/>
                  </a:lnTo>
                  <a:lnTo>
                    <a:pt x="1881" y="1333"/>
                  </a:lnTo>
                  <a:lnTo>
                    <a:pt x="1868" y="1348"/>
                  </a:lnTo>
                  <a:lnTo>
                    <a:pt x="1865" y="1410"/>
                  </a:lnTo>
                  <a:lnTo>
                    <a:pt x="1874" y="1445"/>
                  </a:lnTo>
                  <a:lnTo>
                    <a:pt x="1916" y="1488"/>
                  </a:lnTo>
                  <a:lnTo>
                    <a:pt x="1934" y="1530"/>
                  </a:lnTo>
                  <a:lnTo>
                    <a:pt x="1947" y="1556"/>
                  </a:lnTo>
                  <a:lnTo>
                    <a:pt x="1943" y="1601"/>
                  </a:lnTo>
                  <a:lnTo>
                    <a:pt x="1916" y="1637"/>
                  </a:lnTo>
                  <a:lnTo>
                    <a:pt x="1888" y="1637"/>
                  </a:lnTo>
                  <a:lnTo>
                    <a:pt x="1841" y="1584"/>
                  </a:lnTo>
                  <a:lnTo>
                    <a:pt x="1808" y="1563"/>
                  </a:lnTo>
                  <a:lnTo>
                    <a:pt x="1794" y="1552"/>
                  </a:lnTo>
                  <a:lnTo>
                    <a:pt x="1781" y="1580"/>
                  </a:lnTo>
                  <a:lnTo>
                    <a:pt x="1785" y="1620"/>
                  </a:lnTo>
                  <a:lnTo>
                    <a:pt x="1796" y="1652"/>
                  </a:lnTo>
                  <a:lnTo>
                    <a:pt x="1804" y="1699"/>
                  </a:lnTo>
                  <a:lnTo>
                    <a:pt x="1832" y="1716"/>
                  </a:lnTo>
                  <a:lnTo>
                    <a:pt x="1823" y="1742"/>
                  </a:lnTo>
                  <a:lnTo>
                    <a:pt x="1825" y="1777"/>
                  </a:lnTo>
                  <a:lnTo>
                    <a:pt x="1835" y="1815"/>
                  </a:lnTo>
                  <a:lnTo>
                    <a:pt x="1816" y="1811"/>
                  </a:lnTo>
                  <a:lnTo>
                    <a:pt x="1794" y="1770"/>
                  </a:lnTo>
                  <a:lnTo>
                    <a:pt x="1796" y="1725"/>
                  </a:lnTo>
                  <a:lnTo>
                    <a:pt x="1789" y="1710"/>
                  </a:lnTo>
                  <a:lnTo>
                    <a:pt x="1781" y="1659"/>
                  </a:lnTo>
                  <a:lnTo>
                    <a:pt x="1771" y="1646"/>
                  </a:lnTo>
                  <a:lnTo>
                    <a:pt x="1767" y="1575"/>
                  </a:lnTo>
                  <a:lnTo>
                    <a:pt x="1754" y="1530"/>
                  </a:lnTo>
                  <a:lnTo>
                    <a:pt x="1731" y="1490"/>
                  </a:lnTo>
                  <a:lnTo>
                    <a:pt x="1687" y="1468"/>
                  </a:lnTo>
                  <a:lnTo>
                    <a:pt x="1656" y="1432"/>
                  </a:lnTo>
                  <a:lnTo>
                    <a:pt x="1643" y="1404"/>
                  </a:lnTo>
                  <a:lnTo>
                    <a:pt x="1622" y="1372"/>
                  </a:lnTo>
                  <a:lnTo>
                    <a:pt x="1589" y="1303"/>
                  </a:lnTo>
                  <a:lnTo>
                    <a:pt x="1560" y="1308"/>
                  </a:lnTo>
                  <a:lnTo>
                    <a:pt x="1521" y="1342"/>
                  </a:lnTo>
                  <a:lnTo>
                    <a:pt x="1503" y="1370"/>
                  </a:lnTo>
                  <a:lnTo>
                    <a:pt x="1468" y="1423"/>
                  </a:lnTo>
                  <a:lnTo>
                    <a:pt x="1444" y="1479"/>
                  </a:lnTo>
                  <a:lnTo>
                    <a:pt x="1434" y="1500"/>
                  </a:lnTo>
                  <a:lnTo>
                    <a:pt x="1444" y="1567"/>
                  </a:lnTo>
                  <a:lnTo>
                    <a:pt x="1441" y="1631"/>
                  </a:lnTo>
                  <a:lnTo>
                    <a:pt x="1411" y="1676"/>
                  </a:lnTo>
                  <a:lnTo>
                    <a:pt x="1393" y="1680"/>
                  </a:lnTo>
                  <a:lnTo>
                    <a:pt x="1357" y="1586"/>
                  </a:lnTo>
                  <a:lnTo>
                    <a:pt x="1327" y="1518"/>
                  </a:lnTo>
                  <a:lnTo>
                    <a:pt x="1269" y="1395"/>
                  </a:lnTo>
                  <a:lnTo>
                    <a:pt x="1268" y="1348"/>
                  </a:lnTo>
                  <a:lnTo>
                    <a:pt x="1254" y="1325"/>
                  </a:lnTo>
                  <a:lnTo>
                    <a:pt x="1243" y="1355"/>
                  </a:lnTo>
                  <a:lnTo>
                    <a:pt x="1193" y="1286"/>
                  </a:lnTo>
                  <a:lnTo>
                    <a:pt x="1126" y="1231"/>
                  </a:lnTo>
                  <a:lnTo>
                    <a:pt x="1083" y="1243"/>
                  </a:lnTo>
                  <a:lnTo>
                    <a:pt x="1021" y="1237"/>
                  </a:lnTo>
                  <a:lnTo>
                    <a:pt x="993" y="1197"/>
                  </a:lnTo>
                  <a:lnTo>
                    <a:pt x="959" y="1203"/>
                  </a:lnTo>
                  <a:lnTo>
                    <a:pt x="913" y="1186"/>
                  </a:lnTo>
                  <a:lnTo>
                    <a:pt x="815" y="1055"/>
                  </a:lnTo>
                  <a:lnTo>
                    <a:pt x="822" y="1107"/>
                  </a:lnTo>
                  <a:lnTo>
                    <a:pt x="851" y="1184"/>
                  </a:lnTo>
                  <a:lnTo>
                    <a:pt x="883" y="1237"/>
                  </a:lnTo>
                  <a:lnTo>
                    <a:pt x="918" y="1265"/>
                  </a:lnTo>
                  <a:lnTo>
                    <a:pt x="957" y="1243"/>
                  </a:lnTo>
                  <a:lnTo>
                    <a:pt x="989" y="1243"/>
                  </a:lnTo>
                  <a:lnTo>
                    <a:pt x="1029" y="1291"/>
                  </a:lnTo>
                  <a:lnTo>
                    <a:pt x="1052" y="1327"/>
                  </a:lnTo>
                  <a:lnTo>
                    <a:pt x="1048" y="1350"/>
                  </a:lnTo>
                  <a:lnTo>
                    <a:pt x="979" y="1455"/>
                  </a:lnTo>
                  <a:lnTo>
                    <a:pt x="932" y="1494"/>
                  </a:lnTo>
                  <a:lnTo>
                    <a:pt x="836" y="1547"/>
                  </a:lnTo>
                  <a:lnTo>
                    <a:pt x="806" y="1563"/>
                  </a:lnTo>
                  <a:lnTo>
                    <a:pt x="788" y="1547"/>
                  </a:lnTo>
                  <a:lnTo>
                    <a:pt x="783" y="1524"/>
                  </a:lnTo>
                  <a:lnTo>
                    <a:pt x="781" y="1494"/>
                  </a:lnTo>
                  <a:lnTo>
                    <a:pt x="773" y="1462"/>
                  </a:lnTo>
                  <a:lnTo>
                    <a:pt x="760" y="1438"/>
                  </a:lnTo>
                  <a:lnTo>
                    <a:pt x="748" y="1415"/>
                  </a:lnTo>
                  <a:lnTo>
                    <a:pt x="730" y="1383"/>
                  </a:lnTo>
                  <a:lnTo>
                    <a:pt x="721" y="1365"/>
                  </a:lnTo>
                  <a:lnTo>
                    <a:pt x="714" y="1338"/>
                  </a:lnTo>
                  <a:lnTo>
                    <a:pt x="700" y="1316"/>
                  </a:lnTo>
                  <a:lnTo>
                    <a:pt x="679" y="1259"/>
                  </a:lnTo>
                  <a:lnTo>
                    <a:pt x="666" y="1237"/>
                  </a:lnTo>
                  <a:lnTo>
                    <a:pt x="651" y="1207"/>
                  </a:lnTo>
                  <a:lnTo>
                    <a:pt x="626" y="1164"/>
                  </a:lnTo>
                  <a:lnTo>
                    <a:pt x="612" y="1139"/>
                  </a:lnTo>
                  <a:lnTo>
                    <a:pt x="601" y="1122"/>
                  </a:lnTo>
                  <a:lnTo>
                    <a:pt x="588" y="1085"/>
                  </a:lnTo>
                  <a:lnTo>
                    <a:pt x="628" y="1051"/>
                  </a:lnTo>
                  <a:lnTo>
                    <a:pt x="646" y="978"/>
                  </a:lnTo>
                  <a:lnTo>
                    <a:pt x="607" y="959"/>
                  </a:lnTo>
                  <a:lnTo>
                    <a:pt x="553" y="970"/>
                  </a:lnTo>
                  <a:lnTo>
                    <a:pt x="541" y="961"/>
                  </a:lnTo>
                  <a:lnTo>
                    <a:pt x="535" y="961"/>
                  </a:lnTo>
                  <a:lnTo>
                    <a:pt x="527" y="961"/>
                  </a:lnTo>
                  <a:lnTo>
                    <a:pt x="521" y="961"/>
                  </a:lnTo>
                  <a:lnTo>
                    <a:pt x="519" y="948"/>
                  </a:lnTo>
                  <a:lnTo>
                    <a:pt x="516" y="937"/>
                  </a:lnTo>
                  <a:lnTo>
                    <a:pt x="516" y="914"/>
                  </a:lnTo>
                  <a:lnTo>
                    <a:pt x="505" y="903"/>
                  </a:lnTo>
                  <a:lnTo>
                    <a:pt x="504" y="888"/>
                  </a:lnTo>
                  <a:lnTo>
                    <a:pt x="498" y="886"/>
                  </a:lnTo>
                  <a:lnTo>
                    <a:pt x="492" y="875"/>
                  </a:lnTo>
                  <a:lnTo>
                    <a:pt x="490" y="863"/>
                  </a:lnTo>
                  <a:lnTo>
                    <a:pt x="486" y="852"/>
                  </a:lnTo>
                  <a:lnTo>
                    <a:pt x="482" y="841"/>
                  </a:lnTo>
                  <a:lnTo>
                    <a:pt x="471" y="841"/>
                  </a:lnTo>
                  <a:lnTo>
                    <a:pt x="463" y="841"/>
                  </a:lnTo>
                  <a:lnTo>
                    <a:pt x="459" y="841"/>
                  </a:lnTo>
                  <a:lnTo>
                    <a:pt x="458" y="860"/>
                  </a:lnTo>
                  <a:lnTo>
                    <a:pt x="458" y="875"/>
                  </a:lnTo>
                  <a:lnTo>
                    <a:pt x="458" y="892"/>
                  </a:lnTo>
                  <a:lnTo>
                    <a:pt x="458" y="908"/>
                  </a:lnTo>
                  <a:lnTo>
                    <a:pt x="458" y="920"/>
                  </a:lnTo>
                  <a:lnTo>
                    <a:pt x="447" y="925"/>
                  </a:lnTo>
                  <a:lnTo>
                    <a:pt x="440" y="937"/>
                  </a:lnTo>
                  <a:lnTo>
                    <a:pt x="428" y="920"/>
                  </a:lnTo>
                  <a:lnTo>
                    <a:pt x="420" y="897"/>
                  </a:lnTo>
                  <a:lnTo>
                    <a:pt x="423" y="871"/>
                  </a:lnTo>
                  <a:lnTo>
                    <a:pt x="411" y="833"/>
                  </a:lnTo>
                  <a:lnTo>
                    <a:pt x="405" y="811"/>
                  </a:lnTo>
                  <a:lnTo>
                    <a:pt x="392" y="796"/>
                  </a:lnTo>
                  <a:lnTo>
                    <a:pt x="375" y="783"/>
                  </a:lnTo>
                  <a:lnTo>
                    <a:pt x="368" y="762"/>
                  </a:lnTo>
                  <a:lnTo>
                    <a:pt x="363" y="749"/>
                  </a:lnTo>
                  <a:lnTo>
                    <a:pt x="348" y="745"/>
                  </a:lnTo>
                  <a:lnTo>
                    <a:pt x="345" y="738"/>
                  </a:lnTo>
                  <a:lnTo>
                    <a:pt x="336" y="738"/>
                  </a:lnTo>
                  <a:lnTo>
                    <a:pt x="328" y="751"/>
                  </a:lnTo>
                  <a:lnTo>
                    <a:pt x="320" y="762"/>
                  </a:lnTo>
                  <a:lnTo>
                    <a:pt x="337" y="777"/>
                  </a:lnTo>
                  <a:lnTo>
                    <a:pt x="347" y="796"/>
                  </a:lnTo>
                  <a:lnTo>
                    <a:pt x="364" y="822"/>
                  </a:lnTo>
                  <a:lnTo>
                    <a:pt x="372" y="833"/>
                  </a:lnTo>
                  <a:lnTo>
                    <a:pt x="386" y="841"/>
                  </a:lnTo>
                  <a:lnTo>
                    <a:pt x="396" y="863"/>
                  </a:lnTo>
                  <a:lnTo>
                    <a:pt x="384" y="882"/>
                  </a:lnTo>
                  <a:lnTo>
                    <a:pt x="382" y="875"/>
                  </a:lnTo>
                  <a:lnTo>
                    <a:pt x="382" y="863"/>
                  </a:lnTo>
                  <a:lnTo>
                    <a:pt x="375" y="888"/>
                  </a:lnTo>
                  <a:lnTo>
                    <a:pt x="374" y="910"/>
                  </a:lnTo>
                  <a:lnTo>
                    <a:pt x="363" y="916"/>
                  </a:lnTo>
                  <a:lnTo>
                    <a:pt x="366" y="888"/>
                  </a:lnTo>
                  <a:lnTo>
                    <a:pt x="364" y="875"/>
                  </a:lnTo>
                  <a:lnTo>
                    <a:pt x="351" y="865"/>
                  </a:lnTo>
                  <a:lnTo>
                    <a:pt x="345" y="860"/>
                  </a:lnTo>
                  <a:lnTo>
                    <a:pt x="339" y="848"/>
                  </a:lnTo>
                  <a:lnTo>
                    <a:pt x="328" y="839"/>
                  </a:lnTo>
                  <a:lnTo>
                    <a:pt x="320" y="830"/>
                  </a:lnTo>
                  <a:lnTo>
                    <a:pt x="312" y="813"/>
                  </a:lnTo>
                  <a:lnTo>
                    <a:pt x="302" y="805"/>
                  </a:lnTo>
                  <a:lnTo>
                    <a:pt x="297" y="788"/>
                  </a:lnTo>
                  <a:lnTo>
                    <a:pt x="294" y="773"/>
                  </a:lnTo>
                  <a:lnTo>
                    <a:pt x="287" y="768"/>
                  </a:lnTo>
                  <a:lnTo>
                    <a:pt x="279" y="760"/>
                  </a:lnTo>
                  <a:lnTo>
                    <a:pt x="264" y="760"/>
                  </a:lnTo>
                  <a:lnTo>
                    <a:pt x="251" y="762"/>
                  </a:lnTo>
                  <a:lnTo>
                    <a:pt x="235" y="760"/>
                  </a:lnTo>
                  <a:lnTo>
                    <a:pt x="207" y="762"/>
                  </a:lnTo>
                  <a:lnTo>
                    <a:pt x="188" y="766"/>
                  </a:lnTo>
                  <a:lnTo>
                    <a:pt x="183" y="771"/>
                  </a:lnTo>
                  <a:lnTo>
                    <a:pt x="180" y="788"/>
                  </a:lnTo>
                  <a:lnTo>
                    <a:pt x="180" y="807"/>
                  </a:lnTo>
                  <a:lnTo>
                    <a:pt x="168" y="828"/>
                  </a:lnTo>
                  <a:lnTo>
                    <a:pt x="161" y="835"/>
                  </a:lnTo>
                  <a:lnTo>
                    <a:pt x="157" y="841"/>
                  </a:lnTo>
                  <a:lnTo>
                    <a:pt x="152" y="860"/>
                  </a:lnTo>
                  <a:lnTo>
                    <a:pt x="148" y="871"/>
                  </a:lnTo>
                  <a:lnTo>
                    <a:pt x="153" y="880"/>
                  </a:lnTo>
                  <a:lnTo>
                    <a:pt x="153" y="897"/>
                  </a:lnTo>
                  <a:lnTo>
                    <a:pt x="152" y="905"/>
                  </a:lnTo>
                  <a:lnTo>
                    <a:pt x="148" y="916"/>
                  </a:lnTo>
                  <a:lnTo>
                    <a:pt x="138" y="937"/>
                  </a:lnTo>
                  <a:lnTo>
                    <a:pt x="132" y="927"/>
                  </a:lnTo>
                  <a:lnTo>
                    <a:pt x="126" y="933"/>
                  </a:lnTo>
                  <a:lnTo>
                    <a:pt x="118" y="942"/>
                  </a:lnTo>
                  <a:lnTo>
                    <a:pt x="107" y="944"/>
                  </a:lnTo>
                  <a:lnTo>
                    <a:pt x="95" y="959"/>
                  </a:lnTo>
                  <a:lnTo>
                    <a:pt x="84" y="961"/>
                  </a:lnTo>
                  <a:lnTo>
                    <a:pt x="72" y="961"/>
                  </a:lnTo>
                  <a:lnTo>
                    <a:pt x="60" y="961"/>
                  </a:lnTo>
                  <a:lnTo>
                    <a:pt x="35" y="970"/>
                  </a:lnTo>
                  <a:lnTo>
                    <a:pt x="23" y="970"/>
                  </a:lnTo>
                  <a:lnTo>
                    <a:pt x="18" y="950"/>
                  </a:lnTo>
                  <a:lnTo>
                    <a:pt x="12" y="925"/>
                  </a:lnTo>
                  <a:lnTo>
                    <a:pt x="8" y="903"/>
                  </a:lnTo>
                  <a:lnTo>
                    <a:pt x="6" y="880"/>
                  </a:lnTo>
                  <a:lnTo>
                    <a:pt x="6" y="852"/>
                  </a:lnTo>
                  <a:lnTo>
                    <a:pt x="0" y="813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65" name="Freeform 27"/>
            <p:cNvSpPr>
              <a:spLocks/>
            </p:cNvSpPr>
            <p:nvPr/>
          </p:nvSpPr>
          <p:spPr bwMode="auto">
            <a:xfrm>
              <a:off x="110" y="953"/>
              <a:ext cx="1264" cy="1575"/>
            </a:xfrm>
            <a:custGeom>
              <a:avLst/>
              <a:gdLst>
                <a:gd name="T0" fmla="*/ 102 w 1264"/>
                <a:gd name="T1" fmla="*/ 295 h 1575"/>
                <a:gd name="T2" fmla="*/ 81 w 1264"/>
                <a:gd name="T3" fmla="*/ 208 h 1575"/>
                <a:gd name="T4" fmla="*/ 180 w 1264"/>
                <a:gd name="T5" fmla="*/ 135 h 1575"/>
                <a:gd name="T6" fmla="*/ 225 w 1264"/>
                <a:gd name="T7" fmla="*/ 79 h 1575"/>
                <a:gd name="T8" fmla="*/ 303 w 1264"/>
                <a:gd name="T9" fmla="*/ 68 h 1575"/>
                <a:gd name="T10" fmla="*/ 543 w 1264"/>
                <a:gd name="T11" fmla="*/ 69 h 1575"/>
                <a:gd name="T12" fmla="*/ 666 w 1264"/>
                <a:gd name="T13" fmla="*/ 98 h 1575"/>
                <a:gd name="T14" fmla="*/ 619 w 1264"/>
                <a:gd name="T15" fmla="*/ 96 h 1575"/>
                <a:gd name="T16" fmla="*/ 588 w 1264"/>
                <a:gd name="T17" fmla="*/ 2 h 1575"/>
                <a:gd name="T18" fmla="*/ 648 w 1264"/>
                <a:gd name="T19" fmla="*/ 0 h 1575"/>
                <a:gd name="T20" fmla="*/ 695 w 1264"/>
                <a:gd name="T21" fmla="*/ 41 h 1575"/>
                <a:gd name="T22" fmla="*/ 766 w 1264"/>
                <a:gd name="T23" fmla="*/ 107 h 1575"/>
                <a:gd name="T24" fmla="*/ 753 w 1264"/>
                <a:gd name="T25" fmla="*/ 34 h 1575"/>
                <a:gd name="T26" fmla="*/ 887 w 1264"/>
                <a:gd name="T27" fmla="*/ 103 h 1575"/>
                <a:gd name="T28" fmla="*/ 888 w 1264"/>
                <a:gd name="T29" fmla="*/ 131 h 1575"/>
                <a:gd name="T30" fmla="*/ 846 w 1264"/>
                <a:gd name="T31" fmla="*/ 203 h 1575"/>
                <a:gd name="T32" fmla="*/ 812 w 1264"/>
                <a:gd name="T33" fmla="*/ 317 h 1575"/>
                <a:gd name="T34" fmla="*/ 937 w 1264"/>
                <a:gd name="T35" fmla="*/ 383 h 1575"/>
                <a:gd name="T36" fmla="*/ 941 w 1264"/>
                <a:gd name="T37" fmla="*/ 484 h 1575"/>
                <a:gd name="T38" fmla="*/ 958 w 1264"/>
                <a:gd name="T39" fmla="*/ 405 h 1575"/>
                <a:gd name="T40" fmla="*/ 958 w 1264"/>
                <a:gd name="T41" fmla="*/ 259 h 1575"/>
                <a:gd name="T42" fmla="*/ 1045 w 1264"/>
                <a:gd name="T43" fmla="*/ 298 h 1575"/>
                <a:gd name="T44" fmla="*/ 1099 w 1264"/>
                <a:gd name="T45" fmla="*/ 255 h 1575"/>
                <a:gd name="T46" fmla="*/ 1197 w 1264"/>
                <a:gd name="T47" fmla="*/ 362 h 1575"/>
                <a:gd name="T48" fmla="*/ 1263 w 1264"/>
                <a:gd name="T49" fmla="*/ 456 h 1575"/>
                <a:gd name="T50" fmla="*/ 1210 w 1264"/>
                <a:gd name="T51" fmla="*/ 492 h 1575"/>
                <a:gd name="T52" fmla="*/ 1120 w 1264"/>
                <a:gd name="T53" fmla="*/ 523 h 1575"/>
                <a:gd name="T54" fmla="*/ 1183 w 1264"/>
                <a:gd name="T55" fmla="*/ 542 h 1575"/>
                <a:gd name="T56" fmla="*/ 1210 w 1264"/>
                <a:gd name="T57" fmla="*/ 627 h 1575"/>
                <a:gd name="T58" fmla="*/ 1186 w 1264"/>
                <a:gd name="T59" fmla="*/ 632 h 1575"/>
                <a:gd name="T60" fmla="*/ 1148 w 1264"/>
                <a:gd name="T61" fmla="*/ 666 h 1575"/>
                <a:gd name="T62" fmla="*/ 1090 w 1264"/>
                <a:gd name="T63" fmla="*/ 745 h 1575"/>
                <a:gd name="T64" fmla="*/ 1084 w 1264"/>
                <a:gd name="T65" fmla="*/ 854 h 1575"/>
                <a:gd name="T66" fmla="*/ 1022 w 1264"/>
                <a:gd name="T67" fmla="*/ 1021 h 1575"/>
                <a:gd name="T68" fmla="*/ 1040 w 1264"/>
                <a:gd name="T69" fmla="*/ 1161 h 1575"/>
                <a:gd name="T70" fmla="*/ 1006 w 1264"/>
                <a:gd name="T71" fmla="*/ 1066 h 1575"/>
                <a:gd name="T72" fmla="*/ 945 w 1264"/>
                <a:gd name="T73" fmla="*/ 1022 h 1575"/>
                <a:gd name="T74" fmla="*/ 892 w 1264"/>
                <a:gd name="T75" fmla="*/ 1051 h 1575"/>
                <a:gd name="T76" fmla="*/ 803 w 1264"/>
                <a:gd name="T77" fmla="*/ 1066 h 1575"/>
                <a:gd name="T78" fmla="*/ 758 w 1264"/>
                <a:gd name="T79" fmla="*/ 1169 h 1575"/>
                <a:gd name="T80" fmla="*/ 860 w 1264"/>
                <a:gd name="T81" fmla="*/ 1309 h 1575"/>
                <a:gd name="T82" fmla="*/ 877 w 1264"/>
                <a:gd name="T83" fmla="*/ 1231 h 1575"/>
                <a:gd name="T84" fmla="*/ 933 w 1264"/>
                <a:gd name="T85" fmla="*/ 1287 h 1575"/>
                <a:gd name="T86" fmla="*/ 964 w 1264"/>
                <a:gd name="T87" fmla="*/ 1366 h 1575"/>
                <a:gd name="T88" fmla="*/ 990 w 1264"/>
                <a:gd name="T89" fmla="*/ 1439 h 1575"/>
                <a:gd name="T90" fmla="*/ 1048 w 1264"/>
                <a:gd name="T91" fmla="*/ 1546 h 1575"/>
                <a:gd name="T92" fmla="*/ 1136 w 1264"/>
                <a:gd name="T93" fmla="*/ 1544 h 1575"/>
                <a:gd name="T94" fmla="*/ 1083 w 1264"/>
                <a:gd name="T95" fmla="*/ 1557 h 1575"/>
                <a:gd name="T96" fmla="*/ 980 w 1264"/>
                <a:gd name="T97" fmla="*/ 1540 h 1575"/>
                <a:gd name="T98" fmla="*/ 908 w 1264"/>
                <a:gd name="T99" fmla="*/ 1445 h 1575"/>
                <a:gd name="T100" fmla="*/ 852 w 1264"/>
                <a:gd name="T101" fmla="*/ 1405 h 1575"/>
                <a:gd name="T102" fmla="*/ 769 w 1264"/>
                <a:gd name="T103" fmla="*/ 1360 h 1575"/>
                <a:gd name="T104" fmla="*/ 621 w 1264"/>
                <a:gd name="T105" fmla="*/ 1208 h 1575"/>
                <a:gd name="T106" fmla="*/ 501 w 1264"/>
                <a:gd name="T107" fmla="*/ 987 h 1575"/>
                <a:gd name="T108" fmla="*/ 542 w 1264"/>
                <a:gd name="T109" fmla="*/ 1186 h 1575"/>
                <a:gd name="T110" fmla="*/ 463 w 1264"/>
                <a:gd name="T111" fmla="*/ 1049 h 1575"/>
                <a:gd name="T112" fmla="*/ 393 w 1264"/>
                <a:gd name="T113" fmla="*/ 779 h 1575"/>
                <a:gd name="T114" fmla="*/ 400 w 1264"/>
                <a:gd name="T115" fmla="*/ 576 h 1575"/>
                <a:gd name="T116" fmla="*/ 375 w 1264"/>
                <a:gd name="T117" fmla="*/ 424 h 1575"/>
                <a:gd name="T118" fmla="*/ 353 w 1264"/>
                <a:gd name="T119" fmla="*/ 334 h 1575"/>
                <a:gd name="T120" fmla="*/ 305 w 1264"/>
                <a:gd name="T121" fmla="*/ 281 h 1575"/>
                <a:gd name="T122" fmla="*/ 202 w 1264"/>
                <a:gd name="T123" fmla="*/ 295 h 1575"/>
                <a:gd name="T124" fmla="*/ 125 w 1264"/>
                <a:gd name="T125" fmla="*/ 351 h 15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64"/>
                <a:gd name="T190" fmla="*/ 0 h 1575"/>
                <a:gd name="T191" fmla="*/ 1264 w 1264"/>
                <a:gd name="T192" fmla="*/ 1575 h 15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64" h="1575">
                  <a:moveTo>
                    <a:pt x="0" y="405"/>
                  </a:moveTo>
                  <a:lnTo>
                    <a:pt x="61" y="351"/>
                  </a:lnTo>
                  <a:lnTo>
                    <a:pt x="95" y="328"/>
                  </a:lnTo>
                  <a:lnTo>
                    <a:pt x="102" y="295"/>
                  </a:lnTo>
                  <a:lnTo>
                    <a:pt x="73" y="276"/>
                  </a:lnTo>
                  <a:lnTo>
                    <a:pt x="72" y="236"/>
                  </a:lnTo>
                  <a:lnTo>
                    <a:pt x="84" y="225"/>
                  </a:lnTo>
                  <a:lnTo>
                    <a:pt x="81" y="208"/>
                  </a:lnTo>
                  <a:lnTo>
                    <a:pt x="129" y="203"/>
                  </a:lnTo>
                  <a:lnTo>
                    <a:pt x="140" y="171"/>
                  </a:lnTo>
                  <a:lnTo>
                    <a:pt x="142" y="143"/>
                  </a:lnTo>
                  <a:lnTo>
                    <a:pt x="180" y="135"/>
                  </a:lnTo>
                  <a:lnTo>
                    <a:pt x="184" y="107"/>
                  </a:lnTo>
                  <a:lnTo>
                    <a:pt x="148" y="98"/>
                  </a:lnTo>
                  <a:lnTo>
                    <a:pt x="165" y="79"/>
                  </a:lnTo>
                  <a:lnTo>
                    <a:pt x="225" y="79"/>
                  </a:lnTo>
                  <a:lnTo>
                    <a:pt x="243" y="56"/>
                  </a:lnTo>
                  <a:lnTo>
                    <a:pt x="268" y="53"/>
                  </a:lnTo>
                  <a:lnTo>
                    <a:pt x="283" y="34"/>
                  </a:lnTo>
                  <a:lnTo>
                    <a:pt x="303" y="68"/>
                  </a:lnTo>
                  <a:lnTo>
                    <a:pt x="379" y="62"/>
                  </a:lnTo>
                  <a:lnTo>
                    <a:pt x="413" y="96"/>
                  </a:lnTo>
                  <a:lnTo>
                    <a:pt x="525" y="86"/>
                  </a:lnTo>
                  <a:lnTo>
                    <a:pt x="543" y="69"/>
                  </a:lnTo>
                  <a:lnTo>
                    <a:pt x="586" y="98"/>
                  </a:lnTo>
                  <a:lnTo>
                    <a:pt x="631" y="124"/>
                  </a:lnTo>
                  <a:lnTo>
                    <a:pt x="651" y="113"/>
                  </a:lnTo>
                  <a:lnTo>
                    <a:pt x="666" y="98"/>
                  </a:lnTo>
                  <a:lnTo>
                    <a:pt x="703" y="107"/>
                  </a:lnTo>
                  <a:lnTo>
                    <a:pt x="677" y="86"/>
                  </a:lnTo>
                  <a:lnTo>
                    <a:pt x="654" y="90"/>
                  </a:lnTo>
                  <a:lnTo>
                    <a:pt x="619" y="96"/>
                  </a:lnTo>
                  <a:lnTo>
                    <a:pt x="601" y="68"/>
                  </a:lnTo>
                  <a:lnTo>
                    <a:pt x="582" y="53"/>
                  </a:lnTo>
                  <a:lnTo>
                    <a:pt x="582" y="28"/>
                  </a:lnTo>
                  <a:lnTo>
                    <a:pt x="588" y="2"/>
                  </a:lnTo>
                  <a:lnTo>
                    <a:pt x="604" y="0"/>
                  </a:lnTo>
                  <a:lnTo>
                    <a:pt x="624" y="23"/>
                  </a:lnTo>
                  <a:lnTo>
                    <a:pt x="631" y="11"/>
                  </a:lnTo>
                  <a:lnTo>
                    <a:pt x="648" y="0"/>
                  </a:lnTo>
                  <a:lnTo>
                    <a:pt x="669" y="17"/>
                  </a:lnTo>
                  <a:lnTo>
                    <a:pt x="681" y="2"/>
                  </a:lnTo>
                  <a:lnTo>
                    <a:pt x="693" y="24"/>
                  </a:lnTo>
                  <a:lnTo>
                    <a:pt x="695" y="41"/>
                  </a:lnTo>
                  <a:lnTo>
                    <a:pt x="726" y="62"/>
                  </a:lnTo>
                  <a:lnTo>
                    <a:pt x="715" y="79"/>
                  </a:lnTo>
                  <a:lnTo>
                    <a:pt x="715" y="101"/>
                  </a:lnTo>
                  <a:lnTo>
                    <a:pt x="766" y="107"/>
                  </a:lnTo>
                  <a:lnTo>
                    <a:pt x="780" y="79"/>
                  </a:lnTo>
                  <a:lnTo>
                    <a:pt x="770" y="64"/>
                  </a:lnTo>
                  <a:lnTo>
                    <a:pt x="747" y="68"/>
                  </a:lnTo>
                  <a:lnTo>
                    <a:pt x="753" y="34"/>
                  </a:lnTo>
                  <a:lnTo>
                    <a:pt x="800" y="53"/>
                  </a:lnTo>
                  <a:lnTo>
                    <a:pt x="809" y="75"/>
                  </a:lnTo>
                  <a:lnTo>
                    <a:pt x="848" y="75"/>
                  </a:lnTo>
                  <a:lnTo>
                    <a:pt x="887" y="103"/>
                  </a:lnTo>
                  <a:lnTo>
                    <a:pt x="906" y="98"/>
                  </a:lnTo>
                  <a:lnTo>
                    <a:pt x="927" y="124"/>
                  </a:lnTo>
                  <a:lnTo>
                    <a:pt x="906" y="158"/>
                  </a:lnTo>
                  <a:lnTo>
                    <a:pt x="888" y="131"/>
                  </a:lnTo>
                  <a:lnTo>
                    <a:pt x="877" y="141"/>
                  </a:lnTo>
                  <a:lnTo>
                    <a:pt x="860" y="159"/>
                  </a:lnTo>
                  <a:lnTo>
                    <a:pt x="833" y="176"/>
                  </a:lnTo>
                  <a:lnTo>
                    <a:pt x="846" y="203"/>
                  </a:lnTo>
                  <a:lnTo>
                    <a:pt x="823" y="204"/>
                  </a:lnTo>
                  <a:lnTo>
                    <a:pt x="803" y="238"/>
                  </a:lnTo>
                  <a:lnTo>
                    <a:pt x="784" y="281"/>
                  </a:lnTo>
                  <a:lnTo>
                    <a:pt x="812" y="317"/>
                  </a:lnTo>
                  <a:lnTo>
                    <a:pt x="837" y="360"/>
                  </a:lnTo>
                  <a:lnTo>
                    <a:pt x="881" y="366"/>
                  </a:lnTo>
                  <a:lnTo>
                    <a:pt x="919" y="360"/>
                  </a:lnTo>
                  <a:lnTo>
                    <a:pt x="937" y="383"/>
                  </a:lnTo>
                  <a:lnTo>
                    <a:pt x="930" y="394"/>
                  </a:lnTo>
                  <a:lnTo>
                    <a:pt x="918" y="416"/>
                  </a:lnTo>
                  <a:lnTo>
                    <a:pt x="935" y="456"/>
                  </a:lnTo>
                  <a:lnTo>
                    <a:pt x="941" y="484"/>
                  </a:lnTo>
                  <a:lnTo>
                    <a:pt x="962" y="497"/>
                  </a:lnTo>
                  <a:lnTo>
                    <a:pt x="991" y="473"/>
                  </a:lnTo>
                  <a:lnTo>
                    <a:pt x="984" y="435"/>
                  </a:lnTo>
                  <a:lnTo>
                    <a:pt x="958" y="405"/>
                  </a:lnTo>
                  <a:lnTo>
                    <a:pt x="987" y="368"/>
                  </a:lnTo>
                  <a:lnTo>
                    <a:pt x="962" y="306"/>
                  </a:lnTo>
                  <a:lnTo>
                    <a:pt x="939" y="281"/>
                  </a:lnTo>
                  <a:lnTo>
                    <a:pt x="958" y="259"/>
                  </a:lnTo>
                  <a:lnTo>
                    <a:pt x="954" y="225"/>
                  </a:lnTo>
                  <a:lnTo>
                    <a:pt x="968" y="204"/>
                  </a:lnTo>
                  <a:lnTo>
                    <a:pt x="991" y="225"/>
                  </a:lnTo>
                  <a:lnTo>
                    <a:pt x="1045" y="298"/>
                  </a:lnTo>
                  <a:lnTo>
                    <a:pt x="1079" y="310"/>
                  </a:lnTo>
                  <a:lnTo>
                    <a:pt x="1088" y="289"/>
                  </a:lnTo>
                  <a:lnTo>
                    <a:pt x="1080" y="250"/>
                  </a:lnTo>
                  <a:lnTo>
                    <a:pt x="1099" y="255"/>
                  </a:lnTo>
                  <a:lnTo>
                    <a:pt x="1133" y="300"/>
                  </a:lnTo>
                  <a:lnTo>
                    <a:pt x="1139" y="326"/>
                  </a:lnTo>
                  <a:lnTo>
                    <a:pt x="1159" y="343"/>
                  </a:lnTo>
                  <a:lnTo>
                    <a:pt x="1197" y="362"/>
                  </a:lnTo>
                  <a:lnTo>
                    <a:pt x="1217" y="400"/>
                  </a:lnTo>
                  <a:lnTo>
                    <a:pt x="1245" y="424"/>
                  </a:lnTo>
                  <a:lnTo>
                    <a:pt x="1262" y="433"/>
                  </a:lnTo>
                  <a:lnTo>
                    <a:pt x="1263" y="456"/>
                  </a:lnTo>
                  <a:lnTo>
                    <a:pt x="1240" y="469"/>
                  </a:lnTo>
                  <a:lnTo>
                    <a:pt x="1226" y="452"/>
                  </a:lnTo>
                  <a:lnTo>
                    <a:pt x="1214" y="456"/>
                  </a:lnTo>
                  <a:lnTo>
                    <a:pt x="1210" y="492"/>
                  </a:lnTo>
                  <a:lnTo>
                    <a:pt x="1191" y="501"/>
                  </a:lnTo>
                  <a:lnTo>
                    <a:pt x="1170" y="480"/>
                  </a:lnTo>
                  <a:lnTo>
                    <a:pt x="1125" y="480"/>
                  </a:lnTo>
                  <a:lnTo>
                    <a:pt x="1120" y="523"/>
                  </a:lnTo>
                  <a:lnTo>
                    <a:pt x="1132" y="548"/>
                  </a:lnTo>
                  <a:lnTo>
                    <a:pt x="1148" y="535"/>
                  </a:lnTo>
                  <a:lnTo>
                    <a:pt x="1166" y="529"/>
                  </a:lnTo>
                  <a:lnTo>
                    <a:pt x="1183" y="542"/>
                  </a:lnTo>
                  <a:lnTo>
                    <a:pt x="1160" y="574"/>
                  </a:lnTo>
                  <a:lnTo>
                    <a:pt x="1183" y="602"/>
                  </a:lnTo>
                  <a:lnTo>
                    <a:pt x="1214" y="610"/>
                  </a:lnTo>
                  <a:lnTo>
                    <a:pt x="1210" y="627"/>
                  </a:lnTo>
                  <a:lnTo>
                    <a:pt x="1199" y="630"/>
                  </a:lnTo>
                  <a:lnTo>
                    <a:pt x="1170" y="726"/>
                  </a:lnTo>
                  <a:lnTo>
                    <a:pt x="1172" y="664"/>
                  </a:lnTo>
                  <a:lnTo>
                    <a:pt x="1186" y="632"/>
                  </a:lnTo>
                  <a:lnTo>
                    <a:pt x="1170" y="619"/>
                  </a:lnTo>
                  <a:lnTo>
                    <a:pt x="1152" y="638"/>
                  </a:lnTo>
                  <a:lnTo>
                    <a:pt x="1163" y="655"/>
                  </a:lnTo>
                  <a:lnTo>
                    <a:pt x="1148" y="666"/>
                  </a:lnTo>
                  <a:lnTo>
                    <a:pt x="1136" y="681"/>
                  </a:lnTo>
                  <a:lnTo>
                    <a:pt x="1137" y="722"/>
                  </a:lnTo>
                  <a:lnTo>
                    <a:pt x="1118" y="739"/>
                  </a:lnTo>
                  <a:lnTo>
                    <a:pt x="1090" y="745"/>
                  </a:lnTo>
                  <a:lnTo>
                    <a:pt x="1099" y="767"/>
                  </a:lnTo>
                  <a:lnTo>
                    <a:pt x="1090" y="792"/>
                  </a:lnTo>
                  <a:lnTo>
                    <a:pt x="1099" y="812"/>
                  </a:lnTo>
                  <a:lnTo>
                    <a:pt x="1084" y="854"/>
                  </a:lnTo>
                  <a:lnTo>
                    <a:pt x="1079" y="893"/>
                  </a:lnTo>
                  <a:lnTo>
                    <a:pt x="1056" y="916"/>
                  </a:lnTo>
                  <a:lnTo>
                    <a:pt x="1026" y="977"/>
                  </a:lnTo>
                  <a:lnTo>
                    <a:pt x="1022" y="1021"/>
                  </a:lnTo>
                  <a:lnTo>
                    <a:pt x="1033" y="1054"/>
                  </a:lnTo>
                  <a:lnTo>
                    <a:pt x="1045" y="1096"/>
                  </a:lnTo>
                  <a:lnTo>
                    <a:pt x="1053" y="1141"/>
                  </a:lnTo>
                  <a:lnTo>
                    <a:pt x="1040" y="1161"/>
                  </a:lnTo>
                  <a:lnTo>
                    <a:pt x="1022" y="1146"/>
                  </a:lnTo>
                  <a:lnTo>
                    <a:pt x="1026" y="1124"/>
                  </a:lnTo>
                  <a:lnTo>
                    <a:pt x="1017" y="1073"/>
                  </a:lnTo>
                  <a:lnTo>
                    <a:pt x="1006" y="1066"/>
                  </a:lnTo>
                  <a:lnTo>
                    <a:pt x="998" y="1034"/>
                  </a:lnTo>
                  <a:lnTo>
                    <a:pt x="982" y="1034"/>
                  </a:lnTo>
                  <a:lnTo>
                    <a:pt x="964" y="1017"/>
                  </a:lnTo>
                  <a:lnTo>
                    <a:pt x="945" y="1022"/>
                  </a:lnTo>
                  <a:lnTo>
                    <a:pt x="927" y="1011"/>
                  </a:lnTo>
                  <a:lnTo>
                    <a:pt x="906" y="1026"/>
                  </a:lnTo>
                  <a:lnTo>
                    <a:pt x="868" y="1015"/>
                  </a:lnTo>
                  <a:lnTo>
                    <a:pt x="892" y="1051"/>
                  </a:lnTo>
                  <a:lnTo>
                    <a:pt x="860" y="1049"/>
                  </a:lnTo>
                  <a:lnTo>
                    <a:pt x="837" y="1021"/>
                  </a:lnTo>
                  <a:lnTo>
                    <a:pt x="797" y="1021"/>
                  </a:lnTo>
                  <a:lnTo>
                    <a:pt x="803" y="1066"/>
                  </a:lnTo>
                  <a:lnTo>
                    <a:pt x="774" y="1051"/>
                  </a:lnTo>
                  <a:lnTo>
                    <a:pt x="758" y="1096"/>
                  </a:lnTo>
                  <a:lnTo>
                    <a:pt x="770" y="1116"/>
                  </a:lnTo>
                  <a:lnTo>
                    <a:pt x="758" y="1169"/>
                  </a:lnTo>
                  <a:lnTo>
                    <a:pt x="772" y="1231"/>
                  </a:lnTo>
                  <a:lnTo>
                    <a:pt x="788" y="1274"/>
                  </a:lnTo>
                  <a:lnTo>
                    <a:pt x="805" y="1313"/>
                  </a:lnTo>
                  <a:lnTo>
                    <a:pt x="860" y="1309"/>
                  </a:lnTo>
                  <a:lnTo>
                    <a:pt x="883" y="1302"/>
                  </a:lnTo>
                  <a:lnTo>
                    <a:pt x="887" y="1274"/>
                  </a:lnTo>
                  <a:lnTo>
                    <a:pt x="875" y="1251"/>
                  </a:lnTo>
                  <a:lnTo>
                    <a:pt x="877" y="1231"/>
                  </a:lnTo>
                  <a:lnTo>
                    <a:pt x="910" y="1236"/>
                  </a:lnTo>
                  <a:lnTo>
                    <a:pt x="942" y="1225"/>
                  </a:lnTo>
                  <a:lnTo>
                    <a:pt x="942" y="1251"/>
                  </a:lnTo>
                  <a:lnTo>
                    <a:pt x="933" y="1287"/>
                  </a:lnTo>
                  <a:lnTo>
                    <a:pt x="918" y="1315"/>
                  </a:lnTo>
                  <a:lnTo>
                    <a:pt x="914" y="1355"/>
                  </a:lnTo>
                  <a:lnTo>
                    <a:pt x="935" y="1371"/>
                  </a:lnTo>
                  <a:lnTo>
                    <a:pt x="964" y="1366"/>
                  </a:lnTo>
                  <a:lnTo>
                    <a:pt x="982" y="1381"/>
                  </a:lnTo>
                  <a:lnTo>
                    <a:pt x="998" y="1375"/>
                  </a:lnTo>
                  <a:lnTo>
                    <a:pt x="1003" y="1400"/>
                  </a:lnTo>
                  <a:lnTo>
                    <a:pt x="990" y="1439"/>
                  </a:lnTo>
                  <a:lnTo>
                    <a:pt x="1002" y="1461"/>
                  </a:lnTo>
                  <a:lnTo>
                    <a:pt x="1003" y="1506"/>
                  </a:lnTo>
                  <a:lnTo>
                    <a:pt x="1022" y="1538"/>
                  </a:lnTo>
                  <a:lnTo>
                    <a:pt x="1048" y="1546"/>
                  </a:lnTo>
                  <a:lnTo>
                    <a:pt x="1065" y="1538"/>
                  </a:lnTo>
                  <a:lnTo>
                    <a:pt x="1072" y="1540"/>
                  </a:lnTo>
                  <a:lnTo>
                    <a:pt x="1106" y="1540"/>
                  </a:lnTo>
                  <a:lnTo>
                    <a:pt x="1136" y="1544"/>
                  </a:lnTo>
                  <a:lnTo>
                    <a:pt x="1143" y="1523"/>
                  </a:lnTo>
                  <a:lnTo>
                    <a:pt x="1118" y="1557"/>
                  </a:lnTo>
                  <a:lnTo>
                    <a:pt x="1099" y="1555"/>
                  </a:lnTo>
                  <a:lnTo>
                    <a:pt x="1083" y="1557"/>
                  </a:lnTo>
                  <a:lnTo>
                    <a:pt x="1048" y="1574"/>
                  </a:lnTo>
                  <a:lnTo>
                    <a:pt x="1018" y="1551"/>
                  </a:lnTo>
                  <a:lnTo>
                    <a:pt x="991" y="1538"/>
                  </a:lnTo>
                  <a:lnTo>
                    <a:pt x="980" y="1540"/>
                  </a:lnTo>
                  <a:lnTo>
                    <a:pt x="982" y="1521"/>
                  </a:lnTo>
                  <a:lnTo>
                    <a:pt x="980" y="1490"/>
                  </a:lnTo>
                  <a:lnTo>
                    <a:pt x="957" y="1461"/>
                  </a:lnTo>
                  <a:lnTo>
                    <a:pt x="908" y="1445"/>
                  </a:lnTo>
                  <a:lnTo>
                    <a:pt x="900" y="1431"/>
                  </a:lnTo>
                  <a:lnTo>
                    <a:pt x="887" y="1433"/>
                  </a:lnTo>
                  <a:lnTo>
                    <a:pt x="873" y="1420"/>
                  </a:lnTo>
                  <a:lnTo>
                    <a:pt x="852" y="1405"/>
                  </a:lnTo>
                  <a:lnTo>
                    <a:pt x="829" y="1366"/>
                  </a:lnTo>
                  <a:lnTo>
                    <a:pt x="801" y="1355"/>
                  </a:lnTo>
                  <a:lnTo>
                    <a:pt x="785" y="1381"/>
                  </a:lnTo>
                  <a:lnTo>
                    <a:pt x="769" y="1360"/>
                  </a:lnTo>
                  <a:lnTo>
                    <a:pt x="747" y="1360"/>
                  </a:lnTo>
                  <a:lnTo>
                    <a:pt x="704" y="1347"/>
                  </a:lnTo>
                  <a:lnTo>
                    <a:pt x="627" y="1279"/>
                  </a:lnTo>
                  <a:lnTo>
                    <a:pt x="621" y="1208"/>
                  </a:lnTo>
                  <a:lnTo>
                    <a:pt x="613" y="1180"/>
                  </a:lnTo>
                  <a:lnTo>
                    <a:pt x="600" y="1161"/>
                  </a:lnTo>
                  <a:lnTo>
                    <a:pt x="582" y="1122"/>
                  </a:lnTo>
                  <a:lnTo>
                    <a:pt x="501" y="987"/>
                  </a:lnTo>
                  <a:lnTo>
                    <a:pt x="501" y="1037"/>
                  </a:lnTo>
                  <a:lnTo>
                    <a:pt x="551" y="1128"/>
                  </a:lnTo>
                  <a:lnTo>
                    <a:pt x="573" y="1203"/>
                  </a:lnTo>
                  <a:lnTo>
                    <a:pt x="542" y="1186"/>
                  </a:lnTo>
                  <a:lnTo>
                    <a:pt x="536" y="1141"/>
                  </a:lnTo>
                  <a:lnTo>
                    <a:pt x="494" y="1112"/>
                  </a:lnTo>
                  <a:lnTo>
                    <a:pt x="518" y="1096"/>
                  </a:lnTo>
                  <a:lnTo>
                    <a:pt x="463" y="1049"/>
                  </a:lnTo>
                  <a:lnTo>
                    <a:pt x="485" y="1021"/>
                  </a:lnTo>
                  <a:lnTo>
                    <a:pt x="466" y="964"/>
                  </a:lnTo>
                  <a:lnTo>
                    <a:pt x="400" y="846"/>
                  </a:lnTo>
                  <a:lnTo>
                    <a:pt x="393" y="779"/>
                  </a:lnTo>
                  <a:lnTo>
                    <a:pt x="397" y="722"/>
                  </a:lnTo>
                  <a:lnTo>
                    <a:pt x="413" y="666"/>
                  </a:lnTo>
                  <a:lnTo>
                    <a:pt x="413" y="610"/>
                  </a:lnTo>
                  <a:lnTo>
                    <a:pt x="400" y="576"/>
                  </a:lnTo>
                  <a:lnTo>
                    <a:pt x="436" y="565"/>
                  </a:lnTo>
                  <a:lnTo>
                    <a:pt x="393" y="497"/>
                  </a:lnTo>
                  <a:lnTo>
                    <a:pt x="394" y="467"/>
                  </a:lnTo>
                  <a:lnTo>
                    <a:pt x="375" y="424"/>
                  </a:lnTo>
                  <a:lnTo>
                    <a:pt x="382" y="400"/>
                  </a:lnTo>
                  <a:lnTo>
                    <a:pt x="368" y="385"/>
                  </a:lnTo>
                  <a:lnTo>
                    <a:pt x="367" y="356"/>
                  </a:lnTo>
                  <a:lnTo>
                    <a:pt x="353" y="334"/>
                  </a:lnTo>
                  <a:lnTo>
                    <a:pt x="368" y="315"/>
                  </a:lnTo>
                  <a:lnTo>
                    <a:pt x="348" y="300"/>
                  </a:lnTo>
                  <a:lnTo>
                    <a:pt x="330" y="321"/>
                  </a:lnTo>
                  <a:lnTo>
                    <a:pt x="305" y="281"/>
                  </a:lnTo>
                  <a:lnTo>
                    <a:pt x="278" y="270"/>
                  </a:lnTo>
                  <a:lnTo>
                    <a:pt x="239" y="270"/>
                  </a:lnTo>
                  <a:lnTo>
                    <a:pt x="214" y="306"/>
                  </a:lnTo>
                  <a:lnTo>
                    <a:pt x="202" y="295"/>
                  </a:lnTo>
                  <a:lnTo>
                    <a:pt x="223" y="248"/>
                  </a:lnTo>
                  <a:lnTo>
                    <a:pt x="203" y="255"/>
                  </a:lnTo>
                  <a:lnTo>
                    <a:pt x="165" y="306"/>
                  </a:lnTo>
                  <a:lnTo>
                    <a:pt x="125" y="351"/>
                  </a:lnTo>
                  <a:lnTo>
                    <a:pt x="88" y="362"/>
                  </a:lnTo>
                  <a:lnTo>
                    <a:pt x="26" y="407"/>
                  </a:lnTo>
                  <a:lnTo>
                    <a:pt x="0" y="405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66" name="Freeform 28"/>
            <p:cNvSpPr>
              <a:spLocks/>
            </p:cNvSpPr>
            <p:nvPr/>
          </p:nvSpPr>
          <p:spPr bwMode="auto">
            <a:xfrm>
              <a:off x="1014" y="803"/>
              <a:ext cx="429" cy="416"/>
            </a:xfrm>
            <a:custGeom>
              <a:avLst/>
              <a:gdLst>
                <a:gd name="T0" fmla="*/ 0 w 429"/>
                <a:gd name="T1" fmla="*/ 85 h 416"/>
                <a:gd name="T2" fmla="*/ 10 w 429"/>
                <a:gd name="T3" fmla="*/ 54 h 416"/>
                <a:gd name="T4" fmla="*/ 10 w 429"/>
                <a:gd name="T5" fmla="*/ 32 h 416"/>
                <a:gd name="T6" fmla="*/ 26 w 429"/>
                <a:gd name="T7" fmla="*/ 0 h 416"/>
                <a:gd name="T8" fmla="*/ 103 w 429"/>
                <a:gd name="T9" fmla="*/ 21 h 416"/>
                <a:gd name="T10" fmla="*/ 236 w 429"/>
                <a:gd name="T11" fmla="*/ 56 h 416"/>
                <a:gd name="T12" fmla="*/ 289 w 429"/>
                <a:gd name="T13" fmla="*/ 88 h 416"/>
                <a:gd name="T14" fmla="*/ 359 w 429"/>
                <a:gd name="T15" fmla="*/ 116 h 416"/>
                <a:gd name="T16" fmla="*/ 393 w 429"/>
                <a:gd name="T17" fmla="*/ 169 h 416"/>
                <a:gd name="T18" fmla="*/ 428 w 429"/>
                <a:gd name="T19" fmla="*/ 197 h 416"/>
                <a:gd name="T20" fmla="*/ 415 w 429"/>
                <a:gd name="T21" fmla="*/ 218 h 416"/>
                <a:gd name="T22" fmla="*/ 415 w 429"/>
                <a:gd name="T23" fmla="*/ 242 h 416"/>
                <a:gd name="T24" fmla="*/ 401 w 429"/>
                <a:gd name="T25" fmla="*/ 248 h 416"/>
                <a:gd name="T26" fmla="*/ 389 w 429"/>
                <a:gd name="T27" fmla="*/ 270 h 416"/>
                <a:gd name="T28" fmla="*/ 401 w 429"/>
                <a:gd name="T29" fmla="*/ 293 h 416"/>
                <a:gd name="T30" fmla="*/ 400 w 429"/>
                <a:gd name="T31" fmla="*/ 310 h 416"/>
                <a:gd name="T32" fmla="*/ 386 w 429"/>
                <a:gd name="T33" fmla="*/ 332 h 416"/>
                <a:gd name="T34" fmla="*/ 388 w 429"/>
                <a:gd name="T35" fmla="*/ 355 h 416"/>
                <a:gd name="T36" fmla="*/ 411 w 429"/>
                <a:gd name="T37" fmla="*/ 377 h 416"/>
                <a:gd name="T38" fmla="*/ 413 w 429"/>
                <a:gd name="T39" fmla="*/ 400 h 416"/>
                <a:gd name="T40" fmla="*/ 407 w 429"/>
                <a:gd name="T41" fmla="*/ 411 h 416"/>
                <a:gd name="T42" fmla="*/ 384 w 429"/>
                <a:gd name="T43" fmla="*/ 415 h 416"/>
                <a:gd name="T44" fmla="*/ 366 w 429"/>
                <a:gd name="T45" fmla="*/ 404 h 416"/>
                <a:gd name="T46" fmla="*/ 347 w 429"/>
                <a:gd name="T47" fmla="*/ 376 h 416"/>
                <a:gd name="T48" fmla="*/ 339 w 429"/>
                <a:gd name="T49" fmla="*/ 376 h 416"/>
                <a:gd name="T50" fmla="*/ 329 w 429"/>
                <a:gd name="T51" fmla="*/ 364 h 416"/>
                <a:gd name="T52" fmla="*/ 320 w 429"/>
                <a:gd name="T53" fmla="*/ 330 h 416"/>
                <a:gd name="T54" fmla="*/ 308 w 429"/>
                <a:gd name="T55" fmla="*/ 319 h 416"/>
                <a:gd name="T56" fmla="*/ 283 w 429"/>
                <a:gd name="T57" fmla="*/ 302 h 416"/>
                <a:gd name="T58" fmla="*/ 262 w 429"/>
                <a:gd name="T59" fmla="*/ 291 h 416"/>
                <a:gd name="T60" fmla="*/ 231 w 429"/>
                <a:gd name="T61" fmla="*/ 259 h 416"/>
                <a:gd name="T62" fmla="*/ 217 w 429"/>
                <a:gd name="T63" fmla="*/ 237 h 416"/>
                <a:gd name="T64" fmla="*/ 220 w 429"/>
                <a:gd name="T65" fmla="*/ 220 h 416"/>
                <a:gd name="T66" fmla="*/ 233 w 429"/>
                <a:gd name="T67" fmla="*/ 207 h 416"/>
                <a:gd name="T68" fmla="*/ 221 w 429"/>
                <a:gd name="T69" fmla="*/ 186 h 416"/>
                <a:gd name="T70" fmla="*/ 210 w 429"/>
                <a:gd name="T71" fmla="*/ 197 h 416"/>
                <a:gd name="T72" fmla="*/ 190 w 429"/>
                <a:gd name="T73" fmla="*/ 169 h 416"/>
                <a:gd name="T74" fmla="*/ 186 w 429"/>
                <a:gd name="T75" fmla="*/ 184 h 416"/>
                <a:gd name="T76" fmla="*/ 168 w 429"/>
                <a:gd name="T77" fmla="*/ 184 h 416"/>
                <a:gd name="T78" fmla="*/ 165 w 429"/>
                <a:gd name="T79" fmla="*/ 173 h 416"/>
                <a:gd name="T80" fmla="*/ 165 w 429"/>
                <a:gd name="T81" fmla="*/ 152 h 416"/>
                <a:gd name="T82" fmla="*/ 157 w 429"/>
                <a:gd name="T83" fmla="*/ 141 h 416"/>
                <a:gd name="T84" fmla="*/ 145 w 429"/>
                <a:gd name="T85" fmla="*/ 145 h 416"/>
                <a:gd name="T86" fmla="*/ 130 w 429"/>
                <a:gd name="T87" fmla="*/ 113 h 416"/>
                <a:gd name="T88" fmla="*/ 118 w 429"/>
                <a:gd name="T89" fmla="*/ 111 h 416"/>
                <a:gd name="T90" fmla="*/ 102 w 429"/>
                <a:gd name="T91" fmla="*/ 96 h 416"/>
                <a:gd name="T92" fmla="*/ 64 w 429"/>
                <a:gd name="T93" fmla="*/ 100 h 416"/>
                <a:gd name="T94" fmla="*/ 27 w 429"/>
                <a:gd name="T95" fmla="*/ 96 h 416"/>
                <a:gd name="T96" fmla="*/ 0 w 429"/>
                <a:gd name="T97" fmla="*/ 85 h 4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9"/>
                <a:gd name="T148" fmla="*/ 0 h 416"/>
                <a:gd name="T149" fmla="*/ 429 w 429"/>
                <a:gd name="T150" fmla="*/ 416 h 4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9" h="416">
                  <a:moveTo>
                    <a:pt x="0" y="85"/>
                  </a:moveTo>
                  <a:lnTo>
                    <a:pt x="10" y="54"/>
                  </a:lnTo>
                  <a:lnTo>
                    <a:pt x="10" y="32"/>
                  </a:lnTo>
                  <a:lnTo>
                    <a:pt x="26" y="0"/>
                  </a:lnTo>
                  <a:lnTo>
                    <a:pt x="103" y="21"/>
                  </a:lnTo>
                  <a:lnTo>
                    <a:pt x="236" y="56"/>
                  </a:lnTo>
                  <a:lnTo>
                    <a:pt x="289" y="88"/>
                  </a:lnTo>
                  <a:lnTo>
                    <a:pt x="359" y="116"/>
                  </a:lnTo>
                  <a:lnTo>
                    <a:pt x="393" y="169"/>
                  </a:lnTo>
                  <a:lnTo>
                    <a:pt x="428" y="197"/>
                  </a:lnTo>
                  <a:lnTo>
                    <a:pt x="415" y="218"/>
                  </a:lnTo>
                  <a:lnTo>
                    <a:pt x="415" y="242"/>
                  </a:lnTo>
                  <a:lnTo>
                    <a:pt x="401" y="248"/>
                  </a:lnTo>
                  <a:lnTo>
                    <a:pt x="389" y="270"/>
                  </a:lnTo>
                  <a:lnTo>
                    <a:pt x="401" y="293"/>
                  </a:lnTo>
                  <a:lnTo>
                    <a:pt x="400" y="310"/>
                  </a:lnTo>
                  <a:lnTo>
                    <a:pt x="386" y="332"/>
                  </a:lnTo>
                  <a:lnTo>
                    <a:pt x="388" y="355"/>
                  </a:lnTo>
                  <a:lnTo>
                    <a:pt x="411" y="377"/>
                  </a:lnTo>
                  <a:lnTo>
                    <a:pt x="413" y="400"/>
                  </a:lnTo>
                  <a:lnTo>
                    <a:pt x="407" y="411"/>
                  </a:lnTo>
                  <a:lnTo>
                    <a:pt x="384" y="415"/>
                  </a:lnTo>
                  <a:lnTo>
                    <a:pt x="366" y="404"/>
                  </a:lnTo>
                  <a:lnTo>
                    <a:pt x="347" y="376"/>
                  </a:lnTo>
                  <a:lnTo>
                    <a:pt x="339" y="376"/>
                  </a:lnTo>
                  <a:lnTo>
                    <a:pt x="329" y="364"/>
                  </a:lnTo>
                  <a:lnTo>
                    <a:pt x="320" y="330"/>
                  </a:lnTo>
                  <a:lnTo>
                    <a:pt x="308" y="319"/>
                  </a:lnTo>
                  <a:lnTo>
                    <a:pt x="283" y="302"/>
                  </a:lnTo>
                  <a:lnTo>
                    <a:pt x="262" y="291"/>
                  </a:lnTo>
                  <a:lnTo>
                    <a:pt x="231" y="259"/>
                  </a:lnTo>
                  <a:lnTo>
                    <a:pt x="217" y="237"/>
                  </a:lnTo>
                  <a:lnTo>
                    <a:pt x="220" y="220"/>
                  </a:lnTo>
                  <a:lnTo>
                    <a:pt x="233" y="207"/>
                  </a:lnTo>
                  <a:lnTo>
                    <a:pt x="221" y="186"/>
                  </a:lnTo>
                  <a:lnTo>
                    <a:pt x="210" y="197"/>
                  </a:lnTo>
                  <a:lnTo>
                    <a:pt x="190" y="169"/>
                  </a:lnTo>
                  <a:lnTo>
                    <a:pt x="186" y="184"/>
                  </a:lnTo>
                  <a:lnTo>
                    <a:pt x="168" y="184"/>
                  </a:lnTo>
                  <a:lnTo>
                    <a:pt x="165" y="173"/>
                  </a:lnTo>
                  <a:lnTo>
                    <a:pt x="165" y="152"/>
                  </a:lnTo>
                  <a:lnTo>
                    <a:pt x="157" y="141"/>
                  </a:lnTo>
                  <a:lnTo>
                    <a:pt x="145" y="145"/>
                  </a:lnTo>
                  <a:lnTo>
                    <a:pt x="130" y="113"/>
                  </a:lnTo>
                  <a:lnTo>
                    <a:pt x="118" y="111"/>
                  </a:lnTo>
                  <a:lnTo>
                    <a:pt x="102" y="96"/>
                  </a:lnTo>
                  <a:lnTo>
                    <a:pt x="64" y="100"/>
                  </a:lnTo>
                  <a:lnTo>
                    <a:pt x="27" y="96"/>
                  </a:lnTo>
                  <a:lnTo>
                    <a:pt x="0" y="85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922" y="950"/>
              <a:ext cx="280" cy="214"/>
            </a:xfrm>
            <a:custGeom>
              <a:avLst/>
              <a:gdLst>
                <a:gd name="T0" fmla="*/ 10 w 280"/>
                <a:gd name="T1" fmla="*/ 0 h 214"/>
                <a:gd name="T2" fmla="*/ 0 w 280"/>
                <a:gd name="T3" fmla="*/ 17 h 214"/>
                <a:gd name="T4" fmla="*/ 0 w 280"/>
                <a:gd name="T5" fmla="*/ 37 h 214"/>
                <a:gd name="T6" fmla="*/ 21 w 280"/>
                <a:gd name="T7" fmla="*/ 60 h 214"/>
                <a:gd name="T8" fmla="*/ 32 w 280"/>
                <a:gd name="T9" fmla="*/ 54 h 214"/>
                <a:gd name="T10" fmla="*/ 36 w 280"/>
                <a:gd name="T11" fmla="*/ 62 h 214"/>
                <a:gd name="T12" fmla="*/ 51 w 280"/>
                <a:gd name="T13" fmla="*/ 65 h 214"/>
                <a:gd name="T14" fmla="*/ 59 w 280"/>
                <a:gd name="T15" fmla="*/ 50 h 214"/>
                <a:gd name="T16" fmla="*/ 86 w 280"/>
                <a:gd name="T17" fmla="*/ 54 h 214"/>
                <a:gd name="T18" fmla="*/ 90 w 280"/>
                <a:gd name="T19" fmla="*/ 67 h 214"/>
                <a:gd name="T20" fmla="*/ 99 w 280"/>
                <a:gd name="T21" fmla="*/ 73 h 214"/>
                <a:gd name="T22" fmla="*/ 122 w 280"/>
                <a:gd name="T23" fmla="*/ 71 h 214"/>
                <a:gd name="T24" fmla="*/ 130 w 280"/>
                <a:gd name="T25" fmla="*/ 78 h 214"/>
                <a:gd name="T26" fmla="*/ 141 w 280"/>
                <a:gd name="T27" fmla="*/ 88 h 214"/>
                <a:gd name="T28" fmla="*/ 152 w 280"/>
                <a:gd name="T29" fmla="*/ 105 h 214"/>
                <a:gd name="T30" fmla="*/ 152 w 280"/>
                <a:gd name="T31" fmla="*/ 127 h 214"/>
                <a:gd name="T32" fmla="*/ 144 w 280"/>
                <a:gd name="T33" fmla="*/ 133 h 214"/>
                <a:gd name="T34" fmla="*/ 148 w 280"/>
                <a:gd name="T35" fmla="*/ 140 h 214"/>
                <a:gd name="T36" fmla="*/ 136 w 280"/>
                <a:gd name="T37" fmla="*/ 155 h 214"/>
                <a:gd name="T38" fmla="*/ 136 w 280"/>
                <a:gd name="T39" fmla="*/ 174 h 214"/>
                <a:gd name="T40" fmla="*/ 153 w 280"/>
                <a:gd name="T41" fmla="*/ 178 h 214"/>
                <a:gd name="T42" fmla="*/ 163 w 280"/>
                <a:gd name="T43" fmla="*/ 172 h 214"/>
                <a:gd name="T44" fmla="*/ 167 w 280"/>
                <a:gd name="T45" fmla="*/ 163 h 214"/>
                <a:gd name="T46" fmla="*/ 174 w 280"/>
                <a:gd name="T47" fmla="*/ 172 h 214"/>
                <a:gd name="T48" fmla="*/ 183 w 280"/>
                <a:gd name="T49" fmla="*/ 166 h 214"/>
                <a:gd name="T50" fmla="*/ 204 w 280"/>
                <a:gd name="T51" fmla="*/ 178 h 214"/>
                <a:gd name="T52" fmla="*/ 217 w 280"/>
                <a:gd name="T53" fmla="*/ 196 h 214"/>
                <a:gd name="T54" fmla="*/ 221 w 280"/>
                <a:gd name="T55" fmla="*/ 196 h 214"/>
                <a:gd name="T56" fmla="*/ 224 w 280"/>
                <a:gd name="T57" fmla="*/ 207 h 214"/>
                <a:gd name="T58" fmla="*/ 237 w 280"/>
                <a:gd name="T59" fmla="*/ 213 h 214"/>
                <a:gd name="T60" fmla="*/ 252 w 280"/>
                <a:gd name="T61" fmla="*/ 213 h 214"/>
                <a:gd name="T62" fmla="*/ 243 w 280"/>
                <a:gd name="T63" fmla="*/ 202 h 214"/>
                <a:gd name="T64" fmla="*/ 247 w 280"/>
                <a:gd name="T65" fmla="*/ 191 h 214"/>
                <a:gd name="T66" fmla="*/ 258 w 280"/>
                <a:gd name="T67" fmla="*/ 202 h 214"/>
                <a:gd name="T68" fmla="*/ 271 w 280"/>
                <a:gd name="T69" fmla="*/ 206 h 214"/>
                <a:gd name="T70" fmla="*/ 274 w 280"/>
                <a:gd name="T71" fmla="*/ 189 h 214"/>
                <a:gd name="T72" fmla="*/ 260 w 280"/>
                <a:gd name="T73" fmla="*/ 174 h 214"/>
                <a:gd name="T74" fmla="*/ 251 w 280"/>
                <a:gd name="T75" fmla="*/ 174 h 214"/>
                <a:gd name="T76" fmla="*/ 237 w 280"/>
                <a:gd name="T77" fmla="*/ 161 h 214"/>
                <a:gd name="T78" fmla="*/ 251 w 280"/>
                <a:gd name="T79" fmla="*/ 161 h 214"/>
                <a:gd name="T80" fmla="*/ 260 w 280"/>
                <a:gd name="T81" fmla="*/ 168 h 214"/>
                <a:gd name="T82" fmla="*/ 279 w 280"/>
                <a:gd name="T83" fmla="*/ 168 h 214"/>
                <a:gd name="T84" fmla="*/ 275 w 280"/>
                <a:gd name="T85" fmla="*/ 151 h 214"/>
                <a:gd name="T86" fmla="*/ 258 w 280"/>
                <a:gd name="T87" fmla="*/ 135 h 214"/>
                <a:gd name="T88" fmla="*/ 247 w 280"/>
                <a:gd name="T89" fmla="*/ 133 h 214"/>
                <a:gd name="T90" fmla="*/ 229 w 280"/>
                <a:gd name="T91" fmla="*/ 112 h 214"/>
                <a:gd name="T92" fmla="*/ 208 w 280"/>
                <a:gd name="T93" fmla="*/ 107 h 214"/>
                <a:gd name="T94" fmla="*/ 190 w 280"/>
                <a:gd name="T95" fmla="*/ 99 h 214"/>
                <a:gd name="T96" fmla="*/ 177 w 280"/>
                <a:gd name="T97" fmla="*/ 73 h 214"/>
                <a:gd name="T98" fmla="*/ 167 w 280"/>
                <a:gd name="T99" fmla="*/ 39 h 214"/>
                <a:gd name="T100" fmla="*/ 153 w 280"/>
                <a:gd name="T101" fmla="*/ 39 h 214"/>
                <a:gd name="T102" fmla="*/ 149 w 280"/>
                <a:gd name="T103" fmla="*/ 32 h 214"/>
                <a:gd name="T104" fmla="*/ 141 w 280"/>
                <a:gd name="T105" fmla="*/ 34 h 214"/>
                <a:gd name="T106" fmla="*/ 129 w 280"/>
                <a:gd name="T107" fmla="*/ 21 h 214"/>
                <a:gd name="T108" fmla="*/ 105 w 280"/>
                <a:gd name="T109" fmla="*/ 15 h 214"/>
                <a:gd name="T110" fmla="*/ 95 w 280"/>
                <a:gd name="T111" fmla="*/ 22 h 214"/>
                <a:gd name="T112" fmla="*/ 75 w 280"/>
                <a:gd name="T113" fmla="*/ 15 h 214"/>
                <a:gd name="T114" fmla="*/ 60 w 280"/>
                <a:gd name="T115" fmla="*/ 15 h 214"/>
                <a:gd name="T116" fmla="*/ 55 w 280"/>
                <a:gd name="T117" fmla="*/ 4 h 214"/>
                <a:gd name="T118" fmla="*/ 48 w 280"/>
                <a:gd name="T119" fmla="*/ 0 h 214"/>
                <a:gd name="T120" fmla="*/ 36 w 280"/>
                <a:gd name="T121" fmla="*/ 4 h 214"/>
                <a:gd name="T122" fmla="*/ 10 w 280"/>
                <a:gd name="T123" fmla="*/ 0 h 2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0"/>
                <a:gd name="T187" fmla="*/ 0 h 214"/>
                <a:gd name="T188" fmla="*/ 280 w 280"/>
                <a:gd name="T189" fmla="*/ 214 h 21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0" h="214">
                  <a:moveTo>
                    <a:pt x="10" y="0"/>
                  </a:moveTo>
                  <a:lnTo>
                    <a:pt x="0" y="17"/>
                  </a:lnTo>
                  <a:lnTo>
                    <a:pt x="0" y="37"/>
                  </a:lnTo>
                  <a:lnTo>
                    <a:pt x="21" y="60"/>
                  </a:lnTo>
                  <a:lnTo>
                    <a:pt x="32" y="54"/>
                  </a:lnTo>
                  <a:lnTo>
                    <a:pt x="36" y="62"/>
                  </a:lnTo>
                  <a:lnTo>
                    <a:pt x="51" y="65"/>
                  </a:lnTo>
                  <a:lnTo>
                    <a:pt x="59" y="50"/>
                  </a:lnTo>
                  <a:lnTo>
                    <a:pt x="86" y="54"/>
                  </a:lnTo>
                  <a:lnTo>
                    <a:pt x="90" y="67"/>
                  </a:lnTo>
                  <a:lnTo>
                    <a:pt x="99" y="73"/>
                  </a:lnTo>
                  <a:lnTo>
                    <a:pt x="122" y="71"/>
                  </a:lnTo>
                  <a:lnTo>
                    <a:pt x="130" y="78"/>
                  </a:lnTo>
                  <a:lnTo>
                    <a:pt x="141" y="88"/>
                  </a:lnTo>
                  <a:lnTo>
                    <a:pt x="152" y="105"/>
                  </a:lnTo>
                  <a:lnTo>
                    <a:pt x="152" y="127"/>
                  </a:lnTo>
                  <a:lnTo>
                    <a:pt x="144" y="133"/>
                  </a:lnTo>
                  <a:lnTo>
                    <a:pt x="148" y="140"/>
                  </a:lnTo>
                  <a:lnTo>
                    <a:pt x="136" y="155"/>
                  </a:lnTo>
                  <a:lnTo>
                    <a:pt x="136" y="174"/>
                  </a:lnTo>
                  <a:lnTo>
                    <a:pt x="153" y="178"/>
                  </a:lnTo>
                  <a:lnTo>
                    <a:pt x="163" y="172"/>
                  </a:lnTo>
                  <a:lnTo>
                    <a:pt x="167" y="163"/>
                  </a:lnTo>
                  <a:lnTo>
                    <a:pt x="174" y="172"/>
                  </a:lnTo>
                  <a:lnTo>
                    <a:pt x="183" y="166"/>
                  </a:lnTo>
                  <a:lnTo>
                    <a:pt x="204" y="178"/>
                  </a:lnTo>
                  <a:lnTo>
                    <a:pt x="217" y="196"/>
                  </a:lnTo>
                  <a:lnTo>
                    <a:pt x="221" y="196"/>
                  </a:lnTo>
                  <a:lnTo>
                    <a:pt x="224" y="207"/>
                  </a:lnTo>
                  <a:lnTo>
                    <a:pt x="237" y="213"/>
                  </a:lnTo>
                  <a:lnTo>
                    <a:pt x="252" y="213"/>
                  </a:lnTo>
                  <a:lnTo>
                    <a:pt x="243" y="202"/>
                  </a:lnTo>
                  <a:lnTo>
                    <a:pt x="247" y="191"/>
                  </a:lnTo>
                  <a:lnTo>
                    <a:pt x="258" y="202"/>
                  </a:lnTo>
                  <a:lnTo>
                    <a:pt x="271" y="206"/>
                  </a:lnTo>
                  <a:lnTo>
                    <a:pt x="274" y="189"/>
                  </a:lnTo>
                  <a:lnTo>
                    <a:pt x="260" y="174"/>
                  </a:lnTo>
                  <a:lnTo>
                    <a:pt x="251" y="174"/>
                  </a:lnTo>
                  <a:lnTo>
                    <a:pt x="237" y="161"/>
                  </a:lnTo>
                  <a:lnTo>
                    <a:pt x="251" y="161"/>
                  </a:lnTo>
                  <a:lnTo>
                    <a:pt x="260" y="168"/>
                  </a:lnTo>
                  <a:lnTo>
                    <a:pt x="279" y="168"/>
                  </a:lnTo>
                  <a:lnTo>
                    <a:pt x="275" y="151"/>
                  </a:lnTo>
                  <a:lnTo>
                    <a:pt x="258" y="135"/>
                  </a:lnTo>
                  <a:lnTo>
                    <a:pt x="247" y="133"/>
                  </a:lnTo>
                  <a:lnTo>
                    <a:pt x="229" y="112"/>
                  </a:lnTo>
                  <a:lnTo>
                    <a:pt x="208" y="107"/>
                  </a:lnTo>
                  <a:lnTo>
                    <a:pt x="190" y="99"/>
                  </a:lnTo>
                  <a:lnTo>
                    <a:pt x="177" y="73"/>
                  </a:lnTo>
                  <a:lnTo>
                    <a:pt x="167" y="39"/>
                  </a:lnTo>
                  <a:lnTo>
                    <a:pt x="153" y="39"/>
                  </a:lnTo>
                  <a:lnTo>
                    <a:pt x="149" y="32"/>
                  </a:lnTo>
                  <a:lnTo>
                    <a:pt x="141" y="34"/>
                  </a:lnTo>
                  <a:lnTo>
                    <a:pt x="129" y="21"/>
                  </a:lnTo>
                  <a:lnTo>
                    <a:pt x="105" y="15"/>
                  </a:lnTo>
                  <a:lnTo>
                    <a:pt x="95" y="22"/>
                  </a:lnTo>
                  <a:lnTo>
                    <a:pt x="75" y="15"/>
                  </a:lnTo>
                  <a:lnTo>
                    <a:pt x="60" y="15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10" y="0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1082" y="2136"/>
              <a:ext cx="196" cy="98"/>
            </a:xfrm>
            <a:custGeom>
              <a:avLst/>
              <a:gdLst>
                <a:gd name="T0" fmla="*/ 0 w 196"/>
                <a:gd name="T1" fmla="*/ 48 h 98"/>
                <a:gd name="T2" fmla="*/ 18 w 196"/>
                <a:gd name="T3" fmla="*/ 19 h 98"/>
                <a:gd name="T4" fmla="*/ 26 w 196"/>
                <a:gd name="T5" fmla="*/ 19 h 98"/>
                <a:gd name="T6" fmla="*/ 38 w 196"/>
                <a:gd name="T7" fmla="*/ 6 h 98"/>
                <a:gd name="T8" fmla="*/ 54 w 196"/>
                <a:gd name="T9" fmla="*/ 6 h 98"/>
                <a:gd name="T10" fmla="*/ 58 w 196"/>
                <a:gd name="T11" fmla="*/ 2 h 98"/>
                <a:gd name="T12" fmla="*/ 64 w 196"/>
                <a:gd name="T13" fmla="*/ 0 h 98"/>
                <a:gd name="T14" fmla="*/ 83 w 196"/>
                <a:gd name="T15" fmla="*/ 17 h 98"/>
                <a:gd name="T16" fmla="*/ 89 w 196"/>
                <a:gd name="T17" fmla="*/ 29 h 98"/>
                <a:gd name="T18" fmla="*/ 92 w 196"/>
                <a:gd name="T19" fmla="*/ 23 h 98"/>
                <a:gd name="T20" fmla="*/ 108 w 196"/>
                <a:gd name="T21" fmla="*/ 34 h 98"/>
                <a:gd name="T22" fmla="*/ 118 w 196"/>
                <a:gd name="T23" fmla="*/ 34 h 98"/>
                <a:gd name="T24" fmla="*/ 126 w 196"/>
                <a:gd name="T25" fmla="*/ 42 h 98"/>
                <a:gd name="T26" fmla="*/ 139 w 196"/>
                <a:gd name="T27" fmla="*/ 48 h 98"/>
                <a:gd name="T28" fmla="*/ 139 w 196"/>
                <a:gd name="T29" fmla="*/ 63 h 98"/>
                <a:gd name="T30" fmla="*/ 164 w 196"/>
                <a:gd name="T31" fmla="*/ 63 h 98"/>
                <a:gd name="T32" fmla="*/ 171 w 196"/>
                <a:gd name="T33" fmla="*/ 76 h 98"/>
                <a:gd name="T34" fmla="*/ 186 w 196"/>
                <a:gd name="T35" fmla="*/ 76 h 98"/>
                <a:gd name="T36" fmla="*/ 195 w 196"/>
                <a:gd name="T37" fmla="*/ 93 h 98"/>
                <a:gd name="T38" fmla="*/ 190 w 196"/>
                <a:gd name="T39" fmla="*/ 97 h 98"/>
                <a:gd name="T40" fmla="*/ 186 w 196"/>
                <a:gd name="T41" fmla="*/ 91 h 98"/>
                <a:gd name="T42" fmla="*/ 183 w 196"/>
                <a:gd name="T43" fmla="*/ 87 h 98"/>
                <a:gd name="T44" fmla="*/ 171 w 196"/>
                <a:gd name="T45" fmla="*/ 91 h 98"/>
                <a:gd name="T46" fmla="*/ 167 w 196"/>
                <a:gd name="T47" fmla="*/ 93 h 98"/>
                <a:gd name="T48" fmla="*/ 155 w 196"/>
                <a:gd name="T49" fmla="*/ 97 h 98"/>
                <a:gd name="T50" fmla="*/ 137 w 196"/>
                <a:gd name="T51" fmla="*/ 97 h 98"/>
                <a:gd name="T52" fmla="*/ 126 w 196"/>
                <a:gd name="T53" fmla="*/ 97 h 98"/>
                <a:gd name="T54" fmla="*/ 126 w 196"/>
                <a:gd name="T55" fmla="*/ 87 h 98"/>
                <a:gd name="T56" fmla="*/ 108 w 196"/>
                <a:gd name="T57" fmla="*/ 65 h 98"/>
                <a:gd name="T58" fmla="*/ 108 w 196"/>
                <a:gd name="T59" fmla="*/ 51 h 98"/>
                <a:gd name="T60" fmla="*/ 89 w 196"/>
                <a:gd name="T61" fmla="*/ 51 h 98"/>
                <a:gd name="T62" fmla="*/ 81 w 196"/>
                <a:gd name="T63" fmla="*/ 42 h 98"/>
                <a:gd name="T64" fmla="*/ 76 w 196"/>
                <a:gd name="T65" fmla="*/ 51 h 98"/>
                <a:gd name="T66" fmla="*/ 69 w 196"/>
                <a:gd name="T67" fmla="*/ 40 h 98"/>
                <a:gd name="T68" fmla="*/ 64 w 196"/>
                <a:gd name="T69" fmla="*/ 40 h 98"/>
                <a:gd name="T70" fmla="*/ 64 w 196"/>
                <a:gd name="T71" fmla="*/ 25 h 98"/>
                <a:gd name="T72" fmla="*/ 58 w 196"/>
                <a:gd name="T73" fmla="*/ 19 h 98"/>
                <a:gd name="T74" fmla="*/ 41 w 196"/>
                <a:gd name="T75" fmla="*/ 23 h 98"/>
                <a:gd name="T76" fmla="*/ 30 w 196"/>
                <a:gd name="T77" fmla="*/ 40 h 98"/>
                <a:gd name="T78" fmla="*/ 15 w 196"/>
                <a:gd name="T79" fmla="*/ 42 h 98"/>
                <a:gd name="T80" fmla="*/ 0 w 196"/>
                <a:gd name="T81" fmla="*/ 48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6"/>
                <a:gd name="T124" fmla="*/ 0 h 98"/>
                <a:gd name="T125" fmla="*/ 196 w 196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6" h="98">
                  <a:moveTo>
                    <a:pt x="0" y="48"/>
                  </a:moveTo>
                  <a:lnTo>
                    <a:pt x="18" y="19"/>
                  </a:lnTo>
                  <a:lnTo>
                    <a:pt x="26" y="19"/>
                  </a:lnTo>
                  <a:lnTo>
                    <a:pt x="38" y="6"/>
                  </a:lnTo>
                  <a:lnTo>
                    <a:pt x="54" y="6"/>
                  </a:lnTo>
                  <a:lnTo>
                    <a:pt x="58" y="2"/>
                  </a:lnTo>
                  <a:lnTo>
                    <a:pt x="64" y="0"/>
                  </a:lnTo>
                  <a:lnTo>
                    <a:pt x="83" y="17"/>
                  </a:lnTo>
                  <a:lnTo>
                    <a:pt x="89" y="29"/>
                  </a:lnTo>
                  <a:lnTo>
                    <a:pt x="92" y="23"/>
                  </a:lnTo>
                  <a:lnTo>
                    <a:pt x="108" y="34"/>
                  </a:lnTo>
                  <a:lnTo>
                    <a:pt x="118" y="34"/>
                  </a:lnTo>
                  <a:lnTo>
                    <a:pt x="126" y="42"/>
                  </a:lnTo>
                  <a:lnTo>
                    <a:pt x="139" y="48"/>
                  </a:lnTo>
                  <a:lnTo>
                    <a:pt x="139" y="63"/>
                  </a:lnTo>
                  <a:lnTo>
                    <a:pt x="164" y="63"/>
                  </a:lnTo>
                  <a:lnTo>
                    <a:pt x="171" y="76"/>
                  </a:lnTo>
                  <a:lnTo>
                    <a:pt x="186" y="76"/>
                  </a:lnTo>
                  <a:lnTo>
                    <a:pt x="195" y="93"/>
                  </a:lnTo>
                  <a:lnTo>
                    <a:pt x="190" y="97"/>
                  </a:lnTo>
                  <a:lnTo>
                    <a:pt x="186" y="91"/>
                  </a:lnTo>
                  <a:lnTo>
                    <a:pt x="183" y="87"/>
                  </a:lnTo>
                  <a:lnTo>
                    <a:pt x="171" y="91"/>
                  </a:lnTo>
                  <a:lnTo>
                    <a:pt x="167" y="93"/>
                  </a:lnTo>
                  <a:lnTo>
                    <a:pt x="155" y="97"/>
                  </a:lnTo>
                  <a:lnTo>
                    <a:pt x="137" y="97"/>
                  </a:lnTo>
                  <a:lnTo>
                    <a:pt x="126" y="97"/>
                  </a:lnTo>
                  <a:lnTo>
                    <a:pt x="126" y="87"/>
                  </a:lnTo>
                  <a:lnTo>
                    <a:pt x="108" y="65"/>
                  </a:lnTo>
                  <a:lnTo>
                    <a:pt x="108" y="51"/>
                  </a:lnTo>
                  <a:lnTo>
                    <a:pt x="89" y="51"/>
                  </a:lnTo>
                  <a:lnTo>
                    <a:pt x="81" y="42"/>
                  </a:lnTo>
                  <a:lnTo>
                    <a:pt x="76" y="51"/>
                  </a:lnTo>
                  <a:lnTo>
                    <a:pt x="69" y="40"/>
                  </a:lnTo>
                  <a:lnTo>
                    <a:pt x="64" y="40"/>
                  </a:lnTo>
                  <a:lnTo>
                    <a:pt x="64" y="25"/>
                  </a:lnTo>
                  <a:lnTo>
                    <a:pt x="58" y="19"/>
                  </a:lnTo>
                  <a:lnTo>
                    <a:pt x="41" y="23"/>
                  </a:lnTo>
                  <a:lnTo>
                    <a:pt x="30" y="40"/>
                  </a:lnTo>
                  <a:lnTo>
                    <a:pt x="15" y="42"/>
                  </a:lnTo>
                  <a:lnTo>
                    <a:pt x="0" y="48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1255" y="2205"/>
              <a:ext cx="126" cy="84"/>
            </a:xfrm>
            <a:custGeom>
              <a:avLst/>
              <a:gdLst>
                <a:gd name="T0" fmla="*/ 0 w 126"/>
                <a:gd name="T1" fmla="*/ 62 h 84"/>
                <a:gd name="T2" fmla="*/ 12 w 126"/>
                <a:gd name="T3" fmla="*/ 66 h 84"/>
                <a:gd name="T4" fmla="*/ 39 w 126"/>
                <a:gd name="T5" fmla="*/ 62 h 84"/>
                <a:gd name="T6" fmla="*/ 50 w 126"/>
                <a:gd name="T7" fmla="*/ 79 h 84"/>
                <a:gd name="T8" fmla="*/ 66 w 126"/>
                <a:gd name="T9" fmla="*/ 83 h 84"/>
                <a:gd name="T10" fmla="*/ 73 w 126"/>
                <a:gd name="T11" fmla="*/ 62 h 84"/>
                <a:gd name="T12" fmla="*/ 70 w 126"/>
                <a:gd name="T13" fmla="*/ 57 h 84"/>
                <a:gd name="T14" fmla="*/ 77 w 126"/>
                <a:gd name="T15" fmla="*/ 49 h 84"/>
                <a:gd name="T16" fmla="*/ 93 w 126"/>
                <a:gd name="T17" fmla="*/ 62 h 84"/>
                <a:gd name="T18" fmla="*/ 104 w 126"/>
                <a:gd name="T19" fmla="*/ 62 h 84"/>
                <a:gd name="T20" fmla="*/ 104 w 126"/>
                <a:gd name="T21" fmla="*/ 55 h 84"/>
                <a:gd name="T22" fmla="*/ 112 w 126"/>
                <a:gd name="T23" fmla="*/ 55 h 84"/>
                <a:gd name="T24" fmla="*/ 125 w 126"/>
                <a:gd name="T25" fmla="*/ 40 h 84"/>
                <a:gd name="T26" fmla="*/ 117 w 126"/>
                <a:gd name="T27" fmla="*/ 38 h 84"/>
                <a:gd name="T28" fmla="*/ 117 w 126"/>
                <a:gd name="T29" fmla="*/ 23 h 84"/>
                <a:gd name="T30" fmla="*/ 117 w 126"/>
                <a:gd name="T31" fmla="*/ 11 h 84"/>
                <a:gd name="T32" fmla="*/ 99 w 126"/>
                <a:gd name="T33" fmla="*/ 9 h 84"/>
                <a:gd name="T34" fmla="*/ 85 w 126"/>
                <a:gd name="T35" fmla="*/ 11 h 84"/>
                <a:gd name="T36" fmla="*/ 73 w 126"/>
                <a:gd name="T37" fmla="*/ 11 h 84"/>
                <a:gd name="T38" fmla="*/ 57 w 126"/>
                <a:gd name="T39" fmla="*/ 9 h 84"/>
                <a:gd name="T40" fmla="*/ 43 w 126"/>
                <a:gd name="T41" fmla="*/ 0 h 84"/>
                <a:gd name="T42" fmla="*/ 39 w 126"/>
                <a:gd name="T43" fmla="*/ 9 h 84"/>
                <a:gd name="T44" fmla="*/ 37 w 126"/>
                <a:gd name="T45" fmla="*/ 26 h 84"/>
                <a:gd name="T46" fmla="*/ 23 w 126"/>
                <a:gd name="T47" fmla="*/ 26 h 84"/>
                <a:gd name="T48" fmla="*/ 19 w 126"/>
                <a:gd name="T49" fmla="*/ 40 h 84"/>
                <a:gd name="T50" fmla="*/ 12 w 126"/>
                <a:gd name="T51" fmla="*/ 45 h 84"/>
                <a:gd name="T52" fmla="*/ 0 w 126"/>
                <a:gd name="T53" fmla="*/ 62 h 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84"/>
                <a:gd name="T83" fmla="*/ 126 w 126"/>
                <a:gd name="T84" fmla="*/ 84 h 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84">
                  <a:moveTo>
                    <a:pt x="0" y="62"/>
                  </a:moveTo>
                  <a:lnTo>
                    <a:pt x="12" y="66"/>
                  </a:lnTo>
                  <a:lnTo>
                    <a:pt x="39" y="62"/>
                  </a:lnTo>
                  <a:lnTo>
                    <a:pt x="50" y="79"/>
                  </a:lnTo>
                  <a:lnTo>
                    <a:pt x="66" y="83"/>
                  </a:lnTo>
                  <a:lnTo>
                    <a:pt x="73" y="62"/>
                  </a:lnTo>
                  <a:lnTo>
                    <a:pt x="70" y="57"/>
                  </a:lnTo>
                  <a:lnTo>
                    <a:pt x="77" y="49"/>
                  </a:lnTo>
                  <a:lnTo>
                    <a:pt x="93" y="62"/>
                  </a:lnTo>
                  <a:lnTo>
                    <a:pt x="104" y="62"/>
                  </a:lnTo>
                  <a:lnTo>
                    <a:pt x="104" y="55"/>
                  </a:lnTo>
                  <a:lnTo>
                    <a:pt x="112" y="55"/>
                  </a:lnTo>
                  <a:lnTo>
                    <a:pt x="125" y="40"/>
                  </a:lnTo>
                  <a:lnTo>
                    <a:pt x="117" y="38"/>
                  </a:lnTo>
                  <a:lnTo>
                    <a:pt x="117" y="23"/>
                  </a:lnTo>
                  <a:lnTo>
                    <a:pt x="117" y="11"/>
                  </a:lnTo>
                  <a:lnTo>
                    <a:pt x="99" y="9"/>
                  </a:lnTo>
                  <a:lnTo>
                    <a:pt x="85" y="11"/>
                  </a:lnTo>
                  <a:lnTo>
                    <a:pt x="73" y="11"/>
                  </a:lnTo>
                  <a:lnTo>
                    <a:pt x="57" y="9"/>
                  </a:lnTo>
                  <a:lnTo>
                    <a:pt x="43" y="0"/>
                  </a:lnTo>
                  <a:lnTo>
                    <a:pt x="39" y="9"/>
                  </a:lnTo>
                  <a:lnTo>
                    <a:pt x="37" y="26"/>
                  </a:lnTo>
                  <a:lnTo>
                    <a:pt x="23" y="26"/>
                  </a:lnTo>
                  <a:lnTo>
                    <a:pt x="19" y="40"/>
                  </a:lnTo>
                  <a:lnTo>
                    <a:pt x="12" y="45"/>
                  </a:lnTo>
                  <a:lnTo>
                    <a:pt x="0" y="62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1174" y="2446"/>
              <a:ext cx="799" cy="1718"/>
            </a:xfrm>
            <a:custGeom>
              <a:avLst/>
              <a:gdLst>
                <a:gd name="T0" fmla="*/ 91 w 799"/>
                <a:gd name="T1" fmla="*/ 28 h 1718"/>
                <a:gd name="T2" fmla="*/ 152 w 799"/>
                <a:gd name="T3" fmla="*/ 2 h 1718"/>
                <a:gd name="T4" fmla="*/ 126 w 799"/>
                <a:gd name="T5" fmla="*/ 58 h 1718"/>
                <a:gd name="T6" fmla="*/ 152 w 799"/>
                <a:gd name="T7" fmla="*/ 56 h 1718"/>
                <a:gd name="T8" fmla="*/ 176 w 799"/>
                <a:gd name="T9" fmla="*/ 53 h 1718"/>
                <a:gd name="T10" fmla="*/ 212 w 799"/>
                <a:gd name="T11" fmla="*/ 73 h 1718"/>
                <a:gd name="T12" fmla="*/ 320 w 799"/>
                <a:gd name="T13" fmla="*/ 103 h 1718"/>
                <a:gd name="T14" fmla="*/ 371 w 799"/>
                <a:gd name="T15" fmla="*/ 135 h 1718"/>
                <a:gd name="T16" fmla="*/ 435 w 799"/>
                <a:gd name="T17" fmla="*/ 152 h 1718"/>
                <a:gd name="T18" fmla="*/ 528 w 799"/>
                <a:gd name="T19" fmla="*/ 236 h 1718"/>
                <a:gd name="T20" fmla="*/ 578 w 799"/>
                <a:gd name="T21" fmla="*/ 340 h 1718"/>
                <a:gd name="T22" fmla="*/ 776 w 799"/>
                <a:gd name="T23" fmla="*/ 426 h 1718"/>
                <a:gd name="T24" fmla="*/ 779 w 799"/>
                <a:gd name="T25" fmla="*/ 570 h 1718"/>
                <a:gd name="T26" fmla="*/ 727 w 799"/>
                <a:gd name="T27" fmla="*/ 649 h 1718"/>
                <a:gd name="T28" fmla="*/ 719 w 799"/>
                <a:gd name="T29" fmla="*/ 758 h 1718"/>
                <a:gd name="T30" fmla="*/ 691 w 799"/>
                <a:gd name="T31" fmla="*/ 807 h 1718"/>
                <a:gd name="T32" fmla="*/ 645 w 799"/>
                <a:gd name="T33" fmla="*/ 888 h 1718"/>
                <a:gd name="T34" fmla="*/ 577 w 799"/>
                <a:gd name="T35" fmla="*/ 916 h 1718"/>
                <a:gd name="T36" fmla="*/ 542 w 799"/>
                <a:gd name="T37" fmla="*/ 1000 h 1718"/>
                <a:gd name="T38" fmla="*/ 534 w 799"/>
                <a:gd name="T39" fmla="*/ 1071 h 1718"/>
                <a:gd name="T40" fmla="*/ 479 w 799"/>
                <a:gd name="T41" fmla="*/ 1135 h 1718"/>
                <a:gd name="T42" fmla="*/ 447 w 799"/>
                <a:gd name="T43" fmla="*/ 1186 h 1718"/>
                <a:gd name="T44" fmla="*/ 425 w 799"/>
                <a:gd name="T45" fmla="*/ 1212 h 1718"/>
                <a:gd name="T46" fmla="*/ 413 w 799"/>
                <a:gd name="T47" fmla="*/ 1280 h 1718"/>
                <a:gd name="T48" fmla="*/ 359 w 799"/>
                <a:gd name="T49" fmla="*/ 1308 h 1718"/>
                <a:gd name="T50" fmla="*/ 317 w 799"/>
                <a:gd name="T51" fmla="*/ 1336 h 1718"/>
                <a:gd name="T52" fmla="*/ 314 w 799"/>
                <a:gd name="T53" fmla="*/ 1406 h 1718"/>
                <a:gd name="T54" fmla="*/ 274 w 799"/>
                <a:gd name="T55" fmla="*/ 1456 h 1718"/>
                <a:gd name="T56" fmla="*/ 299 w 799"/>
                <a:gd name="T57" fmla="*/ 1501 h 1718"/>
                <a:gd name="T58" fmla="*/ 259 w 799"/>
                <a:gd name="T59" fmla="*/ 1542 h 1718"/>
                <a:gd name="T60" fmla="*/ 237 w 799"/>
                <a:gd name="T61" fmla="*/ 1616 h 1718"/>
                <a:gd name="T62" fmla="*/ 291 w 799"/>
                <a:gd name="T63" fmla="*/ 1717 h 1718"/>
                <a:gd name="T64" fmla="*/ 228 w 799"/>
                <a:gd name="T65" fmla="*/ 1666 h 1718"/>
                <a:gd name="T66" fmla="*/ 187 w 799"/>
                <a:gd name="T67" fmla="*/ 1576 h 1718"/>
                <a:gd name="T68" fmla="*/ 183 w 799"/>
                <a:gd name="T69" fmla="*/ 1336 h 1718"/>
                <a:gd name="T70" fmla="*/ 176 w 799"/>
                <a:gd name="T71" fmla="*/ 1235 h 1718"/>
                <a:gd name="T72" fmla="*/ 180 w 799"/>
                <a:gd name="T73" fmla="*/ 1124 h 1718"/>
                <a:gd name="T74" fmla="*/ 188 w 799"/>
                <a:gd name="T75" fmla="*/ 1038 h 1718"/>
                <a:gd name="T76" fmla="*/ 184 w 799"/>
                <a:gd name="T77" fmla="*/ 897 h 1718"/>
                <a:gd name="T78" fmla="*/ 190 w 799"/>
                <a:gd name="T79" fmla="*/ 781 h 1718"/>
                <a:gd name="T80" fmla="*/ 144 w 799"/>
                <a:gd name="T81" fmla="*/ 702 h 1718"/>
                <a:gd name="T82" fmla="*/ 72 w 799"/>
                <a:gd name="T83" fmla="*/ 638 h 1718"/>
                <a:gd name="T84" fmla="*/ 46 w 799"/>
                <a:gd name="T85" fmla="*/ 542 h 1718"/>
                <a:gd name="T86" fmla="*/ 14 w 799"/>
                <a:gd name="T87" fmla="*/ 488 h 1718"/>
                <a:gd name="T88" fmla="*/ 15 w 799"/>
                <a:gd name="T89" fmla="*/ 398 h 1718"/>
                <a:gd name="T90" fmla="*/ 8 w 799"/>
                <a:gd name="T91" fmla="*/ 311 h 1718"/>
                <a:gd name="T92" fmla="*/ 59 w 799"/>
                <a:gd name="T93" fmla="*/ 141 h 171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718"/>
                <a:gd name="T143" fmla="*/ 799 w 799"/>
                <a:gd name="T144" fmla="*/ 1718 h 171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718">
                  <a:moveTo>
                    <a:pt x="63" y="75"/>
                  </a:moveTo>
                  <a:lnTo>
                    <a:pt x="72" y="56"/>
                  </a:lnTo>
                  <a:lnTo>
                    <a:pt x="91" y="28"/>
                  </a:lnTo>
                  <a:lnTo>
                    <a:pt x="121" y="11"/>
                  </a:lnTo>
                  <a:lnTo>
                    <a:pt x="136" y="0"/>
                  </a:lnTo>
                  <a:lnTo>
                    <a:pt x="152" y="2"/>
                  </a:lnTo>
                  <a:lnTo>
                    <a:pt x="148" y="17"/>
                  </a:lnTo>
                  <a:lnTo>
                    <a:pt x="130" y="30"/>
                  </a:lnTo>
                  <a:lnTo>
                    <a:pt x="126" y="58"/>
                  </a:lnTo>
                  <a:lnTo>
                    <a:pt x="130" y="81"/>
                  </a:lnTo>
                  <a:lnTo>
                    <a:pt x="145" y="81"/>
                  </a:lnTo>
                  <a:lnTo>
                    <a:pt x="152" y="56"/>
                  </a:lnTo>
                  <a:lnTo>
                    <a:pt x="156" y="30"/>
                  </a:lnTo>
                  <a:lnTo>
                    <a:pt x="165" y="39"/>
                  </a:lnTo>
                  <a:lnTo>
                    <a:pt x="176" y="53"/>
                  </a:lnTo>
                  <a:lnTo>
                    <a:pt x="197" y="47"/>
                  </a:lnTo>
                  <a:lnTo>
                    <a:pt x="209" y="58"/>
                  </a:lnTo>
                  <a:lnTo>
                    <a:pt x="212" y="73"/>
                  </a:lnTo>
                  <a:lnTo>
                    <a:pt x="241" y="68"/>
                  </a:lnTo>
                  <a:lnTo>
                    <a:pt x="299" y="58"/>
                  </a:lnTo>
                  <a:lnTo>
                    <a:pt x="320" y="103"/>
                  </a:lnTo>
                  <a:lnTo>
                    <a:pt x="358" y="126"/>
                  </a:lnTo>
                  <a:lnTo>
                    <a:pt x="355" y="146"/>
                  </a:lnTo>
                  <a:lnTo>
                    <a:pt x="371" y="135"/>
                  </a:lnTo>
                  <a:lnTo>
                    <a:pt x="389" y="135"/>
                  </a:lnTo>
                  <a:lnTo>
                    <a:pt x="409" y="154"/>
                  </a:lnTo>
                  <a:lnTo>
                    <a:pt x="435" y="152"/>
                  </a:lnTo>
                  <a:lnTo>
                    <a:pt x="456" y="154"/>
                  </a:lnTo>
                  <a:lnTo>
                    <a:pt x="492" y="191"/>
                  </a:lnTo>
                  <a:lnTo>
                    <a:pt x="528" y="236"/>
                  </a:lnTo>
                  <a:lnTo>
                    <a:pt x="543" y="287"/>
                  </a:lnTo>
                  <a:lnTo>
                    <a:pt x="534" y="325"/>
                  </a:lnTo>
                  <a:lnTo>
                    <a:pt x="578" y="340"/>
                  </a:lnTo>
                  <a:lnTo>
                    <a:pt x="653" y="358"/>
                  </a:lnTo>
                  <a:lnTo>
                    <a:pt x="727" y="381"/>
                  </a:lnTo>
                  <a:lnTo>
                    <a:pt x="776" y="426"/>
                  </a:lnTo>
                  <a:lnTo>
                    <a:pt x="798" y="469"/>
                  </a:lnTo>
                  <a:lnTo>
                    <a:pt x="798" y="522"/>
                  </a:lnTo>
                  <a:lnTo>
                    <a:pt x="779" y="570"/>
                  </a:lnTo>
                  <a:lnTo>
                    <a:pt x="757" y="595"/>
                  </a:lnTo>
                  <a:lnTo>
                    <a:pt x="743" y="612"/>
                  </a:lnTo>
                  <a:lnTo>
                    <a:pt x="727" y="649"/>
                  </a:lnTo>
                  <a:lnTo>
                    <a:pt x="726" y="679"/>
                  </a:lnTo>
                  <a:lnTo>
                    <a:pt x="727" y="719"/>
                  </a:lnTo>
                  <a:lnTo>
                    <a:pt x="719" y="758"/>
                  </a:lnTo>
                  <a:lnTo>
                    <a:pt x="708" y="767"/>
                  </a:lnTo>
                  <a:lnTo>
                    <a:pt x="704" y="790"/>
                  </a:lnTo>
                  <a:lnTo>
                    <a:pt x="691" y="807"/>
                  </a:lnTo>
                  <a:lnTo>
                    <a:pt x="689" y="826"/>
                  </a:lnTo>
                  <a:lnTo>
                    <a:pt x="672" y="848"/>
                  </a:lnTo>
                  <a:lnTo>
                    <a:pt x="645" y="888"/>
                  </a:lnTo>
                  <a:lnTo>
                    <a:pt x="620" y="899"/>
                  </a:lnTo>
                  <a:lnTo>
                    <a:pt x="605" y="897"/>
                  </a:lnTo>
                  <a:lnTo>
                    <a:pt x="577" y="916"/>
                  </a:lnTo>
                  <a:lnTo>
                    <a:pt x="547" y="961"/>
                  </a:lnTo>
                  <a:lnTo>
                    <a:pt x="542" y="978"/>
                  </a:lnTo>
                  <a:lnTo>
                    <a:pt x="542" y="1000"/>
                  </a:lnTo>
                  <a:lnTo>
                    <a:pt x="547" y="1026"/>
                  </a:lnTo>
                  <a:lnTo>
                    <a:pt x="534" y="1051"/>
                  </a:lnTo>
                  <a:lnTo>
                    <a:pt x="534" y="1071"/>
                  </a:lnTo>
                  <a:lnTo>
                    <a:pt x="511" y="1094"/>
                  </a:lnTo>
                  <a:lnTo>
                    <a:pt x="493" y="1111"/>
                  </a:lnTo>
                  <a:lnTo>
                    <a:pt x="479" y="1135"/>
                  </a:lnTo>
                  <a:lnTo>
                    <a:pt x="474" y="1162"/>
                  </a:lnTo>
                  <a:lnTo>
                    <a:pt x="454" y="1192"/>
                  </a:lnTo>
                  <a:lnTo>
                    <a:pt x="447" y="1186"/>
                  </a:lnTo>
                  <a:lnTo>
                    <a:pt x="431" y="1186"/>
                  </a:lnTo>
                  <a:lnTo>
                    <a:pt x="412" y="1197"/>
                  </a:lnTo>
                  <a:lnTo>
                    <a:pt x="425" y="1212"/>
                  </a:lnTo>
                  <a:lnTo>
                    <a:pt x="425" y="1240"/>
                  </a:lnTo>
                  <a:lnTo>
                    <a:pt x="423" y="1263"/>
                  </a:lnTo>
                  <a:lnTo>
                    <a:pt x="413" y="1280"/>
                  </a:lnTo>
                  <a:lnTo>
                    <a:pt x="389" y="1282"/>
                  </a:lnTo>
                  <a:lnTo>
                    <a:pt x="369" y="1291"/>
                  </a:lnTo>
                  <a:lnTo>
                    <a:pt x="359" y="1308"/>
                  </a:lnTo>
                  <a:lnTo>
                    <a:pt x="359" y="1336"/>
                  </a:lnTo>
                  <a:lnTo>
                    <a:pt x="336" y="1344"/>
                  </a:lnTo>
                  <a:lnTo>
                    <a:pt x="317" y="1336"/>
                  </a:lnTo>
                  <a:lnTo>
                    <a:pt x="310" y="1351"/>
                  </a:lnTo>
                  <a:lnTo>
                    <a:pt x="320" y="1362"/>
                  </a:lnTo>
                  <a:lnTo>
                    <a:pt x="314" y="1406"/>
                  </a:lnTo>
                  <a:lnTo>
                    <a:pt x="306" y="1441"/>
                  </a:lnTo>
                  <a:lnTo>
                    <a:pt x="282" y="1441"/>
                  </a:lnTo>
                  <a:lnTo>
                    <a:pt x="274" y="1456"/>
                  </a:lnTo>
                  <a:lnTo>
                    <a:pt x="275" y="1484"/>
                  </a:lnTo>
                  <a:lnTo>
                    <a:pt x="290" y="1484"/>
                  </a:lnTo>
                  <a:lnTo>
                    <a:pt x="299" y="1501"/>
                  </a:lnTo>
                  <a:lnTo>
                    <a:pt x="293" y="1529"/>
                  </a:lnTo>
                  <a:lnTo>
                    <a:pt x="279" y="1531"/>
                  </a:lnTo>
                  <a:lnTo>
                    <a:pt x="259" y="1542"/>
                  </a:lnTo>
                  <a:lnTo>
                    <a:pt x="252" y="1565"/>
                  </a:lnTo>
                  <a:lnTo>
                    <a:pt x="251" y="1599"/>
                  </a:lnTo>
                  <a:lnTo>
                    <a:pt x="237" y="1616"/>
                  </a:lnTo>
                  <a:lnTo>
                    <a:pt x="286" y="1672"/>
                  </a:lnTo>
                  <a:lnTo>
                    <a:pt x="299" y="1700"/>
                  </a:lnTo>
                  <a:lnTo>
                    <a:pt x="291" y="1717"/>
                  </a:lnTo>
                  <a:lnTo>
                    <a:pt x="270" y="1706"/>
                  </a:lnTo>
                  <a:lnTo>
                    <a:pt x="252" y="1683"/>
                  </a:lnTo>
                  <a:lnTo>
                    <a:pt x="228" y="1666"/>
                  </a:lnTo>
                  <a:lnTo>
                    <a:pt x="205" y="1638"/>
                  </a:lnTo>
                  <a:lnTo>
                    <a:pt x="188" y="1604"/>
                  </a:lnTo>
                  <a:lnTo>
                    <a:pt x="187" y="1576"/>
                  </a:lnTo>
                  <a:lnTo>
                    <a:pt x="190" y="1554"/>
                  </a:lnTo>
                  <a:lnTo>
                    <a:pt x="188" y="1372"/>
                  </a:lnTo>
                  <a:lnTo>
                    <a:pt x="183" y="1336"/>
                  </a:lnTo>
                  <a:lnTo>
                    <a:pt x="165" y="1302"/>
                  </a:lnTo>
                  <a:lnTo>
                    <a:pt x="165" y="1270"/>
                  </a:lnTo>
                  <a:lnTo>
                    <a:pt x="176" y="1235"/>
                  </a:lnTo>
                  <a:lnTo>
                    <a:pt x="187" y="1190"/>
                  </a:lnTo>
                  <a:lnTo>
                    <a:pt x="183" y="1145"/>
                  </a:lnTo>
                  <a:lnTo>
                    <a:pt x="180" y="1124"/>
                  </a:lnTo>
                  <a:lnTo>
                    <a:pt x="179" y="1100"/>
                  </a:lnTo>
                  <a:lnTo>
                    <a:pt x="184" y="1088"/>
                  </a:lnTo>
                  <a:lnTo>
                    <a:pt x="188" y="1038"/>
                  </a:lnTo>
                  <a:lnTo>
                    <a:pt x="184" y="1011"/>
                  </a:lnTo>
                  <a:lnTo>
                    <a:pt x="192" y="950"/>
                  </a:lnTo>
                  <a:lnTo>
                    <a:pt x="184" y="897"/>
                  </a:lnTo>
                  <a:lnTo>
                    <a:pt x="190" y="869"/>
                  </a:lnTo>
                  <a:lnTo>
                    <a:pt x="201" y="814"/>
                  </a:lnTo>
                  <a:lnTo>
                    <a:pt x="190" y="781"/>
                  </a:lnTo>
                  <a:lnTo>
                    <a:pt x="171" y="756"/>
                  </a:lnTo>
                  <a:lnTo>
                    <a:pt x="165" y="728"/>
                  </a:lnTo>
                  <a:lnTo>
                    <a:pt x="144" y="702"/>
                  </a:lnTo>
                  <a:lnTo>
                    <a:pt x="121" y="685"/>
                  </a:lnTo>
                  <a:lnTo>
                    <a:pt x="88" y="677"/>
                  </a:lnTo>
                  <a:lnTo>
                    <a:pt x="72" y="638"/>
                  </a:lnTo>
                  <a:lnTo>
                    <a:pt x="51" y="600"/>
                  </a:lnTo>
                  <a:lnTo>
                    <a:pt x="49" y="570"/>
                  </a:lnTo>
                  <a:lnTo>
                    <a:pt x="46" y="542"/>
                  </a:lnTo>
                  <a:lnTo>
                    <a:pt x="41" y="522"/>
                  </a:lnTo>
                  <a:lnTo>
                    <a:pt x="30" y="499"/>
                  </a:lnTo>
                  <a:lnTo>
                    <a:pt x="14" y="488"/>
                  </a:lnTo>
                  <a:lnTo>
                    <a:pt x="3" y="465"/>
                  </a:lnTo>
                  <a:lnTo>
                    <a:pt x="15" y="447"/>
                  </a:lnTo>
                  <a:lnTo>
                    <a:pt x="15" y="398"/>
                  </a:lnTo>
                  <a:lnTo>
                    <a:pt x="8" y="373"/>
                  </a:lnTo>
                  <a:lnTo>
                    <a:pt x="0" y="347"/>
                  </a:lnTo>
                  <a:lnTo>
                    <a:pt x="8" y="311"/>
                  </a:lnTo>
                  <a:lnTo>
                    <a:pt x="39" y="221"/>
                  </a:lnTo>
                  <a:lnTo>
                    <a:pt x="41" y="182"/>
                  </a:lnTo>
                  <a:lnTo>
                    <a:pt x="59" y="141"/>
                  </a:lnTo>
                  <a:lnTo>
                    <a:pt x="59" y="118"/>
                  </a:lnTo>
                  <a:lnTo>
                    <a:pt x="63" y="75"/>
                  </a:lnTo>
                </a:path>
              </a:pathLst>
            </a:custGeom>
            <a:grpFill/>
            <a:ln w="25400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40963" name="Rectangle 3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>
                <a:ea typeface="ＭＳ Ｐゴシック" pitchFamily="-112" charset="-128"/>
                <a:cs typeface="ＭＳ Ｐゴシック" pitchFamily="-112" charset="-128"/>
              </a:rPr>
              <a:t>CIMdata </a:t>
            </a:r>
            <a:br>
              <a:rPr lang="en-US" noProof="0" dirty="0" smtClean="0"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2000" i="1" noProof="0" dirty="0" smtClean="0">
                <a:solidFill>
                  <a:srgbClr val="800000"/>
                </a:solidFill>
                <a:ea typeface="ＭＳ Ｐゴシック" pitchFamily="-112" charset="-128"/>
                <a:cs typeface="ＭＳ Ｐゴシック" pitchFamily="-112" charset="-128"/>
              </a:rPr>
              <a:t>Strategic consulting for competitive advantage in global markets</a:t>
            </a:r>
          </a:p>
        </p:txBody>
      </p:sp>
      <p:sp>
        <p:nvSpPr>
          <p:cNvPr id="40964" name="Rectangle 34"/>
          <p:cNvSpPr>
            <a:spLocks noChangeArrowheads="1"/>
          </p:cNvSpPr>
          <p:nvPr/>
        </p:nvSpPr>
        <p:spPr bwMode="auto">
          <a:xfrm>
            <a:off x="2987035" y="1433513"/>
            <a:ext cx="2890535" cy="137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u="none" dirty="0">
                <a:solidFill>
                  <a:schemeClr val="tx2">
                    <a:lumMod val="50000"/>
                  </a:schemeClr>
                </a:solidFill>
                <a:latin typeface="Tahoma" pitchFamily="-109" charset="0"/>
                <a:ea typeface="+mn-ea"/>
                <a:cs typeface="+mn-cs"/>
              </a:rPr>
              <a:t>World </a:t>
            </a:r>
            <a:r>
              <a:rPr lang="en-US" sz="2000" b="1" u="none" dirty="0" smtClean="0">
                <a:solidFill>
                  <a:schemeClr val="tx2">
                    <a:lumMod val="50000"/>
                  </a:schemeClr>
                </a:solidFill>
                <a:latin typeface="Tahoma" pitchFamily="-109" charset="0"/>
                <a:ea typeface="+mn-ea"/>
                <a:cs typeface="+mn-cs"/>
              </a:rPr>
              <a:t>Headquarters</a:t>
            </a:r>
            <a:endParaRPr lang="en-US" sz="2000" b="1" u="none" dirty="0">
              <a:solidFill>
                <a:schemeClr val="tx2">
                  <a:lumMod val="50000"/>
                </a:schemeClr>
              </a:solidFill>
              <a:latin typeface="Tahoma" pitchFamily="-109" charset="0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u="none" dirty="0">
                <a:solidFill>
                  <a:schemeClr val="tx2">
                    <a:lumMod val="50000"/>
                  </a:schemeClr>
                </a:solidFill>
                <a:latin typeface="Tahoma" pitchFamily="-109" charset="0"/>
                <a:ea typeface="+mn-ea"/>
                <a:cs typeface="+mn-cs"/>
              </a:rPr>
              <a:t>3909 Research Park Drive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u="none" dirty="0">
                <a:solidFill>
                  <a:schemeClr val="tx2">
                    <a:lumMod val="50000"/>
                  </a:schemeClr>
                </a:solidFill>
                <a:latin typeface="Tahoma" pitchFamily="-109" charset="0"/>
                <a:ea typeface="+mn-ea"/>
                <a:cs typeface="+mn-cs"/>
              </a:rPr>
              <a:t>Ann Arbor, MI </a:t>
            </a:r>
            <a:r>
              <a:rPr lang="en-US" sz="1800" u="none" dirty="0" smtClean="0">
                <a:solidFill>
                  <a:schemeClr val="tx2">
                    <a:lumMod val="50000"/>
                  </a:schemeClr>
                </a:solidFill>
                <a:latin typeface="Tahoma" pitchFamily="-109" charset="0"/>
                <a:ea typeface="+mn-ea"/>
                <a:cs typeface="+mn-cs"/>
              </a:rPr>
              <a:t>48108 </a:t>
            </a:r>
            <a:r>
              <a:rPr lang="en-US" sz="1800" u="none" dirty="0">
                <a:solidFill>
                  <a:schemeClr val="tx2">
                    <a:lumMod val="50000"/>
                  </a:schemeClr>
                </a:solidFill>
                <a:latin typeface="Tahoma" pitchFamily="-109" charset="0"/>
                <a:ea typeface="+mn-ea"/>
                <a:cs typeface="+mn-cs"/>
              </a:rPr>
              <a:t>USA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u="none" dirty="0">
                <a:solidFill>
                  <a:schemeClr val="tx2">
                    <a:lumMod val="50000"/>
                  </a:schemeClr>
                </a:solidFill>
                <a:latin typeface="Tahoma" pitchFamily="-109" charset="0"/>
                <a:ea typeface="+mn-ea"/>
                <a:cs typeface="+mn-cs"/>
              </a:rPr>
              <a:t>Tel:+1.734.668.9922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u="none" dirty="0">
                <a:solidFill>
                  <a:schemeClr val="tx2">
                    <a:lumMod val="50000"/>
                  </a:schemeClr>
                </a:solidFill>
                <a:latin typeface="Tahoma" pitchFamily="-109" charset="0"/>
                <a:ea typeface="+mn-ea"/>
                <a:cs typeface="+mn-cs"/>
              </a:rPr>
              <a:t>Fax:+1.734.668.1957</a:t>
            </a:r>
          </a:p>
        </p:txBody>
      </p:sp>
      <p:sp>
        <p:nvSpPr>
          <p:cNvPr id="40965" name="Rectangle 35"/>
          <p:cNvSpPr>
            <a:spLocks noChangeArrowheads="1"/>
          </p:cNvSpPr>
          <p:nvPr/>
        </p:nvSpPr>
        <p:spPr bwMode="auto">
          <a:xfrm>
            <a:off x="3098832" y="5014913"/>
            <a:ext cx="2666941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u="none" dirty="0">
                <a:solidFill>
                  <a:schemeClr val="tx2">
                    <a:lumMod val="50000"/>
                  </a:schemeClr>
                </a:solidFill>
                <a:latin typeface="Tahoma" pitchFamily="-109" charset="0"/>
                <a:ea typeface="+mn-ea"/>
                <a:cs typeface="+mn-cs"/>
              </a:rPr>
              <a:t>www.CIMdata.com</a:t>
            </a:r>
          </a:p>
        </p:txBody>
      </p:sp>
      <p:sp>
        <p:nvSpPr>
          <p:cNvPr id="40966" name="Rectangle 36"/>
          <p:cNvSpPr>
            <a:spLocks noChangeArrowheads="1"/>
          </p:cNvSpPr>
          <p:nvPr/>
        </p:nvSpPr>
        <p:spPr bwMode="auto">
          <a:xfrm>
            <a:off x="769445" y="5538788"/>
            <a:ext cx="7325716" cy="3718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4" tIns="44449" rIns="90484" bIns="44449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b="1" i="1" u="none" dirty="0">
                <a:solidFill>
                  <a:srgbClr val="620000"/>
                </a:solidFill>
                <a:latin typeface="Arial Narrow" pitchFamily="-112" charset="0"/>
              </a:rPr>
              <a:t>Serving clients from offices in</a:t>
            </a:r>
            <a:r>
              <a:rPr lang="en-US" sz="2000" b="1" i="1" u="none" dirty="0" smtClean="0">
                <a:solidFill>
                  <a:srgbClr val="620000"/>
                </a:solidFill>
                <a:latin typeface="Arial Narrow" pitchFamily="-112" charset="0"/>
              </a:rPr>
              <a:t> North America, </a:t>
            </a:r>
            <a:r>
              <a:rPr lang="en-US" sz="2000" b="1" i="1" u="none" dirty="0">
                <a:solidFill>
                  <a:srgbClr val="620000"/>
                </a:solidFill>
                <a:latin typeface="Arial Narrow" pitchFamily="-112" charset="0"/>
              </a:rPr>
              <a:t>Europe, and</a:t>
            </a:r>
            <a:r>
              <a:rPr lang="en-US" sz="2000" b="1" i="1" u="none" dirty="0" smtClean="0">
                <a:solidFill>
                  <a:srgbClr val="620000"/>
                </a:solidFill>
                <a:latin typeface="Arial Narrow" pitchFamily="-112" charset="0"/>
              </a:rPr>
              <a:t> Asia-Pacific</a:t>
            </a:r>
            <a:endParaRPr lang="en-US" sz="2000" b="1" u="none" dirty="0">
              <a:solidFill>
                <a:srgbClr val="620000"/>
              </a:solidFill>
              <a:latin typeface="Arial Narrow" pitchFamily="-112" charset="0"/>
            </a:endParaRPr>
          </a:p>
        </p:txBody>
      </p:sp>
      <p:sp>
        <p:nvSpPr>
          <p:cNvPr id="40967" name="Rectangle 37"/>
          <p:cNvSpPr>
            <a:spLocks noChangeArrowheads="1"/>
          </p:cNvSpPr>
          <p:nvPr/>
        </p:nvSpPr>
        <p:spPr bwMode="auto">
          <a:xfrm>
            <a:off x="4610100" y="3290888"/>
            <a:ext cx="3924300" cy="137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Monotype Sorts" pitchFamily="-109" charset="2"/>
              <a:buNone/>
              <a:defRPr/>
            </a:pPr>
            <a:r>
              <a:rPr lang="en-US" sz="2000" b="1" u="none" dirty="0" smtClean="0">
                <a:solidFill>
                  <a:schemeClr val="tx2">
                    <a:lumMod val="50000"/>
                  </a:schemeClr>
                </a:solidFill>
                <a:latin typeface="Tahoma" pitchFamily="-109" charset="0"/>
              </a:rPr>
              <a:t>Main Office - </a:t>
            </a:r>
            <a:r>
              <a:rPr lang="en-US" sz="2000" b="1" u="none" dirty="0" smtClean="0">
                <a:solidFill>
                  <a:schemeClr val="tx2">
                    <a:lumMod val="50000"/>
                  </a:schemeClr>
                </a:solidFill>
                <a:latin typeface="Tahoma" pitchFamily="-109" charset="0"/>
                <a:ea typeface="+mn-ea"/>
                <a:cs typeface="+mn-cs"/>
              </a:rPr>
              <a:t>Asia-Pacific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Monotype Sorts" pitchFamily="-109" charset="2"/>
              <a:buNone/>
              <a:defRPr/>
            </a:pPr>
            <a:r>
              <a:rPr lang="en-US" sz="1800" u="none" dirty="0">
                <a:solidFill>
                  <a:schemeClr val="tx2">
                    <a:lumMod val="50000"/>
                  </a:schemeClr>
                </a:solidFill>
                <a:latin typeface="Tahoma" pitchFamily="-109" charset="0"/>
                <a:ea typeface="+mn-ea"/>
                <a:cs typeface="+mn-cs"/>
              </a:rPr>
              <a:t>Takegahana-Nishimachi 310-31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Monotype Sorts" pitchFamily="-109" charset="2"/>
              <a:buNone/>
              <a:defRPr/>
            </a:pPr>
            <a:r>
              <a:rPr lang="en-US" sz="1800" u="none" dirty="0">
                <a:solidFill>
                  <a:schemeClr val="tx2">
                    <a:lumMod val="50000"/>
                  </a:schemeClr>
                </a:solidFill>
                <a:latin typeface="Tahoma" pitchFamily="-109" charset="0"/>
                <a:ea typeface="+mn-ea"/>
                <a:cs typeface="+mn-cs"/>
              </a:rPr>
              <a:t>Matsudo, Chiba 271-0071 JAPAN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Monotype Sorts" pitchFamily="-109" charset="2"/>
              <a:buNone/>
              <a:defRPr/>
            </a:pPr>
            <a:r>
              <a:rPr lang="en-US" sz="1800" u="none" dirty="0">
                <a:solidFill>
                  <a:schemeClr val="tx2">
                    <a:lumMod val="50000"/>
                  </a:schemeClr>
                </a:solidFill>
                <a:latin typeface="Tahoma" pitchFamily="-109" charset="0"/>
                <a:ea typeface="+mn-ea"/>
                <a:cs typeface="+mn-cs"/>
              </a:rPr>
              <a:t>Tel: +81.47.361.5850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Monotype Sorts" pitchFamily="-109" charset="2"/>
              <a:buNone/>
              <a:defRPr/>
            </a:pPr>
            <a:r>
              <a:rPr lang="en-US" sz="1800" u="none" dirty="0">
                <a:solidFill>
                  <a:schemeClr val="tx2">
                    <a:lumMod val="50000"/>
                  </a:schemeClr>
                </a:solidFill>
                <a:latin typeface="Tahoma" pitchFamily="-109" charset="0"/>
                <a:ea typeface="+mn-ea"/>
                <a:cs typeface="+mn-cs"/>
              </a:rPr>
              <a:t>Fax: +81.47.362.0472</a:t>
            </a:r>
          </a:p>
        </p:txBody>
      </p:sp>
      <p:sp>
        <p:nvSpPr>
          <p:cNvPr id="40968" name="Rectangle 38"/>
          <p:cNvSpPr>
            <a:spLocks noChangeArrowheads="1"/>
          </p:cNvSpPr>
          <p:nvPr/>
        </p:nvSpPr>
        <p:spPr bwMode="auto">
          <a:xfrm>
            <a:off x="609600" y="3290888"/>
            <a:ext cx="345916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Monotype Sorts" pitchFamily="-109" charset="2"/>
              <a:buNone/>
              <a:defRPr/>
            </a:pPr>
            <a:r>
              <a:rPr lang="en-US" sz="2000" b="1" u="none" dirty="0" smtClean="0">
                <a:solidFill>
                  <a:schemeClr val="tx2">
                    <a:lumMod val="50000"/>
                  </a:schemeClr>
                </a:solidFill>
                <a:latin typeface="Tahoma" pitchFamily="-109" charset="0"/>
              </a:rPr>
              <a:t>Main Office - Europe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Monotype Sorts" pitchFamily="-109" charset="2"/>
              <a:buNone/>
              <a:defRPr/>
            </a:pPr>
            <a:r>
              <a:rPr lang="en-US" sz="1800" u="none" dirty="0" smtClean="0">
                <a:solidFill>
                  <a:schemeClr val="tx2">
                    <a:lumMod val="50000"/>
                  </a:schemeClr>
                </a:solidFill>
                <a:latin typeface="Tahoma" pitchFamily="-109" charset="0"/>
                <a:ea typeface="+mn-ea"/>
                <a:cs typeface="+mn-cs"/>
              </a:rPr>
              <a:t>Oogststraat 20</a:t>
            </a:r>
            <a:endParaRPr lang="en-US" sz="1800" u="none" dirty="0">
              <a:solidFill>
                <a:schemeClr val="tx2">
                  <a:lumMod val="50000"/>
                </a:schemeClr>
              </a:solidFill>
              <a:latin typeface="Tahoma" pitchFamily="-109" charset="0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Monotype Sorts" pitchFamily="-109" charset="2"/>
              <a:buNone/>
              <a:defRPr/>
            </a:pPr>
            <a:r>
              <a:rPr lang="en-US" sz="1800" u="none" dirty="0" smtClean="0">
                <a:solidFill>
                  <a:schemeClr val="tx2">
                    <a:lumMod val="50000"/>
                  </a:schemeClr>
                </a:solidFill>
                <a:latin typeface="Tahoma" pitchFamily="-109" charset="0"/>
                <a:ea typeface="+mn-ea"/>
                <a:cs typeface="+mn-cs"/>
              </a:rPr>
              <a:t>6004 CV Weert, NL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Monotype Sorts" pitchFamily="-109" charset="2"/>
              <a:buNone/>
              <a:defRPr/>
            </a:pPr>
            <a:r>
              <a:rPr lang="en-US" sz="1800" u="none" dirty="0">
                <a:solidFill>
                  <a:schemeClr val="tx2">
                    <a:lumMod val="50000"/>
                  </a:schemeClr>
                </a:solidFill>
                <a:latin typeface="Tahoma" pitchFamily="-109" charset="0"/>
                <a:ea typeface="+mn-ea"/>
                <a:cs typeface="+mn-cs"/>
              </a:rPr>
              <a:t>Tel:+31 (</a:t>
            </a:r>
            <a:r>
              <a:rPr lang="en-US" sz="1800" u="none" dirty="0" smtClean="0">
                <a:solidFill>
                  <a:schemeClr val="tx2">
                    <a:lumMod val="50000"/>
                  </a:schemeClr>
                </a:solidFill>
                <a:latin typeface="Tahoma" pitchFamily="-109" charset="0"/>
                <a:ea typeface="+mn-ea"/>
                <a:cs typeface="+mn-cs"/>
              </a:rPr>
              <a:t>0) 495.533.666</a:t>
            </a:r>
            <a:endParaRPr lang="en-US" sz="1800" u="none" dirty="0">
              <a:solidFill>
                <a:schemeClr val="tx2">
                  <a:lumMod val="50000"/>
                </a:schemeClr>
              </a:solidFill>
              <a:latin typeface="Tahoma" pitchFamily="-10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98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2727" y="1054100"/>
            <a:ext cx="8774112" cy="5257800"/>
          </a:xfrm>
        </p:spPr>
        <p:txBody>
          <a:bodyPr/>
          <a:lstStyle/>
          <a:p>
            <a:r>
              <a:rPr lang="en-US" dirty="0" smtClean="0"/>
              <a:t>Employing best practices helps organizations </a:t>
            </a:r>
            <a:br>
              <a:rPr lang="en-US" dirty="0" smtClean="0"/>
            </a:br>
            <a:r>
              <a:rPr lang="en-US" dirty="0" smtClean="0"/>
              <a:t>achieve business value from their PLM </a:t>
            </a:r>
            <a:br>
              <a:rPr lang="en-US" dirty="0" smtClean="0"/>
            </a:br>
            <a:r>
              <a:rPr lang="en-US" dirty="0" smtClean="0"/>
              <a:t>strategies</a:t>
            </a:r>
          </a:p>
          <a:p>
            <a:r>
              <a:rPr lang="en-US" dirty="0" smtClean="0"/>
              <a:t>For PLM—assure that PLM-enabling tools are both selected and implemented properly </a:t>
            </a:r>
          </a:p>
          <a:p>
            <a:r>
              <a:rPr lang="en-US" dirty="0" smtClean="0"/>
              <a:t>For business processes—streamline and improve how the business operates and its ultimate success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PLM Best Practices </a:t>
            </a:r>
            <a:br>
              <a:rPr lang="en-US" dirty="0" smtClean="0"/>
            </a:br>
            <a:r>
              <a:rPr lang="en-GB" sz="2000" i="1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APLM should be all about achieving business value</a:t>
            </a:r>
            <a:endParaRPr lang="en-US" sz="2000" i="1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898324"/>
            <a:ext cx="1905000" cy="1511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EEF9F4"/>
              </a:clrFrom>
              <a:clrTo>
                <a:srgbClr val="EEF9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4254500"/>
            <a:ext cx="63500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0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228600" y="1143001"/>
            <a:ext cx="8915400" cy="5230813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-65" charset="-128"/>
                <a:cs typeface="ＭＳ Ｐゴシック" pitchFamily="-65" charset="-128"/>
              </a:rPr>
              <a:t>Strategic business approach</a:t>
            </a:r>
          </a:p>
          <a:p>
            <a:pPr lvl="1"/>
            <a:r>
              <a:rPr lang="en-US" altLang="ja-JP" i="1" dirty="0" smtClean="0">
                <a:solidFill>
                  <a:srgbClr val="800000"/>
                </a:solidFill>
              </a:rPr>
              <a:t>NOT </a:t>
            </a:r>
            <a:r>
              <a:rPr lang="en-US" altLang="ja-JP" dirty="0" smtClean="0"/>
              <a:t>just technologies</a:t>
            </a:r>
          </a:p>
          <a:p>
            <a:pPr lvl="1"/>
            <a:r>
              <a:rPr lang="en-US" altLang="ja-JP" dirty="0" smtClean="0"/>
              <a:t>Consistent set of business solutions</a:t>
            </a:r>
          </a:p>
          <a:p>
            <a:r>
              <a:rPr lang="en-US" altLang="ja-JP" dirty="0" smtClean="0">
                <a:ea typeface="ＭＳ Ｐゴシック" pitchFamily="-65" charset="-128"/>
                <a:cs typeface="ＭＳ Ｐゴシック" pitchFamily="-65" charset="-128"/>
              </a:rPr>
              <a:t>Collaborative creation, use,</a:t>
            </a:r>
            <a:br>
              <a:rPr lang="en-US" altLang="ja-JP" dirty="0" smtClean="0">
                <a:ea typeface="ＭＳ Ｐゴシック" pitchFamily="-65" charset="-128"/>
                <a:cs typeface="ＭＳ Ｐゴシック" pitchFamily="-65" charset="-128"/>
              </a:rPr>
            </a:br>
            <a:r>
              <a:rPr lang="en-US" altLang="ja-JP" dirty="0" smtClean="0">
                <a:ea typeface="ＭＳ Ｐゴシック" pitchFamily="-65" charset="-128"/>
                <a:cs typeface="ＭＳ Ｐゴシック" pitchFamily="-65" charset="-128"/>
              </a:rPr>
              <a:t>management &amp; dissemination of</a:t>
            </a:r>
            <a:br>
              <a:rPr lang="en-US" altLang="ja-JP" dirty="0" smtClean="0">
                <a:ea typeface="ＭＳ Ｐゴシック" pitchFamily="-65" charset="-128"/>
                <a:cs typeface="ＭＳ Ｐゴシック" pitchFamily="-65" charset="-128"/>
              </a:rPr>
            </a:br>
            <a:r>
              <a:rPr lang="en-US" altLang="ja-JP" dirty="0" smtClean="0">
                <a:ea typeface="ＭＳ Ｐゴシック" pitchFamily="-65" charset="-128"/>
                <a:cs typeface="ＭＳ Ｐゴシック" pitchFamily="-65" charset="-128"/>
              </a:rPr>
              <a:t>product related </a:t>
            </a:r>
            <a:r>
              <a:rPr lang="en-US" altLang="ja-JP" i="1" dirty="0" smtClean="0">
                <a:solidFill>
                  <a:srgbClr val="800000"/>
                </a:solidFill>
                <a:ea typeface="ＭＳ Ｐゴシック" pitchFamily="-65" charset="-128"/>
                <a:cs typeface="ＭＳ Ｐゴシック" pitchFamily="-65" charset="-128"/>
              </a:rPr>
              <a:t>intellectual assets</a:t>
            </a:r>
          </a:p>
          <a:p>
            <a:pPr lvl="1"/>
            <a:r>
              <a:rPr lang="en-US" altLang="ja-JP" dirty="0" smtClean="0"/>
              <a:t>All product/plant definition information – the virtual product </a:t>
            </a:r>
          </a:p>
          <a:p>
            <a:pPr lvl="2"/>
            <a:r>
              <a:rPr lang="en-US" altLang="ja-JP" dirty="0" smtClean="0">
                <a:ea typeface="ＭＳ Ｐゴシック" pitchFamily="-65" charset="-128"/>
              </a:rPr>
              <a:t>MCAD, AEC, EDA, CASE, analysis, formulas, specifications, portfolio, docs, …</a:t>
            </a:r>
          </a:p>
          <a:p>
            <a:pPr lvl="1"/>
            <a:r>
              <a:rPr lang="en-US" altLang="ja-JP" dirty="0" smtClean="0"/>
              <a:t>All product/plant process definitions – the virtual processes</a:t>
            </a:r>
          </a:p>
          <a:p>
            <a:pPr lvl="2"/>
            <a:r>
              <a:rPr lang="en-US" altLang="ja-JP" dirty="0">
                <a:ea typeface="ＭＳ Ｐゴシック" pitchFamily="-65" charset="-128"/>
              </a:rPr>
              <a:t>Processes that plan, design, produce, </a:t>
            </a:r>
            <a:r>
              <a:rPr lang="en-US" altLang="ja-JP" dirty="0" smtClean="0">
                <a:ea typeface="ＭＳ Ｐゴシック" pitchFamily="-65" charset="-128"/>
              </a:rPr>
              <a:t>operate, support</a:t>
            </a:r>
            <a:r>
              <a:rPr lang="en-US" altLang="ja-JP" dirty="0">
                <a:ea typeface="ＭＳ Ｐゴシック" pitchFamily="-65" charset="-128"/>
              </a:rPr>
              <a:t>, </a:t>
            </a:r>
            <a:r>
              <a:rPr lang="en-US" altLang="ja-JP" dirty="0" smtClean="0">
                <a:ea typeface="ＭＳ Ｐゴシック" pitchFamily="-65" charset="-128"/>
              </a:rPr>
              <a:t>decommission, recycle, </a:t>
            </a:r>
            <a:r>
              <a:rPr lang="en-US" altLang="ja-JP" dirty="0">
                <a:ea typeface="ＭＳ Ｐゴシック" pitchFamily="-65" charset="-128"/>
              </a:rPr>
              <a:t>…</a:t>
            </a:r>
          </a:p>
          <a:p>
            <a:r>
              <a:rPr lang="en-US" altLang="ja-JP" dirty="0" smtClean="0">
                <a:ea typeface="ＭＳ Ｐゴシック" pitchFamily="-65" charset="-128"/>
                <a:cs typeface="ＭＳ Ｐゴシック" pitchFamily="-65" charset="-128"/>
              </a:rPr>
              <a:t>An innovation platform that supports the extended enterprise</a:t>
            </a:r>
          </a:p>
          <a:p>
            <a:r>
              <a:rPr lang="en-US" altLang="ja-JP" dirty="0" smtClean="0">
                <a:ea typeface="ＭＳ Ｐゴシック" pitchFamily="-65" charset="-128"/>
                <a:cs typeface="ＭＳ Ｐゴシック" pitchFamily="-65" charset="-128"/>
              </a:rPr>
              <a:t>Spans full product/plant lifecycle, from concept through life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977900"/>
          </a:xfrm>
        </p:spPr>
        <p:txBody>
          <a:bodyPr/>
          <a:lstStyle/>
          <a:p>
            <a:r>
              <a:rPr lang="en-US" altLang="ja-JP" dirty="0">
                <a:ea typeface="ＭＳ Ｐゴシック" pitchFamily="-65" charset="-128"/>
                <a:cs typeface="ＭＳ Ｐゴシック" pitchFamily="-65" charset="-128"/>
              </a:rPr>
              <a:t>PLM – </a:t>
            </a:r>
            <a:r>
              <a:rPr lang="en-US" altLang="ja-JP" dirty="0" err="1">
                <a:ea typeface="ＭＳ Ｐゴシック" pitchFamily="-65" charset="-128"/>
                <a:cs typeface="ＭＳ Ｐゴシック" pitchFamily="-65" charset="-128"/>
              </a:rPr>
              <a:t>CIMdata’s</a:t>
            </a:r>
            <a:r>
              <a:rPr lang="en-US" altLang="ja-JP" dirty="0"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altLang="ja-JP" dirty="0" smtClean="0">
                <a:ea typeface="ＭＳ Ｐゴシック" pitchFamily="-65" charset="-128"/>
                <a:cs typeface="ＭＳ Ｐゴシック" pitchFamily="-65" charset="-128"/>
              </a:rPr>
              <a:t>Definition</a:t>
            </a:r>
            <a:br>
              <a:rPr lang="en-US" altLang="ja-JP" dirty="0" smtClean="0">
                <a:ea typeface="ＭＳ Ｐゴシック" pitchFamily="-65" charset="-128"/>
                <a:cs typeface="ＭＳ Ｐゴシック" pitchFamily="-65" charset="-128"/>
              </a:rPr>
            </a:br>
            <a:r>
              <a:rPr lang="en-US" altLang="ja-JP" sz="2000" i="1" dirty="0" smtClean="0">
                <a:solidFill>
                  <a:srgbClr val="800000"/>
                </a:solidFill>
                <a:ea typeface="ＭＳ Ｐゴシック" pitchFamily="-65" charset="-128"/>
                <a:cs typeface="ＭＳ Ｐゴシック" pitchFamily="-65" charset="-128"/>
              </a:rPr>
              <a:t>PLM: enabled by a product innovation platform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579533" y="334480"/>
            <a:ext cx="3335867" cy="3415460"/>
            <a:chOff x="360239" y="1034010"/>
            <a:chExt cx="5303518" cy="5430060"/>
          </a:xfrm>
        </p:grpSpPr>
        <p:sp>
          <p:nvSpPr>
            <p:cNvPr id="10" name="Line Callout 2 (Accent Bar) 9"/>
            <p:cNvSpPr/>
            <p:nvPr/>
          </p:nvSpPr>
          <p:spPr>
            <a:xfrm>
              <a:off x="4138973" y="2333355"/>
              <a:ext cx="1409700" cy="312722"/>
            </a:xfrm>
            <a:prstGeom prst="accentCallout2">
              <a:avLst>
                <a:gd name="adj1" fmla="val 20770"/>
                <a:gd name="adj2" fmla="val 3003"/>
                <a:gd name="adj3" fmla="val 20770"/>
                <a:gd name="adj4" fmla="val -7613"/>
                <a:gd name="adj5" fmla="val 218086"/>
                <a:gd name="adj6" fmla="val -59904"/>
              </a:avLst>
            </a:prstGeom>
            <a:noFill/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" smtClean="0">
                  <a:solidFill>
                    <a:schemeClr val="tx2">
                      <a:lumMod val="50000"/>
                    </a:schemeClr>
                  </a:solidFill>
                </a:rPr>
                <a:t>Requirements interface layer 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042955" y="2938105"/>
              <a:ext cx="1911385" cy="1641258"/>
              <a:chOff x="2098836" y="2990319"/>
              <a:chExt cx="1911385" cy="1641258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098836" y="2990319"/>
                <a:ext cx="1911385" cy="1641258"/>
                <a:chOff x="3289691" y="1959766"/>
                <a:chExt cx="1911385" cy="1641258"/>
              </a:xfrm>
            </p:grpSpPr>
            <p:sp>
              <p:nvSpPr>
                <p:cNvPr id="35" name="Hexagon 34"/>
                <p:cNvSpPr/>
                <p:nvPr/>
              </p:nvSpPr>
              <p:spPr>
                <a:xfrm>
                  <a:off x="3289691" y="1959766"/>
                  <a:ext cx="1911385" cy="1641258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ln/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</p:sp>
            <p:sp>
              <p:nvSpPr>
                <p:cNvPr id="36" name="Hexagon 4"/>
                <p:cNvSpPr/>
                <p:nvPr/>
              </p:nvSpPr>
              <p:spPr>
                <a:xfrm>
                  <a:off x="3585745" y="2213980"/>
                  <a:ext cx="1319277" cy="113283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20320" rIns="0" bIns="20320" numCol="1" spcCol="1270" anchor="ctr" anchorCtr="0">
                  <a:noAutofit/>
                </a:bodyPr>
                <a:lstStyle/>
                <a:p>
                  <a:pPr algn="ctr" defTabSz="7112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400" b="1">
                      <a:solidFill>
                        <a:prstClr val="white"/>
                      </a:solidFill>
                      <a:latin typeface="Calibri"/>
                    </a:rPr>
                    <a:t>Data &amp; Process Management Backbone</a:t>
                  </a:r>
                </a:p>
              </p:txBody>
            </p:sp>
          </p:grpSp>
          <p:sp>
            <p:nvSpPr>
              <p:cNvPr id="33" name="Hexagon 32"/>
              <p:cNvSpPr>
                <a:spLocks noChangeAspect="1"/>
              </p:cNvSpPr>
              <p:nvPr/>
            </p:nvSpPr>
            <p:spPr>
              <a:xfrm>
                <a:off x="2208708" y="3084664"/>
                <a:ext cx="1691640" cy="1452568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34" name="Hexagon 33"/>
              <p:cNvSpPr>
                <a:spLocks noChangeAspect="1"/>
              </p:cNvSpPr>
              <p:nvPr/>
            </p:nvSpPr>
            <p:spPr>
              <a:xfrm>
                <a:off x="2140128" y="3025776"/>
                <a:ext cx="1828800" cy="1570344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sp>
        </p:grpSp>
        <p:sp>
          <p:nvSpPr>
            <p:cNvPr id="12" name="Hexagon 11"/>
            <p:cNvSpPr/>
            <p:nvPr/>
          </p:nvSpPr>
          <p:spPr>
            <a:xfrm>
              <a:off x="1772199" y="2616610"/>
              <a:ext cx="2452897" cy="2284248"/>
            </a:xfrm>
            <a:prstGeom prst="hexagon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" b="1">
                  <a:solidFill>
                    <a:prstClr val="black"/>
                  </a:solidFill>
                  <a:latin typeface="Arial" charset="0"/>
                  <a:ea typeface="ＭＳ Ｐゴシック" pitchFamily="34" charset="-128"/>
                </a:rPr>
                <a:t> </a:t>
              </a:r>
              <a:r>
                <a:rPr lang="en-US" sz="400" b="1">
                  <a:solidFill>
                    <a:prstClr val="white"/>
                  </a:solidFill>
                  <a:latin typeface="Arial" charset="0"/>
                  <a:ea typeface="ＭＳ Ｐゴシック" pitchFamily="34" charset="-128"/>
                </a:rPr>
                <a:t>Modeling &amp; Simulation Platform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772199" y="2616610"/>
              <a:ext cx="2452897" cy="2284248"/>
              <a:chOff x="1751880" y="2592624"/>
              <a:chExt cx="2452897" cy="2284248"/>
            </a:xfrm>
          </p:grpSpPr>
          <p:sp>
            <p:nvSpPr>
              <p:cNvPr id="26" name="Hexagon 25"/>
              <p:cNvSpPr/>
              <p:nvPr/>
            </p:nvSpPr>
            <p:spPr>
              <a:xfrm>
                <a:off x="1751880" y="2592624"/>
                <a:ext cx="2452897" cy="2284248"/>
              </a:xfrm>
              <a:prstGeom prst="hexagon">
                <a:avLst/>
              </a:prstGeom>
              <a:solidFill>
                <a:srgbClr val="800000"/>
              </a:solidFill>
              <a:ln>
                <a:solidFill>
                  <a:srgbClr val="8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112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" b="1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</a:rPr>
                  <a:t> </a:t>
                </a:r>
                <a:r>
                  <a:rPr lang="en-US" sz="400" b="1">
                    <a:solidFill>
                      <a:prstClr val="white"/>
                    </a:solidFill>
                    <a:latin typeface="Arial" charset="0"/>
                    <a:ea typeface="ＭＳ Ｐゴシック" pitchFamily="34" charset="-128"/>
                  </a:rPr>
                  <a:t>Modeling &amp; Simulation Platform</a:t>
                </a: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2022636" y="2914119"/>
                <a:ext cx="1911385" cy="1641258"/>
                <a:chOff x="3289691" y="1959766"/>
                <a:chExt cx="1911385" cy="1641258"/>
              </a:xfrm>
            </p:grpSpPr>
            <p:sp>
              <p:nvSpPr>
                <p:cNvPr id="30" name="Hexagon 29"/>
                <p:cNvSpPr/>
                <p:nvPr/>
              </p:nvSpPr>
              <p:spPr>
                <a:xfrm>
                  <a:off x="3289691" y="1959766"/>
                  <a:ext cx="1911385" cy="1641258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ln/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</p:sp>
            <p:sp>
              <p:nvSpPr>
                <p:cNvPr id="31" name="Hexagon 4"/>
                <p:cNvSpPr/>
                <p:nvPr/>
              </p:nvSpPr>
              <p:spPr>
                <a:xfrm>
                  <a:off x="3585745" y="2213980"/>
                  <a:ext cx="1319277" cy="113283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20320" rIns="0" bIns="20320" numCol="1" spcCol="1270" anchor="ctr" anchorCtr="0">
                  <a:noAutofit/>
                </a:bodyPr>
                <a:lstStyle/>
                <a:p>
                  <a:pPr algn="ctr" defTabSz="7112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400" b="1">
                      <a:solidFill>
                        <a:prstClr val="white"/>
                      </a:solidFill>
                      <a:latin typeface="Calibri"/>
                    </a:rPr>
                    <a:t>Data &amp; Process Management Backbone</a:t>
                  </a:r>
                </a:p>
              </p:txBody>
            </p:sp>
          </p:grpSp>
          <p:sp>
            <p:nvSpPr>
              <p:cNvPr id="28" name="Hexagon 27"/>
              <p:cNvSpPr>
                <a:spLocks noChangeAspect="1"/>
              </p:cNvSpPr>
              <p:nvPr/>
            </p:nvSpPr>
            <p:spPr>
              <a:xfrm>
                <a:off x="2132508" y="3008464"/>
                <a:ext cx="1691640" cy="1452568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29" name="Hexagon 28"/>
              <p:cNvSpPr>
                <a:spLocks noChangeAspect="1"/>
              </p:cNvSpPr>
              <p:nvPr/>
            </p:nvSpPr>
            <p:spPr>
              <a:xfrm>
                <a:off x="2063928" y="2949576"/>
                <a:ext cx="1828800" cy="1570344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sp>
        </p:grpSp>
        <p:grpSp>
          <p:nvGrpSpPr>
            <p:cNvPr id="14" name="Group 13"/>
            <p:cNvGrpSpPr/>
            <p:nvPr/>
          </p:nvGrpSpPr>
          <p:grpSpPr>
            <a:xfrm>
              <a:off x="360239" y="1034010"/>
              <a:ext cx="5303518" cy="5430060"/>
              <a:chOff x="360239" y="1097074"/>
              <a:chExt cx="5303518" cy="543006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/>
              <a:srcRect l="15116" r="31125" b="13938"/>
              <a:stretch/>
            </p:blipFill>
            <p:spPr>
              <a:xfrm>
                <a:off x="360239" y="1097074"/>
                <a:ext cx="5303518" cy="5430060"/>
              </a:xfrm>
              <a:prstGeom prst="rect">
                <a:avLst/>
              </a:prstGeom>
            </p:spPr>
          </p:pic>
          <p:grpSp>
            <p:nvGrpSpPr>
              <p:cNvPr id="19" name="Group 18"/>
              <p:cNvGrpSpPr/>
              <p:nvPr/>
            </p:nvGrpSpPr>
            <p:grpSpPr>
              <a:xfrm>
                <a:off x="2097598" y="3014719"/>
                <a:ext cx="1828800" cy="1570344"/>
                <a:chOff x="5548673" y="4050952"/>
                <a:chExt cx="1828800" cy="1570344"/>
              </a:xfrm>
            </p:grpSpPr>
            <p:sp>
              <p:nvSpPr>
                <p:cNvPr id="24" name="Hexagon 23"/>
                <p:cNvSpPr>
                  <a:spLocks noChangeAspect="1"/>
                </p:cNvSpPr>
                <p:nvPr/>
              </p:nvSpPr>
              <p:spPr>
                <a:xfrm>
                  <a:off x="5617253" y="4109840"/>
                  <a:ext cx="1691640" cy="1452568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noFill/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</p:sp>
            <p:sp>
              <p:nvSpPr>
                <p:cNvPr id="25" name="Hexagon 24"/>
                <p:cNvSpPr>
                  <a:spLocks noChangeAspect="1"/>
                </p:cNvSpPr>
                <p:nvPr/>
              </p:nvSpPr>
              <p:spPr>
                <a:xfrm>
                  <a:off x="5548673" y="4050952"/>
                  <a:ext cx="1828800" cy="1570344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noFill/>
                <a:ln w="19050">
                  <a:solidFill>
                    <a:schemeClr val="bg1">
                      <a:lumMod val="75000"/>
                    </a:schemeClr>
                  </a:solidFill>
                  <a:prstDash val="dash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1571227" y="2413949"/>
              <a:ext cx="2822693" cy="2691422"/>
              <a:chOff x="2639690" y="2459980"/>
              <a:chExt cx="2743200" cy="2743200"/>
            </a:xfrm>
          </p:grpSpPr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2868290" y="2707965"/>
                <a:ext cx="2286000" cy="2286000"/>
              </a:xfrm>
              <a:prstGeom prst="ellipse">
                <a:avLst/>
              </a:prstGeom>
              <a:solidFill>
                <a:schemeClr val="bg1">
                  <a:lumMod val="75000"/>
                  <a:alpha val="7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00" b="1">
                    <a:solidFill>
                      <a:prstClr val="black"/>
                    </a:solidFill>
                    <a:latin typeface="Calibri"/>
                  </a:rPr>
                  <a:t>Multi-Disciplinary Lifecycle Optimization</a:t>
                </a:r>
              </a:p>
            </p:txBody>
          </p:sp>
          <p:sp>
            <p:nvSpPr>
              <p:cNvPr id="17" name="Donut 16"/>
              <p:cNvSpPr>
                <a:spLocks noChangeAspect="1"/>
              </p:cNvSpPr>
              <p:nvPr/>
            </p:nvSpPr>
            <p:spPr>
              <a:xfrm>
                <a:off x="2639690" y="2459980"/>
                <a:ext cx="2743200" cy="2743200"/>
              </a:xfrm>
              <a:prstGeom prst="donut">
                <a:avLst>
                  <a:gd name="adj" fmla="val 11539"/>
                </a:avLst>
              </a:prstGeom>
              <a:solidFill>
                <a:srgbClr val="004080"/>
              </a:solidFill>
              <a:ln>
                <a:solidFill>
                  <a:srgbClr val="105CA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987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PLM Spans the Product Life</a:t>
            </a:r>
            <a:b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z="2000" i="1" dirty="0" smtClean="0">
                <a:solidFill>
                  <a:srgbClr val="800000"/>
                </a:solidFill>
                <a:ea typeface="ＭＳ Ｐゴシック" pitchFamily="-112" charset="-128"/>
                <a:cs typeface="ＭＳ Ｐゴシック" pitchFamily="-112" charset="-128"/>
              </a:rPr>
              <a:t>PLM touches all phases of a product’s life across the entire value chain</a:t>
            </a:r>
            <a:endParaRPr lang="en-US" sz="2000" i="1" dirty="0">
              <a:solidFill>
                <a:srgbClr val="8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390868" y="2271713"/>
            <a:ext cx="138361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latin typeface="Calibri" pitchFamily="-112" charset="0"/>
              </a:rPr>
              <a:t>Requirements</a:t>
            </a: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2627428" y="1754188"/>
            <a:ext cx="92845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latin typeface="Calibri" pitchFamily="-112" charset="0"/>
              </a:rPr>
              <a:t>Planning</a:t>
            </a:r>
          </a:p>
        </p:txBody>
      </p:sp>
      <p:sp>
        <p:nvSpPr>
          <p:cNvPr id="45064" name="Text Box 6"/>
          <p:cNvSpPr txBox="1">
            <a:spLocks noChangeArrowheads="1"/>
          </p:cNvSpPr>
          <p:nvPr/>
        </p:nvSpPr>
        <p:spPr bwMode="auto">
          <a:xfrm>
            <a:off x="3629027" y="1412879"/>
            <a:ext cx="151765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latin typeface="Calibri" pitchFamily="-112" charset="0"/>
              </a:rPr>
              <a:t>Conceptual </a:t>
            </a:r>
            <a:r>
              <a:rPr lang="fr-FR" sz="1600" b="1">
                <a:latin typeface="Calibri" pitchFamily="-112" charset="0"/>
              </a:rPr>
              <a:t>Design</a:t>
            </a:r>
            <a:endParaRPr lang="en-US" sz="1600" b="1">
              <a:latin typeface="Calibri" pitchFamily="-112" charset="0"/>
            </a:endParaRPr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4852989" y="1509715"/>
            <a:ext cx="167005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latin typeface="Calibri" pitchFamily="-112" charset="0"/>
              </a:rPr>
              <a:t>Product Engineering</a:t>
            </a:r>
          </a:p>
        </p:txBody>
      </p:sp>
      <p:sp>
        <p:nvSpPr>
          <p:cNvPr id="45066" name="Text Box 8"/>
          <p:cNvSpPr txBox="1">
            <a:spLocks noChangeArrowheads="1"/>
          </p:cNvSpPr>
          <p:nvPr/>
        </p:nvSpPr>
        <p:spPr bwMode="auto">
          <a:xfrm>
            <a:off x="6021387" y="1814514"/>
            <a:ext cx="23622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latin typeface="Calibri" pitchFamily="-112" charset="0"/>
              </a:rPr>
              <a:t>Manufacturing Engineering</a:t>
            </a:r>
          </a:p>
        </p:txBody>
      </p:sp>
      <p:sp>
        <p:nvSpPr>
          <p:cNvPr id="45067" name="Text Box 9"/>
          <p:cNvSpPr txBox="1">
            <a:spLocks noChangeArrowheads="1"/>
          </p:cNvSpPr>
          <p:nvPr/>
        </p:nvSpPr>
        <p:spPr bwMode="auto">
          <a:xfrm>
            <a:off x="7389813" y="2317754"/>
            <a:ext cx="1450975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latin typeface="Calibri" pitchFamily="-112" charset="0"/>
              </a:rPr>
              <a:t>Simulation &amp; Validation</a:t>
            </a:r>
          </a:p>
        </p:txBody>
      </p:sp>
      <p:sp>
        <p:nvSpPr>
          <p:cNvPr id="45068" name="Text Box 10"/>
          <p:cNvSpPr txBox="1">
            <a:spLocks noChangeArrowheads="1"/>
          </p:cNvSpPr>
          <p:nvPr/>
        </p:nvSpPr>
        <p:spPr bwMode="auto">
          <a:xfrm>
            <a:off x="7478715" y="4256091"/>
            <a:ext cx="1284287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latin typeface="Calibri" pitchFamily="-112" charset="0"/>
              </a:rPr>
              <a:t>Build and Produce</a:t>
            </a:r>
          </a:p>
        </p:txBody>
      </p:sp>
      <p:sp>
        <p:nvSpPr>
          <p:cNvPr id="45069" name="Text Box 11"/>
          <p:cNvSpPr txBox="1">
            <a:spLocks noChangeArrowheads="1"/>
          </p:cNvSpPr>
          <p:nvPr/>
        </p:nvSpPr>
        <p:spPr bwMode="auto">
          <a:xfrm>
            <a:off x="4694240" y="5059363"/>
            <a:ext cx="17272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latin typeface="Calibri" pitchFamily="-112" charset="0"/>
              </a:rPr>
              <a:t>Sales &amp; Distribution</a:t>
            </a:r>
          </a:p>
        </p:txBody>
      </p:sp>
      <p:sp>
        <p:nvSpPr>
          <p:cNvPr id="45070" name="Text Box 12"/>
          <p:cNvSpPr txBox="1">
            <a:spLocks noChangeArrowheads="1"/>
          </p:cNvSpPr>
          <p:nvPr/>
        </p:nvSpPr>
        <p:spPr bwMode="auto">
          <a:xfrm>
            <a:off x="1735138" y="4967291"/>
            <a:ext cx="1658937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latin typeface="Calibri" pitchFamily="-112" charset="0"/>
              </a:rPr>
              <a:t>Maintenance</a:t>
            </a:r>
          </a:p>
          <a:p>
            <a:pPr algn="ctr" eaLnBrk="0" hangingPunct="0"/>
            <a:r>
              <a:rPr lang="en-US" sz="1600" b="1">
                <a:latin typeface="Calibri" pitchFamily="-112" charset="0"/>
              </a:rPr>
              <a:t>&amp; Repair</a:t>
            </a:r>
          </a:p>
        </p:txBody>
      </p:sp>
      <p:sp>
        <p:nvSpPr>
          <p:cNvPr id="45071" name="Text Box 13"/>
          <p:cNvSpPr txBox="1">
            <a:spLocks noChangeArrowheads="1"/>
          </p:cNvSpPr>
          <p:nvPr/>
        </p:nvSpPr>
        <p:spPr bwMode="auto">
          <a:xfrm>
            <a:off x="152400" y="4360866"/>
            <a:ext cx="15875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latin typeface="Calibri" pitchFamily="-112" charset="0"/>
              </a:rPr>
              <a:t>Disposal &amp; Recycling</a:t>
            </a:r>
          </a:p>
        </p:txBody>
      </p:sp>
      <p:sp>
        <p:nvSpPr>
          <p:cNvPr id="45072" name="Text Box 14"/>
          <p:cNvSpPr txBox="1">
            <a:spLocks noChangeArrowheads="1"/>
          </p:cNvSpPr>
          <p:nvPr/>
        </p:nvSpPr>
        <p:spPr bwMode="auto">
          <a:xfrm>
            <a:off x="6140452" y="4865688"/>
            <a:ext cx="1311275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latin typeface="Calibri" pitchFamily="-112" charset="0"/>
              </a:rPr>
              <a:t>Test &amp; Quality</a:t>
            </a:r>
          </a:p>
        </p:txBody>
      </p:sp>
      <p:sp>
        <p:nvSpPr>
          <p:cNvPr id="45074" name="Text Box 16"/>
          <p:cNvSpPr txBox="1">
            <a:spLocks noChangeArrowheads="1"/>
          </p:cNvSpPr>
          <p:nvPr/>
        </p:nvSpPr>
        <p:spPr bwMode="auto">
          <a:xfrm>
            <a:off x="2" y="6062667"/>
            <a:ext cx="9017000" cy="338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solidFill>
                  <a:schemeClr val="tx2"/>
                </a:solidFill>
                <a:latin typeface="Arial Narrow" pitchFamily="-112" charset="0"/>
              </a:rPr>
              <a:t>PLM Solutions—Information Management across Media, Process, Time, Geography, &amp; Enterprise</a:t>
            </a:r>
          </a:p>
        </p:txBody>
      </p:sp>
      <p:pic>
        <p:nvPicPr>
          <p:cNvPr id="731153" name="Picture 17" descr="PE01561_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3587" y="1223967"/>
            <a:ext cx="9398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31154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6249989" y="1219200"/>
          <a:ext cx="7461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lip" r:id="rId5" imgW="5638680" imgH="6413400" progId="">
                  <p:embed/>
                </p:oleObj>
              </mc:Choice>
              <mc:Fallback>
                <p:oleObj name="Clip" r:id="rId5" imgW="5638680" imgH="64134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989" y="1219200"/>
                        <a:ext cx="74612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1155" name="Picture 19" descr="lasercut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90" r="16704" b="5487"/>
          <a:stretch>
            <a:fillRect/>
          </a:stretch>
        </p:blipFill>
        <p:spPr bwMode="auto">
          <a:xfrm>
            <a:off x="7518400" y="4897441"/>
            <a:ext cx="103505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1156" name="Picture 2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7" y="4956175"/>
            <a:ext cx="1076325" cy="565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73115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51138" y="5337179"/>
          <a:ext cx="9826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lip" r:id="rId9" imgW="5568840" imgH="3435120" progId="">
                  <p:embed/>
                </p:oleObj>
              </mc:Choice>
              <mc:Fallback>
                <p:oleObj name="Clip" r:id="rId9" imgW="5568840" imgH="34351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5337179"/>
                        <a:ext cx="9826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3249615" y="5103816"/>
            <a:ext cx="1658937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latin typeface="Calibri" pitchFamily="-112" charset="0"/>
              </a:rPr>
              <a:t>In-service Operation</a:t>
            </a:r>
          </a:p>
        </p:txBody>
      </p:sp>
      <p:sp>
        <p:nvSpPr>
          <p:cNvPr id="45079" name="Text Box 24"/>
          <p:cNvSpPr txBox="1">
            <a:spLocks noChangeArrowheads="1"/>
          </p:cNvSpPr>
          <p:nvPr/>
        </p:nvSpPr>
        <p:spPr bwMode="auto">
          <a:xfrm>
            <a:off x="1188259" y="1704976"/>
            <a:ext cx="1328709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latin typeface="Calibri" pitchFamily="-112" charset="0"/>
              </a:rPr>
              <a:t>Portfolio</a:t>
            </a:r>
          </a:p>
          <a:p>
            <a:pPr algn="ctr" eaLnBrk="0" hangingPunct="0"/>
            <a:r>
              <a:rPr lang="en-US" sz="1600" b="1">
                <a:latin typeface="Calibri" pitchFamily="-112" charset="0"/>
              </a:rPr>
              <a:t>Management</a:t>
            </a:r>
          </a:p>
        </p:txBody>
      </p:sp>
      <p:pic>
        <p:nvPicPr>
          <p:cNvPr id="26" name="Picture 25" descr="swoosh.gif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040806"/>
            <a:ext cx="7162800" cy="314079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6898" y="2359596"/>
            <a:ext cx="6760767" cy="3291695"/>
            <a:chOff x="646896" y="2359592"/>
            <a:chExt cx="6760767" cy="3291695"/>
          </a:xfrm>
        </p:grpSpPr>
        <p:grpSp>
          <p:nvGrpSpPr>
            <p:cNvPr id="2" name="Group 1"/>
            <p:cNvGrpSpPr/>
            <p:nvPr/>
          </p:nvGrpSpPr>
          <p:grpSpPr>
            <a:xfrm>
              <a:off x="2033587" y="2359592"/>
              <a:ext cx="5374076" cy="2442473"/>
              <a:chOff x="2033587" y="2359592"/>
              <a:chExt cx="5374076" cy="2442473"/>
            </a:xfrm>
          </p:grpSpPr>
          <p:pic>
            <p:nvPicPr>
              <p:cNvPr id="30" name="Picture 29" descr="Untitled-2.gi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72787" y="3242358"/>
                <a:ext cx="2434876" cy="1559707"/>
              </a:xfrm>
              <a:prstGeom prst="rect">
                <a:avLst/>
              </a:prstGeom>
            </p:spPr>
          </p:pic>
          <p:pic>
            <p:nvPicPr>
              <p:cNvPr id="32" name="Picture 31" descr="ed1.gif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93834" y="2395538"/>
                <a:ext cx="1229782" cy="1025669"/>
              </a:xfrm>
              <a:prstGeom prst="rect">
                <a:avLst/>
              </a:prstGeom>
            </p:spPr>
          </p:pic>
          <p:pic>
            <p:nvPicPr>
              <p:cNvPr id="6" name="Picture 5" descr="soda.gif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82781" y="2359592"/>
                <a:ext cx="669834" cy="1194705"/>
              </a:xfrm>
              <a:prstGeom prst="rect">
                <a:avLst/>
              </a:prstGeom>
            </p:spPr>
          </p:pic>
          <p:pic>
            <p:nvPicPr>
              <p:cNvPr id="8" name="Picture 7" descr="pills.gif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88540" y="2678631"/>
                <a:ext cx="1284255" cy="688466"/>
              </a:xfrm>
              <a:prstGeom prst="rect">
                <a:avLst/>
              </a:prstGeom>
            </p:spPr>
          </p:pic>
          <p:pic>
            <p:nvPicPr>
              <p:cNvPr id="9" name="Picture 8" descr="soap.gif"/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3587" y="2608263"/>
                <a:ext cx="900893" cy="927652"/>
              </a:xfrm>
              <a:prstGeom prst="rect">
                <a:avLst/>
              </a:prstGeom>
            </p:spPr>
          </p:pic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5781">
                          <a14:foregroundMark x1="76719" y1="64444" x2="87188" y2="64444"/>
                          <a14:foregroundMark x1="19844" y1="58611" x2="24219" y2="59444"/>
                          <a14:foregroundMark x1="24531" y1="59722" x2="27969" y2="59722"/>
                          <a14:foregroundMark x1="31406" y1="59444" x2="35156" y2="60000"/>
                          <a14:foregroundMark x1="76719" y1="40556" x2="85469" y2="41111"/>
                          <a14:backgroundMark x1="13281" y1="49167" x2="35313" y2="36111"/>
                          <a14:backgroundMark x1="70469" y1="60000" x2="86563" y2="59722"/>
                          <a14:backgroundMark x1="31406" y1="22500" x2="65469" y2="32778"/>
                          <a14:backgroundMark x1="61875" y1="61111" x2="72031" y2="597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3052">
              <a:off x="646896" y="2763014"/>
              <a:ext cx="5134708" cy="288827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9" cstate="screen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9707" b="89842" l="3992" r="97899">
                          <a14:foregroundMark x1="56723" y1="27314" x2="71324" y2="273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4338" y="3297785"/>
              <a:ext cx="1954212" cy="909365"/>
            </a:xfrm>
            <a:prstGeom prst="rect">
              <a:avLst/>
            </a:prstGeom>
          </p:spPr>
        </p:pic>
      </p:grpSp>
      <p:sp>
        <p:nvSpPr>
          <p:cNvPr id="34" name="Oval 33"/>
          <p:cNvSpPr/>
          <p:nvPr/>
        </p:nvSpPr>
        <p:spPr>
          <a:xfrm>
            <a:off x="222261" y="2656160"/>
            <a:ext cx="1870275" cy="2123434"/>
          </a:xfrm>
          <a:prstGeom prst="ellipse">
            <a:avLst/>
          </a:prstGeom>
          <a:solidFill>
            <a:schemeClr val="bg2">
              <a:lumMod val="60000"/>
              <a:lumOff val="40000"/>
              <a:alpha val="47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/>
                </a:solidFill>
                <a:latin typeface="Calibri"/>
              </a:rPr>
              <a:t>Re-use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/>
                </a:solidFill>
                <a:latin typeface="Calibri"/>
              </a:rPr>
              <a:t>Re-purpose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/>
                </a:solidFill>
                <a:latin typeface="Calibri"/>
              </a:rPr>
              <a:t>Re-mfg.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/>
                </a:solidFill>
                <a:latin typeface="Calibri"/>
              </a:rPr>
              <a:t>Re-cover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/>
                </a:solidFill>
                <a:latin typeface="Calibri"/>
              </a:rPr>
              <a:t>Re-cycle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/>
                </a:solidFill>
                <a:latin typeface="Calibri"/>
              </a:rPr>
              <a:t>Re-tire</a:t>
            </a:r>
            <a:endParaRPr lang="en-US" sz="180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10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2" charset="-128"/>
              </a:rPr>
              <a:t>PLM Investments</a:t>
            </a:r>
            <a:r>
              <a:rPr lang="en-US" sz="2000" dirty="0">
                <a:ea typeface="ＭＳ Ｐゴシック" pitchFamily="-112" charset="-128"/>
              </a:rPr>
              <a:t/>
            </a:r>
            <a:br>
              <a:rPr lang="en-US" sz="2000" dirty="0">
                <a:ea typeface="ＭＳ Ｐゴシック" pitchFamily="-112" charset="-128"/>
              </a:rPr>
            </a:br>
            <a:r>
              <a:rPr lang="en-US" sz="2000" i="1" dirty="0">
                <a:solidFill>
                  <a:srgbClr val="800000"/>
                </a:solidFill>
                <a:ea typeface="ＭＳ Ｐゴシック" pitchFamily="-112" charset="-128"/>
              </a:rPr>
              <a:t>Market history and forecast – software + services</a:t>
            </a:r>
          </a:p>
        </p:txBody>
      </p:sp>
      <p:sp>
        <p:nvSpPr>
          <p:cNvPr id="31748" name="AutoShape 7"/>
          <p:cNvSpPr>
            <a:spLocks noChangeArrowheads="1"/>
          </p:cNvSpPr>
          <p:nvPr/>
        </p:nvSpPr>
        <p:spPr bwMode="auto">
          <a:xfrm>
            <a:off x="3524164" y="5889482"/>
            <a:ext cx="304800" cy="28098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0488" tIns="44450" rIns="90488" bIns="44450" anchor="ctr"/>
          <a:lstStyle/>
          <a:p>
            <a:pPr algn="ctr"/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164995"/>
            <a:ext cx="2497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Revenues presented are CIMdata estimates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7" y="1184401"/>
            <a:ext cx="9068961" cy="489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Overall Best Practice Approach</a:t>
            </a:r>
            <a:br>
              <a:rPr lang="en-US" dirty="0" smtClean="0"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2000" i="1" dirty="0" smtClean="0">
                <a:solidFill>
                  <a:srgbClr val="800000"/>
                </a:solidFill>
                <a:ea typeface="ＭＳ Ｐゴシック" pitchFamily="-65" charset="-128"/>
                <a:cs typeface="ＭＳ Ｐゴシック" pitchFamily="-65" charset="-128"/>
              </a:rPr>
              <a:t>Start with the organization’s strategy to improve business performance</a:t>
            </a:r>
            <a:endParaRPr lang="en-US" sz="2000" i="1" dirty="0">
              <a:solidFill>
                <a:srgbClr val="800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79820" y="1529870"/>
            <a:ext cx="1730375" cy="543658"/>
            <a:chOff x="2502" y="1107"/>
            <a:chExt cx="1090" cy="371"/>
          </a:xfrm>
        </p:grpSpPr>
        <p:sp>
          <p:nvSpPr>
            <p:cNvPr id="72751" name="Rectangle 4"/>
            <p:cNvSpPr>
              <a:spLocks noChangeArrowheads="1"/>
            </p:cNvSpPr>
            <p:nvPr/>
          </p:nvSpPr>
          <p:spPr bwMode="auto">
            <a:xfrm>
              <a:off x="2502" y="1107"/>
              <a:ext cx="1090" cy="371"/>
            </a:xfrm>
            <a:prstGeom prst="rect">
              <a:avLst/>
            </a:prstGeom>
            <a:solidFill>
              <a:srgbClr val="C5E0F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215" dirty="0">
                <a:latin typeface="Calibri" pitchFamily="-65" charset="0"/>
              </a:endParaRPr>
            </a:p>
          </p:txBody>
        </p:sp>
        <p:sp>
          <p:nvSpPr>
            <p:cNvPr id="72752" name="Rectangle 5"/>
            <p:cNvSpPr>
              <a:spLocks noChangeArrowheads="1"/>
            </p:cNvSpPr>
            <p:nvPr/>
          </p:nvSpPr>
          <p:spPr bwMode="auto">
            <a:xfrm>
              <a:off x="2515" y="1127"/>
              <a:ext cx="1038" cy="314"/>
            </a:xfrm>
            <a:prstGeom prst="rect">
              <a:avLst/>
            </a:prstGeom>
            <a:solidFill>
              <a:srgbClr val="C5E0FD"/>
            </a:solidFill>
            <a:ln w="9525">
              <a:noFill/>
              <a:miter lim="800000"/>
              <a:headEnd/>
              <a:tailEnd/>
            </a:ln>
          </p:spPr>
          <p:txBody>
            <a:bodyPr lIns="61546" tIns="30774" rIns="61546" bIns="30774">
              <a:prstTxWarp prst="textNoShape">
                <a:avLst/>
              </a:prstTxWarp>
              <a:spAutoFit/>
            </a:bodyPr>
            <a:lstStyle/>
            <a:p>
              <a:pPr algn="ctr" defTabSz="430834" eaLnBrk="0" hangingPunct="0"/>
              <a:r>
                <a:rPr lang="en-US" sz="1292" b="1" i="1" dirty="0">
                  <a:solidFill>
                    <a:srgbClr val="000000"/>
                  </a:solidFill>
                  <a:latin typeface="Calibri" pitchFamily="-65" charset="0"/>
                </a:rPr>
                <a:t>Strategic business objectives</a:t>
              </a:r>
              <a:endParaRPr lang="nl-NL" sz="1292" b="1" i="1" dirty="0">
                <a:solidFill>
                  <a:srgbClr val="000000"/>
                </a:solidFill>
                <a:latin typeface="Calibri" pitchFamily="-65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579820" y="3291257"/>
            <a:ext cx="1730375" cy="540727"/>
            <a:chOff x="2502" y="2309"/>
            <a:chExt cx="1090" cy="369"/>
          </a:xfrm>
        </p:grpSpPr>
        <p:sp>
          <p:nvSpPr>
            <p:cNvPr id="72749" name="Rectangle 7"/>
            <p:cNvSpPr>
              <a:spLocks noChangeArrowheads="1"/>
            </p:cNvSpPr>
            <p:nvPr/>
          </p:nvSpPr>
          <p:spPr bwMode="auto">
            <a:xfrm>
              <a:off x="2502" y="2309"/>
              <a:ext cx="1090" cy="369"/>
            </a:xfrm>
            <a:prstGeom prst="rect">
              <a:avLst/>
            </a:prstGeom>
            <a:solidFill>
              <a:srgbClr val="C5E0F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215" dirty="0">
                <a:latin typeface="Calibri" pitchFamily="-65" charset="0"/>
              </a:endParaRPr>
            </a:p>
          </p:txBody>
        </p:sp>
        <p:sp>
          <p:nvSpPr>
            <p:cNvPr id="72750" name="Rectangle 8"/>
            <p:cNvSpPr>
              <a:spLocks noChangeArrowheads="1"/>
            </p:cNvSpPr>
            <p:nvPr/>
          </p:nvSpPr>
          <p:spPr bwMode="auto">
            <a:xfrm>
              <a:off x="2524" y="2329"/>
              <a:ext cx="1038" cy="314"/>
            </a:xfrm>
            <a:prstGeom prst="rect">
              <a:avLst/>
            </a:prstGeom>
            <a:solidFill>
              <a:srgbClr val="C5E0FD"/>
            </a:solidFill>
            <a:ln w="9525">
              <a:noFill/>
              <a:miter lim="800000"/>
              <a:headEnd/>
              <a:tailEnd/>
            </a:ln>
          </p:spPr>
          <p:txBody>
            <a:bodyPr lIns="61546" tIns="30774" rIns="61546" bIns="30774">
              <a:prstTxWarp prst="textNoShape">
                <a:avLst/>
              </a:prstTxWarp>
              <a:spAutoFit/>
            </a:bodyPr>
            <a:lstStyle/>
            <a:p>
              <a:pPr algn="ctr" defTabSz="430834" eaLnBrk="0" hangingPunct="0"/>
              <a:r>
                <a:rPr lang="en-US" sz="1292" b="1" i="1" dirty="0">
                  <a:solidFill>
                    <a:srgbClr val="000000"/>
                  </a:solidFill>
                  <a:latin typeface="Calibri" pitchFamily="-65" charset="0"/>
                </a:rPr>
                <a:t>Vision &amp; structures</a:t>
              </a:r>
            </a:p>
            <a:p>
              <a:pPr algn="ctr" defTabSz="430834" eaLnBrk="0" hangingPunct="0"/>
              <a:r>
                <a:rPr lang="en-US" sz="1292" b="1" i="1" dirty="0">
                  <a:solidFill>
                    <a:srgbClr val="000000"/>
                  </a:solidFill>
                  <a:latin typeface="Calibri" pitchFamily="-65" charset="0"/>
                </a:rPr>
                <a:t>to improve process</a:t>
              </a:r>
              <a:endParaRPr lang="nl-NL" sz="1292" b="1" i="1" dirty="0">
                <a:solidFill>
                  <a:srgbClr val="000000"/>
                </a:solidFill>
                <a:latin typeface="Calibri" pitchFamily="-65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712916" y="2077923"/>
            <a:ext cx="5435600" cy="899748"/>
            <a:chOff x="1326" y="1481"/>
            <a:chExt cx="3424" cy="614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1326" y="1726"/>
              <a:ext cx="1227" cy="369"/>
              <a:chOff x="1335" y="1518"/>
              <a:chExt cx="1227" cy="369"/>
            </a:xfrm>
          </p:grpSpPr>
          <p:sp>
            <p:nvSpPr>
              <p:cNvPr id="72747" name="Rectangle 11"/>
              <p:cNvSpPr>
                <a:spLocks noChangeArrowheads="1"/>
              </p:cNvSpPr>
              <p:nvPr/>
            </p:nvSpPr>
            <p:spPr bwMode="auto">
              <a:xfrm>
                <a:off x="1335" y="1518"/>
                <a:ext cx="1227" cy="369"/>
              </a:xfrm>
              <a:prstGeom prst="rect">
                <a:avLst/>
              </a:prstGeom>
              <a:solidFill>
                <a:srgbClr val="C5E0F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215" dirty="0">
                  <a:latin typeface="Calibri" pitchFamily="-65" charset="0"/>
                </a:endParaRPr>
              </a:p>
            </p:txBody>
          </p:sp>
          <p:sp>
            <p:nvSpPr>
              <p:cNvPr id="72748" name="Rectangle 12"/>
              <p:cNvSpPr>
                <a:spLocks noChangeArrowheads="1"/>
              </p:cNvSpPr>
              <p:nvPr/>
            </p:nvSpPr>
            <p:spPr bwMode="auto">
              <a:xfrm>
                <a:off x="1366" y="1537"/>
                <a:ext cx="1038" cy="314"/>
              </a:xfrm>
              <a:prstGeom prst="rect">
                <a:avLst/>
              </a:prstGeom>
              <a:solidFill>
                <a:srgbClr val="C5E0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61546" tIns="30774" rIns="61546" bIns="30774">
                <a:prstTxWarp prst="textNoShape">
                  <a:avLst/>
                </a:prstTxWarp>
                <a:spAutoFit/>
              </a:bodyPr>
              <a:lstStyle/>
              <a:p>
                <a:pPr algn="ctr" defTabSz="430834" eaLnBrk="0" hangingPunct="0"/>
                <a:r>
                  <a:rPr lang="en-US" sz="1292" b="1" i="1" dirty="0">
                    <a:solidFill>
                      <a:srgbClr val="000000"/>
                    </a:solidFill>
                    <a:latin typeface="Calibri" pitchFamily="-65" charset="0"/>
                  </a:rPr>
                  <a:t>As-is situation /</a:t>
                </a:r>
              </a:p>
              <a:p>
                <a:pPr algn="ctr" defTabSz="430834" eaLnBrk="0" hangingPunct="0"/>
                <a:r>
                  <a:rPr lang="en-US" sz="1292" b="1" i="1" dirty="0">
                    <a:solidFill>
                      <a:srgbClr val="000000"/>
                    </a:solidFill>
                    <a:latin typeface="Calibri" pitchFamily="-65" charset="0"/>
                  </a:rPr>
                  <a:t>business issues</a:t>
                </a:r>
                <a:endParaRPr lang="nl-NL" sz="1292" b="1" i="1" dirty="0">
                  <a:solidFill>
                    <a:srgbClr val="000000"/>
                  </a:solidFill>
                  <a:latin typeface="Calibri" pitchFamily="-65" charset="0"/>
                </a:endParaRPr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3522" y="1726"/>
              <a:ext cx="1228" cy="369"/>
              <a:chOff x="3531" y="1518"/>
              <a:chExt cx="1228" cy="369"/>
            </a:xfrm>
          </p:grpSpPr>
          <p:sp>
            <p:nvSpPr>
              <p:cNvPr id="72745" name="Rectangle 14"/>
              <p:cNvSpPr>
                <a:spLocks noChangeArrowheads="1"/>
              </p:cNvSpPr>
              <p:nvPr/>
            </p:nvSpPr>
            <p:spPr bwMode="auto">
              <a:xfrm>
                <a:off x="3531" y="1518"/>
                <a:ext cx="1228" cy="369"/>
              </a:xfrm>
              <a:prstGeom prst="rect">
                <a:avLst/>
              </a:prstGeom>
              <a:solidFill>
                <a:srgbClr val="C5E0F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215" dirty="0">
                  <a:latin typeface="Calibri" pitchFamily="-65" charset="0"/>
                </a:endParaRPr>
              </a:p>
            </p:txBody>
          </p:sp>
          <p:sp>
            <p:nvSpPr>
              <p:cNvPr id="72746" name="Rectangle 15"/>
              <p:cNvSpPr>
                <a:spLocks noChangeArrowheads="1"/>
              </p:cNvSpPr>
              <p:nvPr/>
            </p:nvSpPr>
            <p:spPr bwMode="auto">
              <a:xfrm>
                <a:off x="3567" y="1537"/>
                <a:ext cx="1128" cy="314"/>
              </a:xfrm>
              <a:prstGeom prst="rect">
                <a:avLst/>
              </a:prstGeom>
              <a:solidFill>
                <a:srgbClr val="C5E0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61546" tIns="30774" rIns="61546" bIns="30774">
                <a:prstTxWarp prst="textNoShape">
                  <a:avLst/>
                </a:prstTxWarp>
                <a:spAutoFit/>
              </a:bodyPr>
              <a:lstStyle/>
              <a:p>
                <a:pPr algn="ctr" defTabSz="430834" eaLnBrk="0" hangingPunct="0"/>
                <a:r>
                  <a:rPr lang="en-US" sz="1292" b="1" i="1" dirty="0">
                    <a:solidFill>
                      <a:srgbClr val="000000"/>
                    </a:solidFill>
                    <a:latin typeface="Calibri" pitchFamily="-65" charset="0"/>
                  </a:rPr>
                  <a:t>External factors /</a:t>
                </a:r>
              </a:p>
              <a:p>
                <a:pPr algn="ctr" defTabSz="430834" eaLnBrk="0" hangingPunct="0"/>
                <a:r>
                  <a:rPr lang="en-US" sz="1292" b="1" i="1" dirty="0">
                    <a:solidFill>
                      <a:srgbClr val="000000"/>
                    </a:solidFill>
                    <a:latin typeface="Calibri" pitchFamily="-65" charset="0"/>
                  </a:rPr>
                  <a:t>market environment</a:t>
                </a:r>
                <a:endParaRPr lang="nl-NL" sz="1292" b="1" i="1" dirty="0">
                  <a:solidFill>
                    <a:srgbClr val="000000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72743" name="Arc 16"/>
            <p:cNvSpPr>
              <a:spLocks/>
            </p:cNvSpPr>
            <p:nvPr/>
          </p:nvSpPr>
          <p:spPr bwMode="auto">
            <a:xfrm>
              <a:off x="2566" y="1481"/>
              <a:ext cx="377" cy="4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600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215" dirty="0">
                <a:latin typeface="Calibri" pitchFamily="-65" charset="0"/>
              </a:endParaRPr>
            </a:p>
          </p:txBody>
        </p:sp>
        <p:sp>
          <p:nvSpPr>
            <p:cNvPr id="72744" name="Arc 17"/>
            <p:cNvSpPr>
              <a:spLocks/>
            </p:cNvSpPr>
            <p:nvPr/>
          </p:nvSpPr>
          <p:spPr bwMode="auto">
            <a:xfrm>
              <a:off x="3151" y="1481"/>
              <a:ext cx="378" cy="4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543" y="21599"/>
                  </a:moveTo>
                  <a:cubicBezTo>
                    <a:pt x="9635" y="21568"/>
                    <a:pt x="0" y="11907"/>
                    <a:pt x="0" y="0"/>
                  </a:cubicBezTo>
                </a:path>
                <a:path w="21600" h="21600" stroke="0" extrusionOk="0">
                  <a:moveTo>
                    <a:pt x="21543" y="21599"/>
                  </a:moveTo>
                  <a:cubicBezTo>
                    <a:pt x="9635" y="21568"/>
                    <a:pt x="0" y="11907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stealth" w="med" len="lg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215" dirty="0">
                <a:latin typeface="Calibri" pitchFamily="-65" charset="0"/>
              </a:endParaRP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1447807" y="3839306"/>
            <a:ext cx="5965825" cy="1208943"/>
            <a:chOff x="1159" y="2683"/>
            <a:chExt cx="3758" cy="825"/>
          </a:xfrm>
        </p:grpSpPr>
        <p:sp>
          <p:nvSpPr>
            <p:cNvPr id="72729" name="Rectangle 19"/>
            <p:cNvSpPr>
              <a:spLocks noChangeArrowheads="1"/>
            </p:cNvSpPr>
            <p:nvPr/>
          </p:nvSpPr>
          <p:spPr bwMode="auto">
            <a:xfrm>
              <a:off x="3690" y="3138"/>
              <a:ext cx="1227" cy="370"/>
            </a:xfrm>
            <a:prstGeom prst="rect">
              <a:avLst/>
            </a:prstGeom>
            <a:solidFill>
              <a:srgbClr val="C5E0F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215" dirty="0">
                <a:latin typeface="Calibri" pitchFamily="-65" charset="0"/>
              </a:endParaRPr>
            </a:p>
          </p:txBody>
        </p:sp>
        <p:sp>
          <p:nvSpPr>
            <p:cNvPr id="72730" name="Rectangle 20"/>
            <p:cNvSpPr>
              <a:spLocks noChangeArrowheads="1"/>
            </p:cNvSpPr>
            <p:nvPr/>
          </p:nvSpPr>
          <p:spPr bwMode="auto">
            <a:xfrm>
              <a:off x="3721" y="3157"/>
              <a:ext cx="1037" cy="314"/>
            </a:xfrm>
            <a:prstGeom prst="rect">
              <a:avLst/>
            </a:prstGeom>
            <a:solidFill>
              <a:srgbClr val="C5E0FD"/>
            </a:solidFill>
            <a:ln w="9525">
              <a:noFill/>
              <a:miter lim="800000"/>
              <a:headEnd/>
              <a:tailEnd/>
            </a:ln>
          </p:spPr>
          <p:txBody>
            <a:bodyPr lIns="61546" tIns="30774" rIns="61546" bIns="30774">
              <a:prstTxWarp prst="textNoShape">
                <a:avLst/>
              </a:prstTxWarp>
              <a:spAutoFit/>
            </a:bodyPr>
            <a:lstStyle/>
            <a:p>
              <a:pPr algn="ctr" defTabSz="430834" eaLnBrk="0" hangingPunct="0"/>
              <a:endParaRPr lang="nl-NL" sz="1292" b="1" i="1" dirty="0">
                <a:solidFill>
                  <a:srgbClr val="000000"/>
                </a:solidFill>
                <a:latin typeface="Calibri" pitchFamily="-65" charset="0"/>
              </a:endParaRPr>
            </a:p>
            <a:p>
              <a:pPr algn="ctr" defTabSz="430834" eaLnBrk="0" hangingPunct="0"/>
              <a:r>
                <a:rPr lang="en-US" sz="1292" b="1" i="1" dirty="0">
                  <a:solidFill>
                    <a:srgbClr val="000000"/>
                  </a:solidFill>
                  <a:latin typeface="Calibri" pitchFamily="-65" charset="0"/>
                </a:rPr>
                <a:t>Organization</a:t>
              </a:r>
              <a:endParaRPr lang="nl-NL" sz="1292" b="1" i="1" dirty="0">
                <a:solidFill>
                  <a:srgbClr val="000000"/>
                </a:solidFill>
                <a:latin typeface="Calibri" pitchFamily="-65" charset="0"/>
              </a:endParaRPr>
            </a:p>
          </p:txBody>
        </p:sp>
        <p:sp>
          <p:nvSpPr>
            <p:cNvPr id="72731" name="Rectangle 21"/>
            <p:cNvSpPr>
              <a:spLocks noChangeArrowheads="1"/>
            </p:cNvSpPr>
            <p:nvPr/>
          </p:nvSpPr>
          <p:spPr bwMode="auto">
            <a:xfrm>
              <a:off x="1159" y="3138"/>
              <a:ext cx="1227" cy="370"/>
            </a:xfrm>
            <a:prstGeom prst="rect">
              <a:avLst/>
            </a:prstGeom>
            <a:solidFill>
              <a:srgbClr val="C5E0F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215" dirty="0">
                <a:latin typeface="Calibri" pitchFamily="-65" charset="0"/>
              </a:endParaRPr>
            </a:p>
          </p:txBody>
        </p:sp>
        <p:sp>
          <p:nvSpPr>
            <p:cNvPr id="72732" name="Rectangle 22"/>
            <p:cNvSpPr>
              <a:spLocks noChangeArrowheads="1"/>
            </p:cNvSpPr>
            <p:nvPr/>
          </p:nvSpPr>
          <p:spPr bwMode="auto">
            <a:xfrm>
              <a:off x="1173" y="3157"/>
              <a:ext cx="1210" cy="314"/>
            </a:xfrm>
            <a:prstGeom prst="rect">
              <a:avLst/>
            </a:prstGeom>
            <a:solidFill>
              <a:srgbClr val="C5E0FD"/>
            </a:solidFill>
            <a:ln w="9525">
              <a:noFill/>
              <a:miter lim="800000"/>
              <a:headEnd/>
              <a:tailEnd/>
            </a:ln>
          </p:spPr>
          <p:txBody>
            <a:bodyPr lIns="61546" tIns="30774" rIns="61546" bIns="30774">
              <a:prstTxWarp prst="textNoShape">
                <a:avLst/>
              </a:prstTxWarp>
              <a:spAutoFit/>
            </a:bodyPr>
            <a:lstStyle/>
            <a:p>
              <a:pPr algn="ctr" defTabSz="430834" eaLnBrk="0" hangingPunct="0"/>
              <a:endParaRPr lang="nl-NL" sz="1292" b="1" i="1" dirty="0">
                <a:solidFill>
                  <a:srgbClr val="000000"/>
                </a:solidFill>
                <a:latin typeface="Calibri" pitchFamily="-65" charset="0"/>
              </a:endParaRPr>
            </a:p>
            <a:p>
              <a:pPr algn="ctr" defTabSz="430834" eaLnBrk="0" hangingPunct="0"/>
              <a:r>
                <a:rPr lang="en-US" sz="1292" b="1" i="1" dirty="0">
                  <a:solidFill>
                    <a:srgbClr val="000000"/>
                  </a:solidFill>
                  <a:latin typeface="Calibri" pitchFamily="-65" charset="0"/>
                </a:rPr>
                <a:t>Product structure / data</a:t>
              </a:r>
              <a:endParaRPr lang="nl-NL" sz="1292" b="1" i="1" dirty="0">
                <a:solidFill>
                  <a:srgbClr val="000000"/>
                </a:solidFill>
                <a:latin typeface="Calibri" pitchFamily="-65" charset="0"/>
              </a:endParaRPr>
            </a:p>
          </p:txBody>
        </p: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3531" y="2927"/>
              <a:ext cx="1228" cy="369"/>
              <a:chOff x="3531" y="2719"/>
              <a:chExt cx="1228" cy="369"/>
            </a:xfrm>
          </p:grpSpPr>
          <p:sp>
            <p:nvSpPr>
              <p:cNvPr id="72739" name="Rectangle 24"/>
              <p:cNvSpPr>
                <a:spLocks noChangeArrowheads="1"/>
              </p:cNvSpPr>
              <p:nvPr/>
            </p:nvSpPr>
            <p:spPr bwMode="auto">
              <a:xfrm>
                <a:off x="3531" y="2719"/>
                <a:ext cx="1228" cy="369"/>
              </a:xfrm>
              <a:prstGeom prst="rect">
                <a:avLst/>
              </a:prstGeom>
              <a:solidFill>
                <a:srgbClr val="C5E0F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215" dirty="0">
                  <a:latin typeface="Calibri" pitchFamily="-65" charset="0"/>
                </a:endParaRPr>
              </a:p>
            </p:txBody>
          </p:sp>
          <p:sp>
            <p:nvSpPr>
              <p:cNvPr id="72740" name="Rectangle 25"/>
              <p:cNvSpPr>
                <a:spLocks noChangeArrowheads="1"/>
              </p:cNvSpPr>
              <p:nvPr/>
            </p:nvSpPr>
            <p:spPr bwMode="auto">
              <a:xfrm>
                <a:off x="3562" y="2738"/>
                <a:ext cx="1038" cy="314"/>
              </a:xfrm>
              <a:prstGeom prst="rect">
                <a:avLst/>
              </a:prstGeom>
              <a:solidFill>
                <a:srgbClr val="C5E0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61546" tIns="30774" rIns="61546" bIns="30774">
                <a:prstTxWarp prst="textNoShape">
                  <a:avLst/>
                </a:prstTxWarp>
                <a:spAutoFit/>
              </a:bodyPr>
              <a:lstStyle/>
              <a:p>
                <a:pPr algn="ctr" defTabSz="430834" eaLnBrk="0" hangingPunct="0"/>
                <a:r>
                  <a:rPr lang="en-US" sz="1292" b="1" i="1" dirty="0">
                    <a:solidFill>
                      <a:srgbClr val="000000"/>
                    </a:solidFill>
                    <a:latin typeface="Calibri" pitchFamily="-65" charset="0"/>
                  </a:rPr>
                  <a:t>Requirements /</a:t>
                </a:r>
              </a:p>
              <a:p>
                <a:pPr algn="ctr" defTabSz="430834" eaLnBrk="0" hangingPunct="0"/>
                <a:r>
                  <a:rPr lang="en-US" sz="1292" b="1" i="1" dirty="0">
                    <a:solidFill>
                      <a:srgbClr val="000000"/>
                    </a:solidFill>
                    <a:latin typeface="Calibri" pitchFamily="-65" charset="0"/>
                  </a:rPr>
                  <a:t>Business processes</a:t>
                </a:r>
                <a:endParaRPr lang="nl-NL" sz="1292" b="1" i="1" dirty="0">
                  <a:solidFill>
                    <a:srgbClr val="000000"/>
                  </a:solidFill>
                  <a:latin typeface="Calibri" pitchFamily="-65" charset="0"/>
                </a:endParaRP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335" y="2927"/>
              <a:ext cx="1227" cy="369"/>
              <a:chOff x="1335" y="2927"/>
              <a:chExt cx="1227" cy="369"/>
            </a:xfrm>
          </p:grpSpPr>
          <p:sp>
            <p:nvSpPr>
              <p:cNvPr id="72737" name="Rectangle 27"/>
              <p:cNvSpPr>
                <a:spLocks noChangeArrowheads="1"/>
              </p:cNvSpPr>
              <p:nvPr/>
            </p:nvSpPr>
            <p:spPr bwMode="auto">
              <a:xfrm>
                <a:off x="1335" y="2927"/>
                <a:ext cx="1227" cy="369"/>
              </a:xfrm>
              <a:prstGeom prst="rect">
                <a:avLst/>
              </a:prstGeom>
              <a:solidFill>
                <a:srgbClr val="C5E0F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215" dirty="0">
                  <a:latin typeface="Calibri" pitchFamily="-65" charset="0"/>
                </a:endParaRPr>
              </a:p>
            </p:txBody>
          </p:sp>
          <p:sp>
            <p:nvSpPr>
              <p:cNvPr id="72738" name="Rectangle 28"/>
              <p:cNvSpPr>
                <a:spLocks noChangeArrowheads="1"/>
              </p:cNvSpPr>
              <p:nvPr/>
            </p:nvSpPr>
            <p:spPr bwMode="auto">
              <a:xfrm>
                <a:off x="1349" y="2946"/>
                <a:ext cx="1210" cy="314"/>
              </a:xfrm>
              <a:prstGeom prst="rect">
                <a:avLst/>
              </a:prstGeom>
              <a:solidFill>
                <a:srgbClr val="C5E0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61546" tIns="30774" rIns="61546" bIns="30774">
                <a:prstTxWarp prst="textNoShape">
                  <a:avLst/>
                </a:prstTxWarp>
                <a:spAutoFit/>
              </a:bodyPr>
              <a:lstStyle/>
              <a:p>
                <a:pPr algn="ctr" defTabSz="430834" eaLnBrk="0" hangingPunct="0"/>
                <a:r>
                  <a:rPr lang="en-US" sz="1292" b="1" i="1" dirty="0">
                    <a:solidFill>
                      <a:srgbClr val="000000"/>
                    </a:solidFill>
                    <a:latin typeface="Calibri" pitchFamily="-65" charset="0"/>
                  </a:rPr>
                  <a:t>Requirements /</a:t>
                </a:r>
              </a:p>
              <a:p>
                <a:pPr algn="ctr" defTabSz="430834" eaLnBrk="0" hangingPunct="0"/>
                <a:r>
                  <a:rPr lang="en-US" sz="1292" b="1" i="1" dirty="0">
                    <a:solidFill>
                      <a:srgbClr val="000000"/>
                    </a:solidFill>
                    <a:latin typeface="Calibri" pitchFamily="-65" charset="0"/>
                  </a:rPr>
                  <a:t>Information technology</a:t>
                </a:r>
                <a:endParaRPr lang="nl-NL" sz="1292" b="1" i="1" dirty="0">
                  <a:solidFill>
                    <a:srgbClr val="000000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72735" name="Arc 29"/>
            <p:cNvSpPr>
              <a:spLocks/>
            </p:cNvSpPr>
            <p:nvPr/>
          </p:nvSpPr>
          <p:spPr bwMode="auto">
            <a:xfrm>
              <a:off x="2566" y="2683"/>
              <a:ext cx="377" cy="447"/>
            </a:xfrm>
            <a:custGeom>
              <a:avLst/>
              <a:gdLst>
                <a:gd name="T0" fmla="*/ 0 w 21600"/>
                <a:gd name="T1" fmla="*/ 0 h 21648"/>
                <a:gd name="T2" fmla="*/ 0 w 21600"/>
                <a:gd name="T3" fmla="*/ 0 h 21648"/>
                <a:gd name="T4" fmla="*/ 0 w 21600"/>
                <a:gd name="T5" fmla="*/ 0 h 2164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48"/>
                <a:gd name="T11" fmla="*/ 21600 w 21600"/>
                <a:gd name="T12" fmla="*/ 21648 h 216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48" fill="none" extrusionOk="0">
                  <a:moveTo>
                    <a:pt x="21599" y="0"/>
                  </a:moveTo>
                  <a:cubicBezTo>
                    <a:pt x="21599" y="16"/>
                    <a:pt x="21600" y="32"/>
                    <a:pt x="21600" y="48"/>
                  </a:cubicBezTo>
                  <a:cubicBezTo>
                    <a:pt x="21600" y="11977"/>
                    <a:pt x="11929" y="21647"/>
                    <a:pt x="0" y="21648"/>
                  </a:cubicBezTo>
                </a:path>
                <a:path w="21600" h="21648" stroke="0" extrusionOk="0">
                  <a:moveTo>
                    <a:pt x="21599" y="0"/>
                  </a:moveTo>
                  <a:cubicBezTo>
                    <a:pt x="21599" y="16"/>
                    <a:pt x="21600" y="32"/>
                    <a:pt x="21600" y="48"/>
                  </a:cubicBezTo>
                  <a:cubicBezTo>
                    <a:pt x="21600" y="11977"/>
                    <a:pt x="11929" y="21647"/>
                    <a:pt x="0" y="21648"/>
                  </a:cubicBezTo>
                  <a:lnTo>
                    <a:pt x="0" y="48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215" dirty="0">
                <a:latin typeface="Calibri" pitchFamily="-65" charset="0"/>
              </a:endParaRPr>
            </a:p>
          </p:txBody>
        </p:sp>
        <p:sp>
          <p:nvSpPr>
            <p:cNvPr id="72736" name="Arc 30"/>
            <p:cNvSpPr>
              <a:spLocks/>
            </p:cNvSpPr>
            <p:nvPr/>
          </p:nvSpPr>
          <p:spPr bwMode="auto">
            <a:xfrm>
              <a:off x="3151" y="2683"/>
              <a:ext cx="378" cy="447"/>
            </a:xfrm>
            <a:custGeom>
              <a:avLst/>
              <a:gdLst>
                <a:gd name="T0" fmla="*/ 0 w 21600"/>
                <a:gd name="T1" fmla="*/ 0 h 21648"/>
                <a:gd name="T2" fmla="*/ 0 w 21600"/>
                <a:gd name="T3" fmla="*/ 0 h 21648"/>
                <a:gd name="T4" fmla="*/ 0 w 21600"/>
                <a:gd name="T5" fmla="*/ 0 h 2164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48"/>
                <a:gd name="T11" fmla="*/ 21600 w 21600"/>
                <a:gd name="T12" fmla="*/ 21648 h 216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48" fill="none" extrusionOk="0">
                  <a:moveTo>
                    <a:pt x="21543" y="21647"/>
                  </a:moveTo>
                  <a:cubicBezTo>
                    <a:pt x="9635" y="21616"/>
                    <a:pt x="0" y="11955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</a:path>
                <a:path w="21600" h="21648" stroke="0" extrusionOk="0">
                  <a:moveTo>
                    <a:pt x="21543" y="21647"/>
                  </a:moveTo>
                  <a:cubicBezTo>
                    <a:pt x="9635" y="21616"/>
                    <a:pt x="0" y="11955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lnTo>
                    <a:pt x="21600" y="48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stealth" w="med" len="lg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215" dirty="0">
                <a:latin typeface="Calibri" pitchFamily="-65" charset="0"/>
              </a:endParaRPr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1995488" y="2983527"/>
            <a:ext cx="1579562" cy="798635"/>
            <a:chOff x="1504" y="2099"/>
            <a:chExt cx="995" cy="545"/>
          </a:xfrm>
        </p:grpSpPr>
        <p:grpSp>
          <p:nvGrpSpPr>
            <p:cNvPr id="11" name="Group 32"/>
            <p:cNvGrpSpPr>
              <a:grpSpLocks/>
            </p:cNvGrpSpPr>
            <p:nvPr/>
          </p:nvGrpSpPr>
          <p:grpSpPr bwMode="auto">
            <a:xfrm>
              <a:off x="1610" y="2309"/>
              <a:ext cx="575" cy="335"/>
              <a:chOff x="1610" y="2309"/>
              <a:chExt cx="575" cy="335"/>
            </a:xfrm>
          </p:grpSpPr>
          <p:sp>
            <p:nvSpPr>
              <p:cNvPr id="72727" name="Oval 33"/>
              <p:cNvSpPr>
                <a:spLocks noChangeArrowheads="1"/>
              </p:cNvSpPr>
              <p:nvPr/>
            </p:nvSpPr>
            <p:spPr bwMode="auto">
              <a:xfrm>
                <a:off x="1610" y="2309"/>
                <a:ext cx="575" cy="335"/>
              </a:xfrm>
              <a:prstGeom prst="ellipse">
                <a:avLst/>
              </a:prstGeom>
              <a:solidFill>
                <a:srgbClr val="C5E0F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215" dirty="0">
                  <a:latin typeface="Calibri" pitchFamily="-65" charset="0"/>
                </a:endParaRPr>
              </a:p>
            </p:txBody>
          </p:sp>
          <p:sp>
            <p:nvSpPr>
              <p:cNvPr id="72728" name="Rectangle 34"/>
              <p:cNvSpPr>
                <a:spLocks noChangeArrowheads="1"/>
              </p:cNvSpPr>
              <p:nvPr/>
            </p:nvSpPr>
            <p:spPr bwMode="auto">
              <a:xfrm>
                <a:off x="1696" y="2320"/>
                <a:ext cx="436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1546" tIns="30774" rIns="61546" bIns="30774">
                <a:prstTxWarp prst="textNoShape">
                  <a:avLst/>
                </a:prstTxWarp>
                <a:spAutoFit/>
              </a:bodyPr>
              <a:lstStyle/>
              <a:p>
                <a:pPr algn="ctr" defTabSz="430834" eaLnBrk="0" hangingPunct="0"/>
                <a:r>
                  <a:rPr lang="en-US" sz="1292" b="1" i="1" dirty="0">
                    <a:solidFill>
                      <a:srgbClr val="000000"/>
                    </a:solidFill>
                    <a:latin typeface="Calibri" pitchFamily="-65" charset="0"/>
                  </a:rPr>
                  <a:t>Solution</a:t>
                </a:r>
              </a:p>
              <a:p>
                <a:pPr algn="ctr" defTabSz="430834" eaLnBrk="0" hangingPunct="0"/>
                <a:r>
                  <a:rPr lang="en-US" sz="1292" b="1" i="1" dirty="0">
                    <a:solidFill>
                      <a:srgbClr val="000000"/>
                    </a:solidFill>
                    <a:latin typeface="Calibri" pitchFamily="-65" charset="0"/>
                  </a:rPr>
                  <a:t>drivers</a:t>
                </a:r>
                <a:endParaRPr lang="nl-NL" sz="1292" b="1" i="1" dirty="0">
                  <a:solidFill>
                    <a:srgbClr val="000000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72725" name="Arc 35"/>
            <p:cNvSpPr>
              <a:spLocks/>
            </p:cNvSpPr>
            <p:nvPr/>
          </p:nvSpPr>
          <p:spPr bwMode="auto">
            <a:xfrm>
              <a:off x="1504" y="2099"/>
              <a:ext cx="138" cy="309"/>
            </a:xfrm>
            <a:custGeom>
              <a:avLst/>
              <a:gdLst>
                <a:gd name="T0" fmla="*/ 0 w 21600"/>
                <a:gd name="T1" fmla="*/ 0 h 21599"/>
                <a:gd name="T2" fmla="*/ 0 w 21600"/>
                <a:gd name="T3" fmla="*/ 0 h 21599"/>
                <a:gd name="T4" fmla="*/ 0 w 21600"/>
                <a:gd name="T5" fmla="*/ 0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21442" y="21599"/>
                  </a:moveTo>
                  <a:cubicBezTo>
                    <a:pt x="9575" y="21513"/>
                    <a:pt x="0" y="11868"/>
                    <a:pt x="0" y="0"/>
                  </a:cubicBezTo>
                </a:path>
                <a:path w="21600" h="21599" stroke="0" extrusionOk="0">
                  <a:moveTo>
                    <a:pt x="21442" y="21599"/>
                  </a:moveTo>
                  <a:cubicBezTo>
                    <a:pt x="9575" y="21513"/>
                    <a:pt x="0" y="11868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stealth" w="med" len="lg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215" dirty="0">
                <a:latin typeface="Calibri" pitchFamily="-65" charset="0"/>
              </a:endParaRPr>
            </a:p>
          </p:txBody>
        </p:sp>
        <p:sp>
          <p:nvSpPr>
            <p:cNvPr id="72726" name="Arc 36"/>
            <p:cNvSpPr>
              <a:spLocks/>
            </p:cNvSpPr>
            <p:nvPr/>
          </p:nvSpPr>
          <p:spPr bwMode="auto">
            <a:xfrm>
              <a:off x="2190" y="2511"/>
              <a:ext cx="309" cy="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stealth" w="med" len="lg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215" dirty="0">
                <a:latin typeface="Calibri" pitchFamily="-65" charset="0"/>
              </a:endParaRPr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5316541" y="2983527"/>
            <a:ext cx="1581150" cy="798635"/>
            <a:chOff x="3596" y="2099"/>
            <a:chExt cx="996" cy="545"/>
          </a:xfrm>
        </p:grpSpPr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3909" y="2309"/>
              <a:ext cx="575" cy="335"/>
              <a:chOff x="3909" y="2309"/>
              <a:chExt cx="575" cy="335"/>
            </a:xfrm>
          </p:grpSpPr>
          <p:sp>
            <p:nvSpPr>
              <p:cNvPr id="72722" name="Oval 39"/>
              <p:cNvSpPr>
                <a:spLocks noChangeArrowheads="1"/>
              </p:cNvSpPr>
              <p:nvPr/>
            </p:nvSpPr>
            <p:spPr bwMode="auto">
              <a:xfrm>
                <a:off x="3909" y="2309"/>
                <a:ext cx="575" cy="335"/>
              </a:xfrm>
              <a:prstGeom prst="ellipse">
                <a:avLst/>
              </a:prstGeom>
              <a:solidFill>
                <a:srgbClr val="C5E0F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215" dirty="0">
                  <a:latin typeface="Calibri" pitchFamily="-65" charset="0"/>
                </a:endParaRPr>
              </a:p>
            </p:txBody>
          </p:sp>
          <p:sp>
            <p:nvSpPr>
              <p:cNvPr id="72723" name="Rectangle 40"/>
              <p:cNvSpPr>
                <a:spLocks noChangeArrowheads="1"/>
              </p:cNvSpPr>
              <p:nvPr/>
            </p:nvSpPr>
            <p:spPr bwMode="auto">
              <a:xfrm>
                <a:off x="3995" y="2320"/>
                <a:ext cx="406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1546" tIns="30774" rIns="61546" bIns="30774">
                <a:prstTxWarp prst="textNoShape">
                  <a:avLst/>
                </a:prstTxWarp>
                <a:spAutoFit/>
              </a:bodyPr>
              <a:lstStyle/>
              <a:p>
                <a:pPr algn="ctr" defTabSz="430834" eaLnBrk="0" hangingPunct="0"/>
                <a:r>
                  <a:rPr lang="en-US" sz="1292" b="1" i="1" dirty="0">
                    <a:solidFill>
                      <a:srgbClr val="000000"/>
                    </a:solidFill>
                    <a:latin typeface="Calibri" pitchFamily="-65" charset="0"/>
                  </a:rPr>
                  <a:t>Change</a:t>
                </a:r>
              </a:p>
              <a:p>
                <a:pPr algn="ctr" defTabSz="430834" eaLnBrk="0" hangingPunct="0"/>
                <a:r>
                  <a:rPr lang="en-US" sz="1292" b="1" i="1" dirty="0">
                    <a:solidFill>
                      <a:srgbClr val="000000"/>
                    </a:solidFill>
                    <a:latin typeface="Calibri" pitchFamily="-65" charset="0"/>
                  </a:rPr>
                  <a:t>drivers</a:t>
                </a:r>
                <a:endParaRPr lang="nl-NL" sz="1292" b="1" i="1" dirty="0">
                  <a:solidFill>
                    <a:srgbClr val="000000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72720" name="Arc 41"/>
            <p:cNvSpPr>
              <a:spLocks/>
            </p:cNvSpPr>
            <p:nvPr/>
          </p:nvSpPr>
          <p:spPr bwMode="auto">
            <a:xfrm>
              <a:off x="4454" y="2099"/>
              <a:ext cx="138" cy="309"/>
            </a:xfrm>
            <a:custGeom>
              <a:avLst/>
              <a:gdLst>
                <a:gd name="T0" fmla="*/ 0 w 21757"/>
                <a:gd name="T1" fmla="*/ 0 h 21600"/>
                <a:gd name="T2" fmla="*/ 0 w 21757"/>
                <a:gd name="T3" fmla="*/ 0 h 21600"/>
                <a:gd name="T4" fmla="*/ 0 w 217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57"/>
                <a:gd name="T10" fmla="*/ 0 h 21600"/>
                <a:gd name="T11" fmla="*/ 21757 w 217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7" h="21600" fill="none" extrusionOk="0">
                  <a:moveTo>
                    <a:pt x="21757" y="0"/>
                  </a:moveTo>
                  <a:cubicBezTo>
                    <a:pt x="21757" y="11929"/>
                    <a:pt x="12086" y="21600"/>
                    <a:pt x="157" y="21600"/>
                  </a:cubicBezTo>
                  <a:cubicBezTo>
                    <a:pt x="104" y="21600"/>
                    <a:pt x="52" y="21599"/>
                    <a:pt x="-1" y="21599"/>
                  </a:cubicBezTo>
                </a:path>
                <a:path w="21757" h="21600" stroke="0" extrusionOk="0">
                  <a:moveTo>
                    <a:pt x="21757" y="0"/>
                  </a:moveTo>
                  <a:cubicBezTo>
                    <a:pt x="21757" y="11929"/>
                    <a:pt x="12086" y="21600"/>
                    <a:pt x="157" y="21600"/>
                  </a:cubicBezTo>
                  <a:cubicBezTo>
                    <a:pt x="104" y="21600"/>
                    <a:pt x="52" y="21599"/>
                    <a:pt x="-1" y="21599"/>
                  </a:cubicBezTo>
                  <a:lnTo>
                    <a:pt x="157" y="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215" dirty="0">
                <a:latin typeface="Calibri" pitchFamily="-65" charset="0"/>
              </a:endParaRPr>
            </a:p>
          </p:txBody>
        </p:sp>
        <p:sp>
          <p:nvSpPr>
            <p:cNvPr id="72721" name="Arc 42"/>
            <p:cNvSpPr>
              <a:spLocks/>
            </p:cNvSpPr>
            <p:nvPr/>
          </p:nvSpPr>
          <p:spPr bwMode="auto">
            <a:xfrm>
              <a:off x="3596" y="2511"/>
              <a:ext cx="309" cy="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600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215" dirty="0">
                <a:latin typeface="Calibri" pitchFamily="-65" charset="0"/>
              </a:endParaRPr>
            </a:p>
          </p:txBody>
        </p:sp>
      </p:grp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3605220" y="4651133"/>
            <a:ext cx="1730375" cy="1208943"/>
            <a:chOff x="2518" y="3237"/>
            <a:chExt cx="1090" cy="825"/>
          </a:xfrm>
        </p:grpSpPr>
        <p:sp>
          <p:nvSpPr>
            <p:cNvPr id="72714" name="Arc 44"/>
            <p:cNvSpPr>
              <a:spLocks/>
            </p:cNvSpPr>
            <p:nvPr/>
          </p:nvSpPr>
          <p:spPr bwMode="auto">
            <a:xfrm>
              <a:off x="2568" y="3239"/>
              <a:ext cx="378" cy="446"/>
            </a:xfrm>
            <a:custGeom>
              <a:avLst/>
              <a:gdLst>
                <a:gd name="T0" fmla="*/ 0 w 21657"/>
                <a:gd name="T1" fmla="*/ 0 h 21600"/>
                <a:gd name="T2" fmla="*/ 0 w 21657"/>
                <a:gd name="T3" fmla="*/ 0 h 21600"/>
                <a:gd name="T4" fmla="*/ 0 w 216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57"/>
                <a:gd name="T10" fmla="*/ 0 h 21600"/>
                <a:gd name="T11" fmla="*/ 21657 w 216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57" h="21600" fill="none" extrusionOk="0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11986" y="0"/>
                    <a:pt x="21657" y="9670"/>
                    <a:pt x="21657" y="21600"/>
                  </a:cubicBezTo>
                </a:path>
                <a:path w="21657" h="21600" stroke="0" extrusionOk="0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11986" y="0"/>
                    <a:pt x="21657" y="9670"/>
                    <a:pt x="21657" y="21600"/>
                  </a:cubicBezTo>
                  <a:lnTo>
                    <a:pt x="57" y="2160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215" dirty="0">
                <a:latin typeface="Calibri" pitchFamily="-65" charset="0"/>
              </a:endParaRPr>
            </a:p>
          </p:txBody>
        </p: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2518" y="3693"/>
              <a:ext cx="1090" cy="369"/>
              <a:chOff x="2502" y="3485"/>
              <a:chExt cx="1090" cy="369"/>
            </a:xfrm>
          </p:grpSpPr>
          <p:sp>
            <p:nvSpPr>
              <p:cNvPr id="72717" name="Rectangle 46"/>
              <p:cNvSpPr>
                <a:spLocks noChangeArrowheads="1"/>
              </p:cNvSpPr>
              <p:nvPr/>
            </p:nvSpPr>
            <p:spPr bwMode="auto">
              <a:xfrm>
                <a:off x="2502" y="3485"/>
                <a:ext cx="1090" cy="369"/>
              </a:xfrm>
              <a:prstGeom prst="rect">
                <a:avLst/>
              </a:prstGeom>
              <a:solidFill>
                <a:srgbClr val="C5E0F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215" dirty="0">
                  <a:latin typeface="Calibri" pitchFamily="-65" charset="0"/>
                </a:endParaRPr>
              </a:p>
            </p:txBody>
          </p:sp>
          <p:sp>
            <p:nvSpPr>
              <p:cNvPr id="72718" name="Rectangle 47"/>
              <p:cNvSpPr>
                <a:spLocks noChangeArrowheads="1"/>
              </p:cNvSpPr>
              <p:nvPr/>
            </p:nvSpPr>
            <p:spPr bwMode="auto">
              <a:xfrm>
                <a:off x="2522" y="3505"/>
                <a:ext cx="1038" cy="314"/>
              </a:xfrm>
              <a:prstGeom prst="rect">
                <a:avLst/>
              </a:prstGeom>
              <a:solidFill>
                <a:srgbClr val="C5E0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61546" tIns="30774" rIns="61546" bIns="30774">
                <a:prstTxWarp prst="textNoShape">
                  <a:avLst/>
                </a:prstTxWarp>
                <a:spAutoFit/>
              </a:bodyPr>
              <a:lstStyle/>
              <a:p>
                <a:pPr algn="ctr" defTabSz="430834" eaLnBrk="0" hangingPunct="0"/>
                <a:r>
                  <a:rPr lang="en-US" sz="1292" b="1" i="1" dirty="0">
                    <a:solidFill>
                      <a:srgbClr val="000000"/>
                    </a:solidFill>
                    <a:latin typeface="Calibri" pitchFamily="-65" charset="0"/>
                  </a:rPr>
                  <a:t>Improved processes</a:t>
                </a:r>
              </a:p>
              <a:p>
                <a:pPr algn="ctr" defTabSz="430834" eaLnBrk="0" hangingPunct="0"/>
                <a:r>
                  <a:rPr lang="en-US" sz="1292" b="1" i="1" dirty="0">
                    <a:solidFill>
                      <a:srgbClr val="000000"/>
                    </a:solidFill>
                    <a:latin typeface="Calibri" pitchFamily="-65" charset="0"/>
                  </a:rPr>
                  <a:t>&amp; business control</a:t>
                </a:r>
                <a:endParaRPr lang="nl-NL" sz="1292" b="1" i="1" dirty="0">
                  <a:solidFill>
                    <a:srgbClr val="000000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72716" name="Arc 48"/>
            <p:cNvSpPr>
              <a:spLocks/>
            </p:cNvSpPr>
            <p:nvPr/>
          </p:nvSpPr>
          <p:spPr bwMode="auto">
            <a:xfrm>
              <a:off x="3153" y="3237"/>
              <a:ext cx="377" cy="4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599"/>
                  </a:moveTo>
                  <a:cubicBezTo>
                    <a:pt x="0" y="9692"/>
                    <a:pt x="9635" y="31"/>
                    <a:pt x="21543" y="0"/>
                  </a:cubicBezTo>
                </a:path>
                <a:path w="21600" h="21600" stroke="0" extrusionOk="0">
                  <a:moveTo>
                    <a:pt x="0" y="21599"/>
                  </a:moveTo>
                  <a:cubicBezTo>
                    <a:pt x="0" y="9692"/>
                    <a:pt x="9635" y="31"/>
                    <a:pt x="2154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stealth" w="med" len="lg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215" dirty="0">
                <a:latin typeface="Calibri" pitchFamily="-65" charset="0"/>
              </a:endParaRPr>
            </a:p>
          </p:txBody>
        </p:sp>
      </p:grpSp>
      <p:sp>
        <p:nvSpPr>
          <p:cNvPr id="49" name="Rounded Rectangular Callout 48"/>
          <p:cNvSpPr/>
          <p:nvPr/>
        </p:nvSpPr>
        <p:spPr>
          <a:xfrm>
            <a:off x="6062790" y="1198531"/>
            <a:ext cx="1885416" cy="841088"/>
          </a:xfrm>
          <a:prstGeom prst="wedgeRoundRectCallout">
            <a:avLst>
              <a:gd name="adj1" fmla="val -96981"/>
              <a:gd name="adj2" fmla="val 2916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92" dirty="0"/>
              <a:t>Understand where the company business wants to go</a:t>
            </a:r>
          </a:p>
        </p:txBody>
      </p:sp>
      <p:sp>
        <p:nvSpPr>
          <p:cNvPr id="50" name="Rounded Rectangular Callout 49"/>
          <p:cNvSpPr/>
          <p:nvPr/>
        </p:nvSpPr>
        <p:spPr>
          <a:xfrm>
            <a:off x="7706366" y="2090704"/>
            <a:ext cx="1354804" cy="846949"/>
          </a:xfrm>
          <a:prstGeom prst="wedgeRoundRectCallout">
            <a:avLst>
              <a:gd name="adj1" fmla="val -96981"/>
              <a:gd name="adj2" fmla="val 2916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92" dirty="0"/>
              <a:t>Understand what you can’t control</a:t>
            </a:r>
          </a:p>
        </p:txBody>
      </p:sp>
      <p:sp>
        <p:nvSpPr>
          <p:cNvPr id="51" name="Rounded Rectangular Callout 50"/>
          <p:cNvSpPr/>
          <p:nvPr/>
        </p:nvSpPr>
        <p:spPr>
          <a:xfrm>
            <a:off x="228600" y="1807906"/>
            <a:ext cx="1354804" cy="846949"/>
          </a:xfrm>
          <a:prstGeom prst="wedgeRoundRectCallout">
            <a:avLst>
              <a:gd name="adj1" fmla="val 69109"/>
              <a:gd name="adj2" fmla="val 5023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92" dirty="0"/>
              <a:t>Understand what &amp; why you do things now</a:t>
            </a:r>
          </a:p>
        </p:txBody>
      </p:sp>
      <p:sp>
        <p:nvSpPr>
          <p:cNvPr id="52" name="Rounded Rectangular Callout 51"/>
          <p:cNvSpPr/>
          <p:nvPr/>
        </p:nvSpPr>
        <p:spPr>
          <a:xfrm>
            <a:off x="179096" y="3317030"/>
            <a:ext cx="1472590" cy="1032543"/>
          </a:xfrm>
          <a:prstGeom prst="wedgeRoundRectCallout">
            <a:avLst>
              <a:gd name="adj1" fmla="val 199536"/>
              <a:gd name="adj2" fmla="val 509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92" dirty="0"/>
              <a:t>Define a vision that supports the business drivers</a:t>
            </a:r>
          </a:p>
        </p:txBody>
      </p:sp>
      <p:sp>
        <p:nvSpPr>
          <p:cNvPr id="53" name="Rounded Rectangular Callout 52"/>
          <p:cNvSpPr/>
          <p:nvPr/>
        </p:nvSpPr>
        <p:spPr>
          <a:xfrm>
            <a:off x="7157898" y="3322896"/>
            <a:ext cx="1885416" cy="841088"/>
          </a:xfrm>
          <a:prstGeom prst="wedgeRoundRectCallout">
            <a:avLst>
              <a:gd name="adj1" fmla="val -53049"/>
              <a:gd name="adj2" fmla="val 8674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92" dirty="0"/>
              <a:t>Define required support for your processes and organization</a:t>
            </a:r>
          </a:p>
        </p:txBody>
      </p:sp>
      <p:sp>
        <p:nvSpPr>
          <p:cNvPr id="54" name="Rounded Rectangular Callout 53"/>
          <p:cNvSpPr/>
          <p:nvPr/>
        </p:nvSpPr>
        <p:spPr>
          <a:xfrm>
            <a:off x="179100" y="5239417"/>
            <a:ext cx="2319585" cy="784537"/>
          </a:xfrm>
          <a:prstGeom prst="wedgeRoundRectCallout">
            <a:avLst>
              <a:gd name="adj1" fmla="val 34814"/>
              <a:gd name="adj2" fmla="val -7689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92" dirty="0"/>
              <a:t>Define the information technology and data requirements</a:t>
            </a:r>
          </a:p>
        </p:txBody>
      </p:sp>
      <p:sp>
        <p:nvSpPr>
          <p:cNvPr id="55" name="Rounded Rectangular Callout 54"/>
          <p:cNvSpPr/>
          <p:nvPr/>
        </p:nvSpPr>
        <p:spPr>
          <a:xfrm>
            <a:off x="5853382" y="5304699"/>
            <a:ext cx="1309421" cy="677626"/>
          </a:xfrm>
          <a:prstGeom prst="wedgeRoundRectCallout">
            <a:avLst>
              <a:gd name="adj1" fmla="val -96249"/>
              <a:gd name="adj2" fmla="val 795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92" dirty="0"/>
              <a:t>Implement and improve</a:t>
            </a:r>
          </a:p>
        </p:txBody>
      </p:sp>
    </p:spTree>
    <p:extLst>
      <p:ext uri="{BB962C8B-B14F-4D97-AF65-F5344CB8AC3E}">
        <p14:creationId xmlns:p14="http://schemas.microsoft.com/office/powerpoint/2010/main" val="139345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Request for Proposal/Quotation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Indicates the solution’s technical capabilities and fit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Benchmark/Proof of Concept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Measures the product’s technical capabilities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Measures the solution provider’s performance and their ability to meet specific key requirements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Solution Provider Profile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Measures the solution provider’s business health and stability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Solution Provider Partnership Potential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Measures solution provider’s capabilities verses your critical success factors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Customer Visits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Do they have good references in our industry?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Total Cost of Ownership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Measures the cost of ownership over an extended period of time</a:t>
            </a:r>
            <a:endParaRPr lang="en-US" dirty="0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 Evaluation Tools</a:t>
            </a:r>
            <a:br>
              <a:rPr lang="en-US" dirty="0" smtClean="0"/>
            </a:br>
            <a:r>
              <a:rPr lang="en-US" sz="2000" i="1" dirty="0" smtClean="0">
                <a:solidFill>
                  <a:srgbClr val="800000"/>
                </a:solidFill>
              </a:rPr>
              <a:t>Evaluate </a:t>
            </a:r>
            <a:r>
              <a:rPr lang="en-US" sz="2000" i="1" dirty="0">
                <a:solidFill>
                  <a:srgbClr val="800000"/>
                </a:solidFill>
              </a:rPr>
              <a:t>potential PLM </a:t>
            </a:r>
            <a:r>
              <a:rPr lang="en-US" sz="2000" i="1" dirty="0" smtClean="0">
                <a:solidFill>
                  <a:srgbClr val="800000"/>
                </a:solidFill>
              </a:rPr>
              <a:t>solutions with respect to how they support business</a:t>
            </a:r>
            <a:endParaRPr lang="en-US" sz="2000" i="1" dirty="0">
              <a:solidFill>
                <a:srgbClr val="8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7" b="93642" l="1441" r="98559">
                        <a14:foregroundMark x1="21902" y1="24855" x2="71470" y2="21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882811"/>
            <a:ext cx="1772879" cy="163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4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1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1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61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61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400" dirty="0" smtClean="0"/>
              <a:t>Inadequately trained and/or inexperienced project managers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400" dirty="0" smtClean="0"/>
              <a:t>Failure to set and manage expectations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400" dirty="0" smtClean="0"/>
              <a:t>Poor leadership at one or more levels of the organization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400" dirty="0" smtClean="0"/>
              <a:t>Failure to adequately identify, document &amp; track requirements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400" dirty="0" smtClean="0"/>
              <a:t>Misalignment between the project team and the business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400" dirty="0" smtClean="0"/>
              <a:t>Cultural and organizational misalignment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400" dirty="0" smtClean="0"/>
              <a:t>Poor plans and planning processes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400" dirty="0" smtClean="0"/>
              <a:t>Inadequate or misused methods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400" dirty="0" smtClean="0"/>
              <a:t>Inadequate communication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400" dirty="0" smtClean="0"/>
              <a:t>Poor effort estimation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Reasons PLM Projects Fail</a:t>
            </a:r>
            <a:br>
              <a:rPr lang="en-US" dirty="0" smtClean="0"/>
            </a:br>
            <a:r>
              <a:rPr lang="en-US" sz="2000" i="1" dirty="0" smtClean="0">
                <a:solidFill>
                  <a:srgbClr val="800000"/>
                </a:solidFill>
              </a:rPr>
              <a:t>Ensuring that your program manages against these is critical</a:t>
            </a:r>
            <a:endParaRPr lang="en-US" sz="2000" i="1" dirty="0">
              <a:solidFill>
                <a:srgbClr val="8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889" l="1778" r="97333">
                        <a14:foregroundMark x1="24000" y1="4000" x2="55556" y2="20444"/>
                        <a14:foregroundMark x1="57778" y1="23556" x2="71111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40386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4_CIMdata_Template">
  <a:themeElements>
    <a:clrScheme name="Custom 29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408000"/>
      </a:accent1>
      <a:accent2>
        <a:srgbClr val="004080"/>
      </a:accent2>
      <a:accent3>
        <a:srgbClr val="622D0A"/>
      </a:accent3>
      <a:accent4>
        <a:srgbClr val="BE0204"/>
      </a:accent4>
      <a:accent5>
        <a:srgbClr val="640F10"/>
      </a:accent5>
      <a:accent6>
        <a:srgbClr val="500A91"/>
      </a:accent6>
      <a:hlink>
        <a:srgbClr val="FFFFFF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2014_CIMdata_Template.thmx</Template>
  <TotalTime>12797</TotalTime>
  <Words>1529</Words>
  <Application>Microsoft Macintosh PowerPoint</Application>
  <PresentationFormat>On-screen Show (4:3)</PresentationFormat>
  <Paragraphs>377</Paragraphs>
  <Slides>26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 Narrow</vt:lpstr>
      <vt:lpstr>Calibri</vt:lpstr>
      <vt:lpstr>MetaMediumLF-Roman</vt:lpstr>
      <vt:lpstr>Monotype Sorts</vt:lpstr>
      <vt:lpstr>ＭＳ Ｐゴシック</vt:lpstr>
      <vt:lpstr>Symbol</vt:lpstr>
      <vt:lpstr>Tahoma</vt:lpstr>
      <vt:lpstr>Times New Roman</vt:lpstr>
      <vt:lpstr>Wingdings</vt:lpstr>
      <vt:lpstr>Arial</vt:lpstr>
      <vt:lpstr>2014_CIMdata_Template</vt:lpstr>
      <vt:lpstr>Clip</vt:lpstr>
      <vt:lpstr>PLM Best Practices Drive Value April 2017</vt:lpstr>
      <vt:lpstr>Our Mission... Strategic management consulting for competitive advantage in global markets</vt:lpstr>
      <vt:lpstr>PLM Best Practices  APLM should be all about achieving business value</vt:lpstr>
      <vt:lpstr>PLM – CIMdata’s Definition PLM: enabled by a product innovation platform</vt:lpstr>
      <vt:lpstr>PLM Spans the Product Life PLM touches all phases of a product’s life across the entire value chain</vt:lpstr>
      <vt:lpstr>PLM Investments Market history and forecast – software + services</vt:lpstr>
      <vt:lpstr>Overall Best Practice Approach Start with the organization’s strategy to improve business performance</vt:lpstr>
      <vt:lpstr>Best Practice Evaluation Tools Evaluate potential PLM solutions with respect to how they support business</vt:lpstr>
      <vt:lpstr>Top 10 Reasons PLM Projects Fail Ensuring that your program manages against these is critical</vt:lpstr>
      <vt:lpstr>Solving the Top 10 Reasons Projects Fail Most can be eliminated by following these good project mgt. practices (1 of 2) </vt:lpstr>
      <vt:lpstr>Solving the Top 10 Reasons Projects Fail Most can be eliminated by following these good project mgt. practices (2 of 2) </vt:lpstr>
      <vt:lpstr>Critical PLM Program Structures Main aspects of CIMdata’s PLM governance related best practices</vt:lpstr>
      <vt:lpstr>PowerPoint Presentation</vt:lpstr>
      <vt:lpstr>PLM Platforms  Emerging to provide extensible, cross-domain capabilities</vt:lpstr>
      <vt:lpstr>Implementation Best Practices Guidelines (1 of 2)</vt:lpstr>
      <vt:lpstr>Implementation Best Practices Guidelines (2 of 2)</vt:lpstr>
      <vt:lpstr>PLM &amp; Business Best practices to support business success</vt:lpstr>
      <vt:lpstr>PLM &amp; Business Best practices to support business success</vt:lpstr>
      <vt:lpstr>PLM Provides a Single Source of Truth: E-to-E A single source for multiple structures (e.g., multiple BOMs)—enabling the Digital Thread</vt:lpstr>
      <vt:lpstr>PLM Empowers Businesses Enabling product innovation and enhancing performance</vt:lpstr>
      <vt:lpstr>Expenditure vs. Committed Cost Profile Lifecycle cost is determined by early decisions </vt:lpstr>
      <vt:lpstr>Benefits for Business Process Enable product reviews—resolve problems earlier    </vt:lpstr>
      <vt:lpstr>Enable Generation Z The soft rumble that is reverberating throughout the corporate world</vt:lpstr>
      <vt:lpstr>PLM In the Academy Results from recent CIMdata research</vt:lpstr>
      <vt:lpstr>Concluding Remarks PLM best practices</vt:lpstr>
      <vt:lpstr>CIMdata  Strategic consulting for competitive advantage in global markets</vt:lpstr>
    </vt:vector>
  </TitlesOfParts>
  <Company>CIMdata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Bilello</dc:creator>
  <cp:lastModifiedBy>John MacKrell</cp:lastModifiedBy>
  <cp:revision>891</cp:revision>
  <cp:lastPrinted>2015-04-20T23:38:12Z</cp:lastPrinted>
  <dcterms:created xsi:type="dcterms:W3CDTF">2011-07-09T18:30:54Z</dcterms:created>
  <dcterms:modified xsi:type="dcterms:W3CDTF">2017-04-09T21:28:39Z</dcterms:modified>
</cp:coreProperties>
</file>